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9"/>
  </p:notesMasterIdLst>
  <p:handoutMasterIdLst>
    <p:handoutMasterId r:id="rId80"/>
  </p:handoutMasterIdLst>
  <p:sldIdLst>
    <p:sldId id="256" r:id="rId2"/>
    <p:sldId id="257" r:id="rId3"/>
    <p:sldId id="258" r:id="rId4"/>
    <p:sldId id="259" r:id="rId5"/>
    <p:sldId id="331" r:id="rId6"/>
    <p:sldId id="260" r:id="rId7"/>
    <p:sldId id="261" r:id="rId8"/>
    <p:sldId id="262" r:id="rId9"/>
    <p:sldId id="263" r:id="rId10"/>
    <p:sldId id="264" r:id="rId11"/>
    <p:sldId id="265" r:id="rId12"/>
    <p:sldId id="267" r:id="rId13"/>
    <p:sldId id="268" r:id="rId14"/>
    <p:sldId id="269" r:id="rId15"/>
    <p:sldId id="270" r:id="rId16"/>
    <p:sldId id="307" r:id="rId17"/>
    <p:sldId id="309" r:id="rId18"/>
    <p:sldId id="310" r:id="rId19"/>
    <p:sldId id="311" r:id="rId20"/>
    <p:sldId id="312" r:id="rId21"/>
    <p:sldId id="332" r:id="rId22"/>
    <p:sldId id="272" r:id="rId23"/>
    <p:sldId id="271" r:id="rId24"/>
    <p:sldId id="338" r:id="rId25"/>
    <p:sldId id="339" r:id="rId26"/>
    <p:sldId id="340" r:id="rId27"/>
    <p:sldId id="337"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313" r:id="rId50"/>
    <p:sldId id="314" r:id="rId51"/>
    <p:sldId id="315" r:id="rId52"/>
    <p:sldId id="316" r:id="rId53"/>
    <p:sldId id="317" r:id="rId54"/>
    <p:sldId id="318" r:id="rId55"/>
    <p:sldId id="294" r:id="rId56"/>
    <p:sldId id="295" r:id="rId57"/>
    <p:sldId id="296" r:id="rId58"/>
    <p:sldId id="297" r:id="rId59"/>
    <p:sldId id="298" r:id="rId60"/>
    <p:sldId id="299" r:id="rId61"/>
    <p:sldId id="300" r:id="rId62"/>
    <p:sldId id="333" r:id="rId63"/>
    <p:sldId id="334" r:id="rId64"/>
    <p:sldId id="303" r:id="rId65"/>
    <p:sldId id="304" r:id="rId66"/>
    <p:sldId id="305" r:id="rId67"/>
    <p:sldId id="321" r:id="rId68"/>
    <p:sldId id="322" r:id="rId69"/>
    <p:sldId id="323" r:id="rId70"/>
    <p:sldId id="324" r:id="rId71"/>
    <p:sldId id="325" r:id="rId72"/>
    <p:sldId id="326" r:id="rId73"/>
    <p:sldId id="327" r:id="rId74"/>
    <p:sldId id="328" r:id="rId75"/>
    <p:sldId id="329" r:id="rId76"/>
    <p:sldId id="336" r:id="rId77"/>
    <p:sldId id="330" r:id="rId7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ern="1200">
        <a:solidFill>
          <a:schemeClr val="tx1"/>
        </a:solidFill>
        <a:latin typeface="Verdana" pitchFamily="34" charset="0"/>
        <a:ea typeface="宋体" pitchFamily="2" charset="-122"/>
        <a:cs typeface="+mn-cs"/>
      </a:defRPr>
    </a:lvl5pPr>
    <a:lvl6pPr marL="2286000" algn="l" defTabSz="914400" rtl="0" eaLnBrk="1" latinLnBrk="0" hangingPunct="1">
      <a:defRPr kern="1200">
        <a:solidFill>
          <a:schemeClr val="tx1"/>
        </a:solidFill>
        <a:latin typeface="Verdana" pitchFamily="34" charset="0"/>
        <a:ea typeface="宋体" pitchFamily="2" charset="-122"/>
        <a:cs typeface="+mn-cs"/>
      </a:defRPr>
    </a:lvl6pPr>
    <a:lvl7pPr marL="2743200" algn="l" defTabSz="914400" rtl="0" eaLnBrk="1" latinLnBrk="0" hangingPunct="1">
      <a:defRPr kern="1200">
        <a:solidFill>
          <a:schemeClr val="tx1"/>
        </a:solidFill>
        <a:latin typeface="Verdana" pitchFamily="34" charset="0"/>
        <a:ea typeface="宋体" pitchFamily="2" charset="-122"/>
        <a:cs typeface="+mn-cs"/>
      </a:defRPr>
    </a:lvl7pPr>
    <a:lvl8pPr marL="3200400" algn="l" defTabSz="914400" rtl="0" eaLnBrk="1" latinLnBrk="0" hangingPunct="1">
      <a:defRPr kern="1200">
        <a:solidFill>
          <a:schemeClr val="tx1"/>
        </a:solidFill>
        <a:latin typeface="Verdana" pitchFamily="34" charset="0"/>
        <a:ea typeface="宋体" pitchFamily="2" charset="-122"/>
        <a:cs typeface="+mn-cs"/>
      </a:defRPr>
    </a:lvl8pPr>
    <a:lvl9pPr marL="3657600" algn="l" defTabSz="914400" rtl="0" eaLnBrk="1" latinLnBrk="0" hangingPunct="1">
      <a:defRPr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CCFFFF"/>
    <a:srgbClr val="FFFFCC"/>
    <a:srgbClr val="FF0000"/>
    <a:srgbClr val="A50021"/>
    <a:srgbClr val="333399"/>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4118" autoAdjust="0"/>
    <p:restoredTop sz="94613" autoAdjust="0"/>
  </p:normalViewPr>
  <p:slideViewPr>
    <p:cSldViewPr>
      <p:cViewPr>
        <p:scale>
          <a:sx n="90" d="100"/>
          <a:sy n="90" d="100"/>
        </p:scale>
        <p:origin x="-1085" y="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7" d="100"/>
          <a:sy n="67" d="100"/>
        </p:scale>
        <p:origin x="-288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3.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png"/><Relationship Id="rId5" Type="http://schemas.openxmlformats.org/officeDocument/2006/relationships/image" Target="../media/image50.wmf"/><Relationship Id="rId4"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png"/><Relationship Id="rId5" Type="http://schemas.openxmlformats.org/officeDocument/2006/relationships/image" Target="../media/image55.wmf"/><Relationship Id="rId4" Type="http://schemas.openxmlformats.org/officeDocument/2006/relationships/image" Target="../media/image5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1.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png"/><Relationship Id="rId5" Type="http://schemas.openxmlformats.org/officeDocument/2006/relationships/image" Target="../media/image61.wmf"/><Relationship Id="rId4"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png"/><Relationship Id="rId5" Type="http://schemas.openxmlformats.org/officeDocument/2006/relationships/image" Target="../media/image66.wmf"/><Relationship Id="rId4"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1.png"/><Relationship Id="rId4" Type="http://schemas.openxmlformats.org/officeDocument/2006/relationships/image" Target="../media/image75.pn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3.wmf"/><Relationship Id="rId5" Type="http://schemas.openxmlformats.org/officeDocument/2006/relationships/image" Target="../media/image71.png"/><Relationship Id="rId4" Type="http://schemas.openxmlformats.org/officeDocument/2006/relationships/image" Target="../media/image78.png"/></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7.wmf"/><Relationship Id="rId1" Type="http://schemas.openxmlformats.org/officeDocument/2006/relationships/image" Target="../media/image73.wmf"/><Relationship Id="rId4" Type="http://schemas.openxmlformats.org/officeDocument/2006/relationships/image" Target="../media/image71.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image" Target="../media/image8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5.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06.png"/><Relationship Id="rId4" Type="http://schemas.openxmlformats.org/officeDocument/2006/relationships/image" Target="../media/image10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image" Target="../media/image107.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png"/><Relationship Id="rId5" Type="http://schemas.openxmlformats.org/officeDocument/2006/relationships/image" Target="../media/image118.wmf"/><Relationship Id="rId4" Type="http://schemas.openxmlformats.org/officeDocument/2006/relationships/image" Target="../media/image11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image" Target="../media/image120.png"/></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png"/></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wmf"/><Relationship Id="rId1" Type="http://schemas.openxmlformats.org/officeDocument/2006/relationships/image" Target="../media/image12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wmf"/><Relationship Id="rId1" Type="http://schemas.openxmlformats.org/officeDocument/2006/relationships/image" Target="../media/image13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 Id="rId4" Type="http://schemas.openxmlformats.org/officeDocument/2006/relationships/image" Target="../media/image137.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8.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8.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9.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40.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40.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png"/><Relationship Id="rId4" Type="http://schemas.openxmlformats.org/officeDocument/2006/relationships/image" Target="../media/image13.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1.png"/></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image" Target="../media/image142.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38.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5C26AB-A5C0-4ECA-AF40-CDCD5AB40F08}" type="datetimeFigureOut">
              <a:rPr lang="zh-CN" altLang="en-US" smtClean="0"/>
              <a:t>2020/9/25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C5B175-9A57-4D02-A7E9-7B32836BF1D8}" type="slidenum">
              <a:rPr lang="zh-CN" altLang="en-US" smtClean="0"/>
              <a:t>‹#›</a:t>
            </a:fld>
            <a:endParaRPr lang="zh-CN" altLang="en-US"/>
          </a:p>
        </p:txBody>
      </p:sp>
    </p:spTree>
    <p:extLst>
      <p:ext uri="{BB962C8B-B14F-4D97-AF65-F5344CB8AC3E}">
        <p14:creationId xmlns:p14="http://schemas.microsoft.com/office/powerpoint/2010/main" val="874431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7C793159-0570-449D-966A-C31E68F7A55D}" type="slidenum">
              <a:rPr lang="en-US" altLang="zh-CN"/>
              <a:pPr/>
              <a:t>‹#›</a:t>
            </a:fld>
            <a:endParaRPr lang="en-US" altLang="zh-CN"/>
          </a:p>
        </p:txBody>
      </p:sp>
    </p:spTree>
    <p:extLst>
      <p:ext uri="{BB962C8B-B14F-4D97-AF65-F5344CB8AC3E}">
        <p14:creationId xmlns:p14="http://schemas.microsoft.com/office/powerpoint/2010/main" val="24120509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4D0639-7802-44EA-B3AB-9D6A78EDC361}" type="slidenum">
              <a:rPr lang="en-US" altLang="zh-CN"/>
              <a:pPr/>
              <a:t>3</a:t>
            </a:fld>
            <a:endParaRPr lang="en-US" altLang="zh-CN"/>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xfrm>
            <a:off x="914400" y="4343400"/>
            <a:ext cx="5029200" cy="4114800"/>
          </a:xfrm>
        </p:spPr>
        <p:txBody>
          <a:bodyPr/>
          <a:lstStyle/>
          <a:p>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106B11-047E-412E-ADB2-973323E105FF}" type="slidenum">
              <a:rPr lang="en-US" altLang="zh-CN"/>
              <a:pPr/>
              <a:t>25</a:t>
            </a:fld>
            <a:endParaRPr lang="en-US" altLang="zh-CN"/>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106B11-047E-412E-ADB2-973323E105FF}" type="slidenum">
              <a:rPr lang="en-US" altLang="zh-CN"/>
              <a:pPr/>
              <a:t>26</a:t>
            </a:fld>
            <a:endParaRPr lang="en-US" altLang="zh-CN"/>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106B11-047E-412E-ADB2-973323E105FF}" type="slidenum">
              <a:rPr lang="en-US" altLang="zh-CN"/>
              <a:pPr/>
              <a:t>27</a:t>
            </a:fld>
            <a:endParaRPr lang="en-US" altLang="zh-CN"/>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4F10D8-A6B1-4BD4-9B72-257BBAD40105}" type="slidenum">
              <a:rPr lang="en-US" altLang="zh-CN"/>
              <a:pPr/>
              <a:t>30</a:t>
            </a:fld>
            <a:endParaRPr lang="en-US" altLang="zh-CN"/>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357C78-D81F-49F3-98D3-4B8FB6586A39}" type="slidenum">
              <a:rPr lang="en-US" altLang="zh-CN"/>
              <a:pPr/>
              <a:t>33</a:t>
            </a:fld>
            <a:endParaRPr lang="en-US" altLang="zh-CN"/>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2FDE9-82E7-49B8-BD70-0A532FF679A9}" type="slidenum">
              <a:rPr lang="en-US" altLang="zh-CN"/>
              <a:pPr/>
              <a:t>34</a:t>
            </a:fld>
            <a:endParaRPr lang="en-US" altLang="zh-CN"/>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F8C6F8-44AD-4DEE-96D6-20C42F8FE4A1}" type="slidenum">
              <a:rPr lang="en-US" altLang="zh-CN"/>
              <a:pPr/>
              <a:t>47</a:t>
            </a:fld>
            <a:endParaRPr lang="en-US" altLang="zh-CN"/>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4ACB22-953E-4A0A-9D93-CA561E506541}" type="slidenum">
              <a:rPr lang="en-US" altLang="zh-CN"/>
              <a:pPr/>
              <a:t>48</a:t>
            </a:fld>
            <a:endParaRPr lang="en-US" altLang="zh-CN"/>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AA48D6-C24F-4EDA-9482-99AFD11C8FA6}" type="slidenum">
              <a:rPr lang="en-US" altLang="zh-CN"/>
              <a:pPr/>
              <a:t>49</a:t>
            </a:fld>
            <a:endParaRPr lang="en-US" altLang="zh-CN"/>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70C6CC-8F1B-4AAE-AA9D-4387F06659F3}" type="slidenum">
              <a:rPr lang="en-US" altLang="zh-CN"/>
              <a:pPr/>
              <a:t>55</a:t>
            </a:fld>
            <a:endParaRPr lang="en-US" altLang="zh-CN"/>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4CEFE5-A15E-4744-A9A9-017E3FAE0929}" type="slidenum">
              <a:rPr lang="en-US" altLang="zh-CN"/>
              <a:pPr/>
              <a:t>5</a:t>
            </a:fld>
            <a:endParaRPr lang="en-US" altLang="zh-CN"/>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xfrm>
            <a:off x="914400" y="4343400"/>
            <a:ext cx="5029200" cy="4114800"/>
          </a:xfrm>
        </p:spPr>
        <p:txBody>
          <a:bodyPr/>
          <a:lstStyle/>
          <a:p>
            <a:endParaRPr lang="zh-CN" altLang="zh-CN" sz="240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BF16F0-34DC-40B7-A862-4BD998F15156}" type="slidenum">
              <a:rPr lang="en-US" altLang="zh-CN"/>
              <a:pPr/>
              <a:t>66</a:t>
            </a:fld>
            <a:endParaRPr lang="en-US" altLang="zh-CN"/>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4CEFE5-A15E-4744-A9A9-017E3FAE0929}" type="slidenum">
              <a:rPr lang="en-US" altLang="zh-CN"/>
              <a:pPr/>
              <a:t>6</a:t>
            </a:fld>
            <a:endParaRPr lang="en-US" altLang="zh-CN"/>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xfrm>
            <a:off x="914400" y="4343400"/>
            <a:ext cx="5029200" cy="4114800"/>
          </a:xfrm>
        </p:spPr>
        <p:txBody>
          <a:bodyPr/>
          <a:lstStyle/>
          <a:p>
            <a:endParaRPr lang="zh-CN" altLang="zh-CN" sz="240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170C6F-EEDF-4F1A-9550-43C54EE0CFD1}" type="slidenum">
              <a:rPr lang="en-US" altLang="zh-CN"/>
              <a:pPr/>
              <a:t>8</a:t>
            </a:fld>
            <a:endParaRPr lang="en-US" altLang="zh-CN"/>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1DF569-5AF9-4B60-9DB4-C955522BEA7A}" type="slidenum">
              <a:rPr lang="en-US" altLang="zh-CN"/>
              <a:pPr/>
              <a:t>13</a:t>
            </a:fld>
            <a:endParaRPr lang="en-US" altLang="zh-CN"/>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9ABBFA-A725-443B-9925-FD7CE6B9B470}" type="slidenum">
              <a:rPr lang="en-US" altLang="zh-CN"/>
              <a:pPr/>
              <a:t>14</a:t>
            </a:fld>
            <a:endParaRPr lang="en-US" altLang="zh-CN"/>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53B926-6558-45D3-AFFF-62EB305B34A8}" type="slidenum">
              <a:rPr lang="en-US" altLang="zh-CN"/>
              <a:pPr/>
              <a:t>15</a:t>
            </a:fld>
            <a:endParaRPr lang="en-US" altLang="zh-CN"/>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106B11-047E-412E-ADB2-973323E105FF}" type="slidenum">
              <a:rPr lang="en-US" altLang="zh-CN"/>
              <a:pPr/>
              <a:t>23</a:t>
            </a:fld>
            <a:endParaRPr lang="en-US" altLang="zh-CN"/>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106B11-047E-412E-ADB2-973323E105FF}" type="slidenum">
              <a:rPr lang="en-US" altLang="zh-CN"/>
              <a:pPr/>
              <a:t>24</a:t>
            </a:fld>
            <a:endParaRPr lang="en-US" altLang="zh-CN"/>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A84D71EF-6778-46AB-A0D5-75E4E4759874}"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FFF26BD2-6F49-453F-9FF8-83F4DAD9F601}"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1484313"/>
            <a:ext cx="2046287" cy="45354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1484313"/>
            <a:ext cx="5991225" cy="45354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35803294-E889-466C-80C3-C3E8B88D2C57}"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55650" y="1484313"/>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5667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667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8" name="灯片编号占位符 7"/>
          <p:cNvSpPr>
            <a:spLocks noGrp="1"/>
          </p:cNvSpPr>
          <p:nvPr>
            <p:ph type="sldNum" sz="quarter" idx="11"/>
          </p:nvPr>
        </p:nvSpPr>
        <p:spPr>
          <a:xfrm>
            <a:off x="6553200" y="6245225"/>
            <a:ext cx="1981200" cy="476250"/>
          </a:xfrm>
        </p:spPr>
        <p:txBody>
          <a:bodyPr/>
          <a:lstStyle>
            <a:lvl1pPr>
              <a:defRPr/>
            </a:lvl1pPr>
          </a:lstStyle>
          <a:p>
            <a:fld id="{12CDFD60-C2AA-420E-BD38-F41CCF210397}"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1484313"/>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7" name="灯片编号占位符 6"/>
          <p:cNvSpPr>
            <a:spLocks noGrp="1"/>
          </p:cNvSpPr>
          <p:nvPr>
            <p:ph type="sldNum" sz="quarter" idx="11"/>
          </p:nvPr>
        </p:nvSpPr>
        <p:spPr>
          <a:xfrm>
            <a:off x="6553200" y="6245225"/>
            <a:ext cx="1981200" cy="476250"/>
          </a:xfrm>
        </p:spPr>
        <p:txBody>
          <a:bodyPr/>
          <a:lstStyle>
            <a:lvl1pPr>
              <a:defRPr/>
            </a:lvl1pPr>
          </a:lstStyle>
          <a:p>
            <a:fld id="{3739C0DF-E0F2-4847-9373-DA67A156C8E4}"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BDB18AC9-7EE5-48E1-A10E-599720087084}"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8DC460EE-031D-47D7-9E55-B4D550769DB9}"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2AC619C-057D-4C23-8D70-CD93C1ADEC37}"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2D8F7B49-CE63-443D-8B2A-2B4489FA3843}"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AD4ED921-A278-4A83-9F7C-1B4B0D13E417}"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BB735D81-B97E-4F71-B6DC-3E291529B8A5}"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3116436A-6CF7-41A2-A454-FFDF7BDF347C}"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02FF50B-E6B1-4281-A2ED-8A9CDBE1533A}"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bwMode="auto">
          <a:xfrm>
            <a:off x="755650" y="1484313"/>
            <a:ext cx="8001000" cy="1216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54627" name="Rectangle 3"/>
          <p:cNvSpPr>
            <a:spLocks noGrp="1" noChangeArrowheads="1"/>
          </p:cNvSpPr>
          <p:nvPr>
            <p:ph type="body" idx="1"/>
          </p:nvPr>
        </p:nvSpPr>
        <p:spPr bwMode="auto">
          <a:xfrm>
            <a:off x="566738" y="1752600"/>
            <a:ext cx="8001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4628" name="AutoShape 4"/>
          <p:cNvSpPr>
            <a:spLocks noChangeArrowheads="1"/>
          </p:cNvSpPr>
          <p:nvPr/>
        </p:nvSpPr>
        <p:spPr bwMode="auto">
          <a:xfrm>
            <a:off x="323850" y="620713"/>
            <a:ext cx="6335713" cy="73025"/>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zh-CN" sz="2400">
              <a:latin typeface="Times New Roman" pitchFamily="18" charset="0"/>
            </a:endParaRPr>
          </a:p>
        </p:txBody>
      </p:sp>
      <p:sp>
        <p:nvSpPr>
          <p:cNvPr id="154629" name="Line 5"/>
          <p:cNvSpPr>
            <a:spLocks noChangeShapeType="1"/>
          </p:cNvSpPr>
          <p:nvPr/>
        </p:nvSpPr>
        <p:spPr bwMode="auto">
          <a:xfrm flipV="1">
            <a:off x="3348038" y="6669088"/>
            <a:ext cx="5184402" cy="0"/>
          </a:xfrm>
          <a:prstGeom prst="line">
            <a:avLst/>
          </a:prstGeom>
          <a:noFill/>
          <a:ln w="3175">
            <a:solidFill>
              <a:schemeClr val="accent2"/>
            </a:solidFill>
            <a:round/>
            <a:headEnd/>
            <a:tailEnd/>
          </a:ln>
          <a:effectLst/>
        </p:spPr>
        <p:txBody>
          <a:bodyPr/>
          <a:lstStyle/>
          <a:p>
            <a:endParaRPr lang="zh-CN" altLang="en-US"/>
          </a:p>
        </p:txBody>
      </p:sp>
      <p:sp>
        <p:nvSpPr>
          <p:cNvPr id="154630"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54632"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672890FE-894B-457E-9DA6-25D8C1A1A40B}" type="slidenum">
              <a:rPr lang="en-US" altLang="zh-CN"/>
              <a:pPr/>
              <a:t>‹#›</a:t>
            </a:fld>
            <a:endParaRPr lang="en-US" altLang="zh-CN"/>
          </a:p>
        </p:txBody>
      </p:sp>
      <p:pic>
        <p:nvPicPr>
          <p:cNvPr id="264194" name="Picture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51520" y="30138"/>
            <a:ext cx="26098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iming>
    <p:tnLst>
      <p:par>
        <p:cTn id="1" dur="indefinite" restart="never" nodeType="tmRoot"/>
      </p:par>
    </p:tnLst>
  </p:timing>
  <p:txStyles>
    <p:titleStyle>
      <a:lvl1pPr algn="l" rtl="0" fontAlgn="base">
        <a:spcBef>
          <a:spcPct val="0"/>
        </a:spcBef>
        <a:spcAft>
          <a:spcPct val="0"/>
        </a:spcAft>
        <a:defRPr sz="3800">
          <a:solidFill>
            <a:schemeClr val="tx2"/>
          </a:solidFill>
          <a:latin typeface="+mj-lt"/>
          <a:ea typeface="+mj-ea"/>
          <a:cs typeface="+mj-cs"/>
        </a:defRPr>
      </a:lvl1pPr>
      <a:lvl2pPr algn="l" rtl="0" fontAlgn="base">
        <a:spcBef>
          <a:spcPct val="0"/>
        </a:spcBef>
        <a:spcAft>
          <a:spcPct val="0"/>
        </a:spcAft>
        <a:defRPr sz="3800">
          <a:solidFill>
            <a:schemeClr val="tx2"/>
          </a:solidFill>
          <a:latin typeface="Verdana" pitchFamily="34" charset="0"/>
          <a:ea typeface="宋体" pitchFamily="2" charset="-122"/>
        </a:defRPr>
      </a:lvl2pPr>
      <a:lvl3pPr algn="l" rtl="0" fontAlgn="base">
        <a:spcBef>
          <a:spcPct val="0"/>
        </a:spcBef>
        <a:spcAft>
          <a:spcPct val="0"/>
        </a:spcAft>
        <a:defRPr sz="3800">
          <a:solidFill>
            <a:schemeClr val="tx2"/>
          </a:solidFill>
          <a:latin typeface="Verdana" pitchFamily="34" charset="0"/>
          <a:ea typeface="宋体" pitchFamily="2" charset="-122"/>
        </a:defRPr>
      </a:lvl3pPr>
      <a:lvl4pPr algn="l" rtl="0" fontAlgn="base">
        <a:spcBef>
          <a:spcPct val="0"/>
        </a:spcBef>
        <a:spcAft>
          <a:spcPct val="0"/>
        </a:spcAft>
        <a:defRPr sz="3800">
          <a:solidFill>
            <a:schemeClr val="tx2"/>
          </a:solidFill>
          <a:latin typeface="Verdana" pitchFamily="34" charset="0"/>
          <a:ea typeface="宋体" pitchFamily="2" charset="-122"/>
        </a:defRPr>
      </a:lvl4pPr>
      <a:lvl5pPr algn="l" rtl="0" fontAlgn="base">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fontAlgn="base">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fontAlgn="base">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fontAlgn="base">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22.pn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19.wmf"/><Relationship Id="rId4" Type="http://schemas.openxmlformats.org/officeDocument/2006/relationships/oleObject" Target="../embeddings/oleObject12.bin"/><Relationship Id="rId9" Type="http://schemas.openxmlformats.org/officeDocument/2006/relationships/image" Target="../media/image21.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26.wmf"/><Relationship Id="rId3" Type="http://schemas.openxmlformats.org/officeDocument/2006/relationships/notesSlide" Target="../notesSlides/notesSlide5.xml"/><Relationship Id="rId7" Type="http://schemas.openxmlformats.org/officeDocument/2006/relationships/image" Target="../media/image23.wmf"/><Relationship Id="rId12"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25.wmf"/><Relationship Id="rId5" Type="http://schemas.openxmlformats.org/officeDocument/2006/relationships/image" Target="../media/image28.png"/><Relationship Id="rId10" Type="http://schemas.openxmlformats.org/officeDocument/2006/relationships/oleObject" Target="../embeddings/oleObject17.bin"/><Relationship Id="rId4" Type="http://schemas.openxmlformats.org/officeDocument/2006/relationships/image" Target="../media/image27.png"/><Relationship Id="rId9" Type="http://schemas.openxmlformats.org/officeDocument/2006/relationships/image" Target="../media/image24.wmf"/></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6.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0.bin"/><Relationship Id="rId5" Type="http://schemas.openxmlformats.org/officeDocument/2006/relationships/image" Target="../media/image29.w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34.jpe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33.png"/><Relationship Id="rId5" Type="http://schemas.openxmlformats.org/officeDocument/2006/relationships/oleObject" Target="../embeddings/oleObject22.bin"/><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66.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5.png"/><Relationship Id="rId5" Type="http://schemas.openxmlformats.org/officeDocument/2006/relationships/oleObject" Target="../embeddings/oleObject25.bin"/><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61.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48.xml"/><Relationship Id="rId5" Type="http://schemas.openxmlformats.org/officeDocument/2006/relationships/slide" Target="slide42.xml"/><Relationship Id="rId4" Type="http://schemas.openxmlformats.org/officeDocument/2006/relationships/slide" Target="slide35.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5.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oleObject" Target="../embeddings/oleObject27.bin"/><Relationship Id="rId5" Type="http://schemas.openxmlformats.org/officeDocument/2006/relationships/image" Target="../media/image44.wmf"/><Relationship Id="rId4"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28.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50.wmf"/><Relationship Id="rId3" Type="http://schemas.openxmlformats.org/officeDocument/2006/relationships/notesSlide" Target="../notesSlides/notesSlide13.xml"/><Relationship Id="rId7" Type="http://schemas.openxmlformats.org/officeDocument/2006/relationships/image" Target="../media/image48.wmf"/><Relationship Id="rId12" Type="http://schemas.openxmlformats.org/officeDocument/2006/relationships/oleObject" Target="../embeddings/oleObject32.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29.bin"/><Relationship Id="rId11" Type="http://schemas.openxmlformats.org/officeDocument/2006/relationships/image" Target="../media/image44.wmf"/><Relationship Id="rId5" Type="http://schemas.openxmlformats.org/officeDocument/2006/relationships/image" Target="../media/image47.png"/><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49.wmf"/><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2.w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54.wmf"/><Relationship Id="rId4" Type="http://schemas.openxmlformats.org/officeDocument/2006/relationships/image" Target="../media/image51.png"/><Relationship Id="rId9" Type="http://schemas.openxmlformats.org/officeDocument/2006/relationships/oleObject" Target="../embeddings/oleObject36.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6.wmf"/><Relationship Id="rId5" Type="http://schemas.openxmlformats.org/officeDocument/2006/relationships/oleObject" Target="../embeddings/oleObject39.bin"/><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61.wmf"/><Relationship Id="rId3" Type="http://schemas.openxmlformats.org/officeDocument/2006/relationships/notesSlide" Target="../notesSlides/notesSlide14.xml"/><Relationship Id="rId7" Type="http://schemas.openxmlformats.org/officeDocument/2006/relationships/image" Target="../media/image58.wmf"/><Relationship Id="rId12"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1.bin"/><Relationship Id="rId11" Type="http://schemas.openxmlformats.org/officeDocument/2006/relationships/image" Target="../media/image60.wmf"/><Relationship Id="rId5" Type="http://schemas.openxmlformats.org/officeDocument/2006/relationships/image" Target="../media/image57.png"/><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59.wmf"/></Relationships>
</file>

<file path=ppt/slides/_rels/slide34.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49.bin"/><Relationship Id="rId3" Type="http://schemas.openxmlformats.org/officeDocument/2006/relationships/notesSlide" Target="../notesSlides/notesSlide15.xml"/><Relationship Id="rId7" Type="http://schemas.openxmlformats.org/officeDocument/2006/relationships/oleObject" Target="../embeddings/oleObject46.bin"/><Relationship Id="rId12" Type="http://schemas.openxmlformats.org/officeDocument/2006/relationships/image" Target="../media/image65.wmf"/><Relationship Id="rId2" Type="http://schemas.openxmlformats.org/officeDocument/2006/relationships/slideLayout" Target="../slideLayouts/slideLayout2.xml"/><Relationship Id="rId16" Type="http://schemas.openxmlformats.org/officeDocument/2006/relationships/image" Target="../media/image67.png"/><Relationship Id="rId1" Type="http://schemas.openxmlformats.org/officeDocument/2006/relationships/vmlDrawing" Target="../drawings/vmlDrawing17.vml"/><Relationship Id="rId6" Type="http://schemas.openxmlformats.org/officeDocument/2006/relationships/image" Target="../media/image62.w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64.wmf"/><Relationship Id="rId4" Type="http://schemas.openxmlformats.org/officeDocument/2006/relationships/image" Target="../media/image68.png"/><Relationship Id="rId9" Type="http://schemas.openxmlformats.org/officeDocument/2006/relationships/oleObject" Target="../embeddings/oleObject47.bin"/><Relationship Id="rId14" Type="http://schemas.openxmlformats.org/officeDocument/2006/relationships/image" Target="../media/image66.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69.wmf"/></Relationships>
</file>

<file path=ppt/slides/_rels/slide3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1.png"/><Relationship Id="rId5" Type="http://schemas.openxmlformats.org/officeDocument/2006/relationships/oleObject" Target="../embeddings/oleObject53.bin"/><Relationship Id="rId4" Type="http://schemas.openxmlformats.org/officeDocument/2006/relationships/image" Target="../media/image70.wmf"/></Relationships>
</file>

<file path=ppt/slides/_rels/slide37.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73.wmf"/><Relationship Id="rId5" Type="http://schemas.openxmlformats.org/officeDocument/2006/relationships/oleObject" Target="../embeddings/oleObject56.bin"/><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oleObject" Target="../embeddings/oleObject58.bin"/></Relationships>
</file>

<file path=ppt/slides/_rels/slide38.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6.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78.png"/><Relationship Id="rId4" Type="http://schemas.openxmlformats.org/officeDocument/2006/relationships/image" Target="../media/image73.wmf"/><Relationship Id="rId9" Type="http://schemas.openxmlformats.org/officeDocument/2006/relationships/oleObject" Target="../embeddings/oleObject62.bin"/></Relationships>
</file>

<file path=ppt/slides/_rels/slide39.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7.wmf"/><Relationship Id="rId5" Type="http://schemas.openxmlformats.org/officeDocument/2006/relationships/oleObject" Target="../embeddings/oleObject65.bin"/><Relationship Id="rId10" Type="http://schemas.openxmlformats.org/officeDocument/2006/relationships/image" Target="../media/image71.png"/><Relationship Id="rId4" Type="http://schemas.openxmlformats.org/officeDocument/2006/relationships/image" Target="../media/image73.wmf"/><Relationship Id="rId9" Type="http://schemas.openxmlformats.org/officeDocument/2006/relationships/oleObject" Target="../embeddings/oleObject67.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slide" Target="slide1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9.wmf"/><Relationship Id="rId5" Type="http://schemas.openxmlformats.org/officeDocument/2006/relationships/oleObject" Target="../embeddings/oleObject68.bin"/><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82.wmf"/><Relationship Id="rId4" Type="http://schemas.openxmlformats.org/officeDocument/2006/relationships/oleObject" Target="../embeddings/oleObject69.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4.wmf"/><Relationship Id="rId5" Type="http://schemas.openxmlformats.org/officeDocument/2006/relationships/oleObject" Target="../embeddings/oleObject71.bin"/><Relationship Id="rId4" Type="http://schemas.openxmlformats.org/officeDocument/2006/relationships/image" Target="../media/image83.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3.bin"/><Relationship Id="rId5" Type="http://schemas.openxmlformats.org/officeDocument/2006/relationships/image" Target="../media/image85.wmf"/><Relationship Id="rId4" Type="http://schemas.openxmlformats.org/officeDocument/2006/relationships/oleObject" Target="../embeddings/oleObject72.bin"/></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75.bin"/><Relationship Id="rId5" Type="http://schemas.openxmlformats.org/officeDocument/2006/relationships/image" Target="../media/image88.wmf"/><Relationship Id="rId4" Type="http://schemas.openxmlformats.org/officeDocument/2006/relationships/oleObject" Target="../embeddings/oleObject74.bin"/></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91.wmf"/><Relationship Id="rId4" Type="http://schemas.openxmlformats.org/officeDocument/2006/relationships/oleObject" Target="../embeddings/oleObject76.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45.wmf"/><Relationship Id="rId5" Type="http://schemas.openxmlformats.org/officeDocument/2006/relationships/oleObject" Target="../embeddings/oleObject77.bin"/><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94.png"/><Relationship Id="rId4" Type="http://schemas.openxmlformats.org/officeDocument/2006/relationships/oleObject" Target="../embeddings/oleObject78.bin"/></Relationships>
</file>

<file path=ppt/slides/_rels/slide4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oleObject" Target="../embeddings/oleObject2.bin"/><Relationship Id="rId10"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image" Target="../media/image99.wmf"/><Relationship Id="rId3" Type="http://schemas.openxmlformats.org/officeDocument/2006/relationships/oleObject" Target="../embeddings/oleObject79.bin"/><Relationship Id="rId7" Type="http://schemas.openxmlformats.org/officeDocument/2006/relationships/oleObject" Target="../embeddings/oleObject81.bin"/><Relationship Id="rId12"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96.wmf"/><Relationship Id="rId11" Type="http://schemas.openxmlformats.org/officeDocument/2006/relationships/image" Target="../media/image98.wmf"/><Relationship Id="rId5" Type="http://schemas.openxmlformats.org/officeDocument/2006/relationships/oleObject" Target="../embeddings/oleObject80.bin"/><Relationship Id="rId15" Type="http://schemas.openxmlformats.org/officeDocument/2006/relationships/image" Target="../media/image100.wmf"/><Relationship Id="rId10" Type="http://schemas.openxmlformats.org/officeDocument/2006/relationships/oleObject" Target="../embeddings/oleObject82.bin"/><Relationship Id="rId4" Type="http://schemas.openxmlformats.org/officeDocument/2006/relationships/image" Target="../media/image95.wmf"/><Relationship Id="rId9" Type="http://schemas.openxmlformats.org/officeDocument/2006/relationships/image" Target="../media/image101.png"/><Relationship Id="rId14" Type="http://schemas.openxmlformats.org/officeDocument/2006/relationships/oleObject" Target="../embeddings/oleObject84.bin"/></Relationships>
</file>

<file path=ppt/slides/_rels/slide51.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03.wmf"/><Relationship Id="rId11" Type="http://schemas.openxmlformats.org/officeDocument/2006/relationships/oleObject" Target="../embeddings/oleObject89.bin"/><Relationship Id="rId5" Type="http://schemas.openxmlformats.org/officeDocument/2006/relationships/oleObject" Target="../embeddings/oleObject86.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88.bin"/></Relationships>
</file>

<file path=ppt/slides/_rels/slide5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9.png"/><Relationship Id="rId7"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10.png"/><Relationship Id="rId5" Type="http://schemas.openxmlformats.org/officeDocument/2006/relationships/image" Target="../media/image107.png"/><Relationship Id="rId4" Type="http://schemas.openxmlformats.org/officeDocument/2006/relationships/oleObject" Target="../embeddings/oleObject90.bin"/></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11.wmf"/><Relationship Id="rId5" Type="http://schemas.openxmlformats.org/officeDocument/2006/relationships/oleObject" Target="../embeddings/oleObject92.bin"/><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118.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15.wmf"/><Relationship Id="rId11" Type="http://schemas.openxmlformats.org/officeDocument/2006/relationships/oleObject" Target="../embeddings/oleObject97.bin"/><Relationship Id="rId5" Type="http://schemas.openxmlformats.org/officeDocument/2006/relationships/oleObject" Target="../embeddings/oleObject94.bin"/><Relationship Id="rId10" Type="http://schemas.openxmlformats.org/officeDocument/2006/relationships/image" Target="../media/image117.wmf"/><Relationship Id="rId4" Type="http://schemas.openxmlformats.org/officeDocument/2006/relationships/image" Target="../media/image114.png"/><Relationship Id="rId9" Type="http://schemas.openxmlformats.org/officeDocument/2006/relationships/oleObject" Target="../embeddings/oleObject96.bin"/></Relationships>
</file>

<file path=ppt/slides/_rels/slide5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slide" Target="slide68.xml"/><Relationship Id="rId5" Type="http://schemas.openxmlformats.org/officeDocument/2006/relationships/slide" Target="slide19.xml"/><Relationship Id="rId4" Type="http://schemas.openxmlformats.org/officeDocument/2006/relationships/slide" Target="slide18.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21.png"/><Relationship Id="rId5" Type="http://schemas.openxmlformats.org/officeDocument/2006/relationships/oleObject" Target="../embeddings/oleObject100.bin"/><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23.wmf"/><Relationship Id="rId5" Type="http://schemas.openxmlformats.org/officeDocument/2006/relationships/oleObject" Target="../embeddings/oleObject102.bin"/><Relationship Id="rId4" Type="http://schemas.openxmlformats.org/officeDocument/2006/relationships/image" Target="../media/image122.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oleObject" Target="../embeddings/oleObject103.bin"/><Relationship Id="rId7" Type="http://schemas.openxmlformats.org/officeDocument/2006/relationships/image" Target="../media/image123.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04.bin"/><Relationship Id="rId5" Type="http://schemas.openxmlformats.org/officeDocument/2006/relationships/image" Target="../media/image125.png"/><Relationship Id="rId10" Type="http://schemas.openxmlformats.org/officeDocument/2006/relationships/image" Target="../media/image124.png"/><Relationship Id="rId4" Type="http://schemas.openxmlformats.org/officeDocument/2006/relationships/image" Target="../media/image122.png"/><Relationship Id="rId9" Type="http://schemas.openxmlformats.org/officeDocument/2006/relationships/oleObject" Target="../embeddings/oleObject106.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5.png"/><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28.png"/><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29.png"/><Relationship Id="rId5" Type="http://schemas.openxmlformats.org/officeDocument/2006/relationships/image" Target="../media/image126.wmf"/><Relationship Id="rId4" Type="http://schemas.openxmlformats.org/officeDocument/2006/relationships/oleObject" Target="../embeddings/oleObject107.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image" Target="../media/image133.png"/><Relationship Id="rId7" Type="http://schemas.openxmlformats.org/officeDocument/2006/relationships/image" Target="../media/image131.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110.bin"/><Relationship Id="rId5" Type="http://schemas.openxmlformats.org/officeDocument/2006/relationships/image" Target="../media/image130.wmf"/><Relationship Id="rId4" Type="http://schemas.openxmlformats.org/officeDocument/2006/relationships/oleObject" Target="../embeddings/oleObject109.bin"/><Relationship Id="rId9" Type="http://schemas.openxmlformats.org/officeDocument/2006/relationships/image" Target="../media/image1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134.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notesSlide" Target="../notesSlides/notesSlide20.xml"/><Relationship Id="rId7"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15.bin"/><Relationship Id="rId11" Type="http://schemas.openxmlformats.org/officeDocument/2006/relationships/image" Target="../media/image137.png"/><Relationship Id="rId5" Type="http://schemas.openxmlformats.org/officeDocument/2006/relationships/image" Target="../media/image134.png"/><Relationship Id="rId10" Type="http://schemas.openxmlformats.org/officeDocument/2006/relationships/oleObject" Target="../embeddings/oleObject117.bin"/><Relationship Id="rId4" Type="http://schemas.openxmlformats.org/officeDocument/2006/relationships/oleObject" Target="../embeddings/oleObject114.bin"/><Relationship Id="rId9" Type="http://schemas.openxmlformats.org/officeDocument/2006/relationships/image" Target="../media/image136.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138.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png"/><Relationship Id="rId4"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40.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41.png"/><Relationship Id="rId5" Type="http://schemas.openxmlformats.org/officeDocument/2006/relationships/oleObject" Target="../embeddings/oleObject125.bin"/><Relationship Id="rId4" Type="http://schemas.openxmlformats.org/officeDocument/2006/relationships/image" Target="../media/image142.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29.bin"/><Relationship Id="rId13" Type="http://schemas.openxmlformats.org/officeDocument/2006/relationships/oleObject" Target="../embeddings/oleObject133.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43.wmf"/><Relationship Id="rId11" Type="http://schemas.openxmlformats.org/officeDocument/2006/relationships/oleObject" Target="../embeddings/oleObject131.bin"/><Relationship Id="rId5" Type="http://schemas.openxmlformats.org/officeDocument/2006/relationships/oleObject" Target="../embeddings/oleObject127.bin"/><Relationship Id="rId10" Type="http://schemas.openxmlformats.org/officeDocument/2006/relationships/oleObject" Target="../embeddings/oleObject130.bin"/><Relationship Id="rId4" Type="http://schemas.openxmlformats.org/officeDocument/2006/relationships/image" Target="../media/image138.png"/><Relationship Id="rId9" Type="http://schemas.openxmlformats.org/officeDocument/2006/relationships/image" Target="../media/image144.wmf"/><Relationship Id="rId14" Type="http://schemas.openxmlformats.org/officeDocument/2006/relationships/oleObject" Target="../embeddings/oleObject134.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oleObject" Target="../embeddings/oleObject136.bin"/><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1.wmf"/><Relationship Id="rId11" Type="http://schemas.openxmlformats.org/officeDocument/2006/relationships/image" Target="../media/image14.png"/><Relationship Id="rId5" Type="http://schemas.openxmlformats.org/officeDocument/2006/relationships/oleObject" Target="../embeddings/oleObject9.bin"/><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650" y="2133600"/>
            <a:ext cx="7772400" cy="1585913"/>
          </a:xfrm>
        </p:spPr>
        <p:txBody>
          <a:bodyPr/>
          <a:lstStyle/>
          <a:p>
            <a:pPr algn="ctr"/>
            <a:r>
              <a:rPr lang="zh-CN" altLang="en-US" sz="4400">
                <a:ea typeface="华文行楷" pitchFamily="2" charset="-122"/>
              </a:rPr>
              <a:t>模拟电子技术基础</a:t>
            </a:r>
            <a:br>
              <a:rPr lang="zh-CN" altLang="en-US" sz="4400">
                <a:ea typeface="华文行楷" pitchFamily="2" charset="-122"/>
              </a:rPr>
            </a:br>
            <a:r>
              <a:rPr lang="en-US" altLang="zh-CN" sz="2900" b="1">
                <a:effectLst>
                  <a:outerShdw blurRad="38100" dist="38100" dir="2700000" algn="tl">
                    <a:srgbClr val="C0C0C0"/>
                  </a:outerShdw>
                </a:effectLst>
              </a:rPr>
              <a:t>Fundamentals of Analog Electronic</a:t>
            </a:r>
            <a:r>
              <a:rPr lang="en-US" altLang="zh-CN"/>
              <a:t> </a:t>
            </a:r>
          </a:p>
        </p:txBody>
      </p:sp>
      <p:sp>
        <p:nvSpPr>
          <p:cNvPr id="3" name="Rectangle 3"/>
          <p:cNvSpPr txBox="1">
            <a:spLocks noChangeArrowheads="1"/>
          </p:cNvSpPr>
          <p:nvPr/>
        </p:nvSpPr>
        <p:spPr bwMode="auto">
          <a:xfrm>
            <a:off x="827088" y="4005263"/>
            <a:ext cx="7772400"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i="0" u="none" strike="noStrike" kern="0" cap="none" spc="0" normalizeH="0" baseline="0" noProof="0" dirty="0" smtClean="0">
                <a:ln>
                  <a:noFill/>
                </a:ln>
                <a:solidFill>
                  <a:schemeClr val="tx1"/>
                </a:solidFill>
                <a:effectLst/>
                <a:uLnTx/>
                <a:uFillTx/>
                <a:latin typeface="华文行楷" pitchFamily="2" charset="-122"/>
                <a:ea typeface="华文行楷" pitchFamily="2" charset="-122"/>
                <a:cs typeface="+mj-cs"/>
              </a:rPr>
              <a:t>第三章  集成运算放大电路</a:t>
            </a:r>
            <a:endParaRPr kumimoji="0" lang="zh-CN" altLang="en-US" sz="4000" i="0" u="none" strike="noStrike" kern="0" cap="none" spc="0" normalizeH="0" baseline="0" noProof="0" dirty="0">
              <a:ln>
                <a:noFill/>
              </a:ln>
              <a:solidFill>
                <a:schemeClr val="tx1"/>
              </a:solidFill>
              <a:effectLst/>
              <a:uLnTx/>
              <a:uFillTx/>
              <a:latin typeface="华文行楷" pitchFamily="2" charset="-122"/>
              <a:ea typeface="华文行楷" pitchFamily="2" charset="-122"/>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81" name="Rectangle 13"/>
          <p:cNvSpPr>
            <a:spLocks noGrp="1" noChangeArrowheads="1"/>
          </p:cNvSpPr>
          <p:nvPr>
            <p:ph type="title"/>
          </p:nvPr>
        </p:nvSpPr>
        <p:spPr>
          <a:xfrm>
            <a:off x="755650" y="188913"/>
            <a:ext cx="5184775" cy="431800"/>
          </a:xfrm>
          <a:solidFill>
            <a:schemeClr val="bg1"/>
          </a:solidFill>
        </p:spPr>
        <p:txBody>
          <a:bodyPr/>
          <a:lstStyle/>
          <a:p>
            <a:pPr algn="l"/>
            <a:r>
              <a:rPr lang="zh-CN" altLang="en-US" sz="2800">
                <a:ea typeface="华文行楷" pitchFamily="2" charset="-122"/>
              </a:rPr>
              <a:t>讨论：两级直接耦合放大电路</a:t>
            </a:r>
          </a:p>
        </p:txBody>
      </p:sp>
      <p:pic>
        <p:nvPicPr>
          <p:cNvPr id="83980" name="Picture 12"/>
          <p:cNvPicPr>
            <a:picLocks noGrp="1" noChangeAspect="1" noChangeArrowheads="1"/>
          </p:cNvPicPr>
          <p:nvPr>
            <p:ph idx="1"/>
          </p:nvPr>
        </p:nvPicPr>
        <p:blipFill>
          <a:blip r:embed="rId2"/>
          <a:srcRect l="15190" t="19807" r="32730" b="20084"/>
          <a:stretch>
            <a:fillRect/>
          </a:stretch>
        </p:blipFill>
        <p:spPr>
          <a:xfrm>
            <a:off x="827088" y="765175"/>
            <a:ext cx="7632700" cy="5726113"/>
          </a:xfrm>
          <a:noFill/>
          <a:ln/>
        </p:spPr>
      </p:pic>
      <p:sp>
        <p:nvSpPr>
          <p:cNvPr id="83983" name="Text Box 15"/>
          <p:cNvSpPr txBox="1">
            <a:spLocks noChangeArrowheads="1"/>
          </p:cNvSpPr>
          <p:nvPr/>
        </p:nvSpPr>
        <p:spPr bwMode="auto">
          <a:xfrm>
            <a:off x="250825" y="981075"/>
            <a:ext cx="2449513" cy="822325"/>
          </a:xfrm>
          <a:prstGeom prst="rect">
            <a:avLst/>
          </a:prstGeom>
          <a:noFill/>
          <a:ln w="9525">
            <a:noFill/>
            <a:miter lim="800000"/>
            <a:headEnd/>
            <a:tailEnd/>
          </a:ln>
          <a:effectLst/>
        </p:spPr>
        <p:txBody>
          <a:bodyPr>
            <a:spAutoFit/>
          </a:bodyPr>
          <a:lstStyle/>
          <a:p>
            <a:pPr>
              <a:spcBef>
                <a:spcPct val="50000"/>
              </a:spcBef>
            </a:pPr>
            <a:r>
              <a:rPr lang="zh-CN" altLang="en-US" sz="2400" b="1"/>
              <a:t>选择合适参数使电路正常工作</a:t>
            </a:r>
          </a:p>
        </p:txBody>
      </p:sp>
      <p:sp>
        <p:nvSpPr>
          <p:cNvPr id="83984" name="AutoShape 16"/>
          <p:cNvSpPr>
            <a:spLocks/>
          </p:cNvSpPr>
          <p:nvPr/>
        </p:nvSpPr>
        <p:spPr bwMode="auto">
          <a:xfrm>
            <a:off x="7600950" y="1298575"/>
            <a:ext cx="1074738" cy="762000"/>
          </a:xfrm>
          <a:prstGeom prst="borderCallout1">
            <a:avLst>
              <a:gd name="adj1" fmla="val 15000"/>
              <a:gd name="adj2" fmla="val -7088"/>
              <a:gd name="adj3" fmla="val 267917"/>
              <a:gd name="adj4" fmla="val -107236"/>
            </a:avLst>
          </a:prstGeom>
          <a:solidFill>
            <a:srgbClr val="00FFFF"/>
          </a:solidFill>
          <a:ln w="19050">
            <a:solidFill>
              <a:schemeClr val="tx1"/>
            </a:solidFill>
            <a:miter lim="800000"/>
            <a:headEnd/>
            <a:tailEnd/>
          </a:ln>
          <a:effectLst/>
        </p:spPr>
        <p:txBody>
          <a:bodyPr/>
          <a:lstStyle/>
          <a:p>
            <a:pPr algn="ctr"/>
            <a:r>
              <a:rPr lang="zh-CN" altLang="en-US" sz="2000" b="1"/>
              <a:t>电位高低关系</a:t>
            </a:r>
          </a:p>
        </p:txBody>
      </p:sp>
      <p:sp>
        <p:nvSpPr>
          <p:cNvPr id="83985" name="Line 17"/>
          <p:cNvSpPr>
            <a:spLocks noChangeShapeType="1"/>
          </p:cNvSpPr>
          <p:nvPr/>
        </p:nvSpPr>
        <p:spPr bwMode="auto">
          <a:xfrm flipV="1">
            <a:off x="4284663" y="1412875"/>
            <a:ext cx="3167062" cy="1368425"/>
          </a:xfrm>
          <a:prstGeom prst="line">
            <a:avLst/>
          </a:prstGeom>
          <a:noFill/>
          <a:ln w="19050">
            <a:solidFill>
              <a:schemeClr val="tx1"/>
            </a:solidFill>
            <a:round/>
            <a:headEnd/>
            <a:tailEn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83"/>
                                        </p:tgtEl>
                                        <p:attrNameLst>
                                          <p:attrName>style.visibility</p:attrName>
                                        </p:attrNameLst>
                                      </p:cBhvr>
                                      <p:to>
                                        <p:strVal val="visible"/>
                                      </p:to>
                                    </p:set>
                                    <p:animEffect transition="in" filter="wipe(left)">
                                      <p:cBhvr>
                                        <p:cTn id="7" dur="500"/>
                                        <p:tgtEl>
                                          <p:spTgt spid="839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984"/>
                                        </p:tgtEl>
                                        <p:attrNameLst>
                                          <p:attrName>style.visibility</p:attrName>
                                        </p:attrNameLst>
                                      </p:cBhvr>
                                      <p:to>
                                        <p:strVal val="visible"/>
                                      </p:to>
                                    </p:set>
                                    <p:animEffect transition="in" filter="wipe(down)">
                                      <p:cBhvr>
                                        <p:cTn id="12" dur="500"/>
                                        <p:tgtEl>
                                          <p:spTgt spid="8398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3985"/>
                                        </p:tgtEl>
                                        <p:attrNameLst>
                                          <p:attrName>style.visibility</p:attrName>
                                        </p:attrNameLst>
                                      </p:cBhvr>
                                      <p:to>
                                        <p:strVal val="visible"/>
                                      </p:to>
                                    </p:set>
                                    <p:animEffect transition="in" filter="wipe(down)">
                                      <p:cBhvr>
                                        <p:cTn id="15" dur="500"/>
                                        <p:tgtEl>
                                          <p:spTgt spid="83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83" grpId="0"/>
      <p:bldP spid="83984" grpId="0" animBg="1"/>
      <p:bldP spid="8398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5003800" y="908050"/>
            <a:ext cx="4140200" cy="1800225"/>
          </a:xfrm>
          <a:noFill/>
        </p:spPr>
        <p:txBody>
          <a:bodyPr/>
          <a:lstStyle/>
          <a:p>
            <a:pPr algn="l"/>
            <a:r>
              <a:rPr lang="en-US" altLang="zh-CN" sz="2800">
                <a:solidFill>
                  <a:schemeClr val="tx1"/>
                </a:solidFill>
                <a:latin typeface="华文行楷" pitchFamily="2" charset="-122"/>
                <a:ea typeface="华文行楷" pitchFamily="2" charset="-122"/>
              </a:rPr>
              <a:t>   </a:t>
            </a:r>
            <a:r>
              <a:rPr lang="zh-CN" altLang="en-US" sz="2400" b="1">
                <a:solidFill>
                  <a:schemeClr val="tx1"/>
                </a:solidFill>
                <a:latin typeface="宋体" charset="-122"/>
              </a:rPr>
              <a:t>从</a:t>
            </a:r>
            <a:r>
              <a:rPr lang="en-US" altLang="zh-CN" sz="2400" b="1">
                <a:solidFill>
                  <a:schemeClr val="tx1"/>
                </a:solidFill>
                <a:latin typeface="宋体" charset="-122"/>
              </a:rPr>
              <a:t>Multisim “</a:t>
            </a:r>
            <a:r>
              <a:rPr lang="zh-CN" altLang="en-US" sz="2400" b="1">
                <a:solidFill>
                  <a:schemeClr val="tx1"/>
                </a:solidFill>
                <a:latin typeface="宋体" charset="-122"/>
              </a:rPr>
              <a:t>参数扫描” 结果分析两级放大电路</a:t>
            </a:r>
            <a:r>
              <a:rPr lang="en-US" altLang="zh-CN" sz="2400" b="1" i="1">
                <a:solidFill>
                  <a:schemeClr val="tx1"/>
                </a:solidFill>
                <a:latin typeface="宋体" charset="-122"/>
              </a:rPr>
              <a:t>Q</a:t>
            </a:r>
            <a:r>
              <a:rPr lang="zh-CN" altLang="en-US" sz="2400" b="1">
                <a:solidFill>
                  <a:schemeClr val="tx1"/>
                </a:solidFill>
                <a:latin typeface="宋体" charset="-122"/>
              </a:rPr>
              <a:t>点的相互影响。</a:t>
            </a:r>
            <a:br>
              <a:rPr lang="zh-CN" altLang="en-US" sz="2400" b="1">
                <a:solidFill>
                  <a:schemeClr val="tx1"/>
                </a:solidFill>
                <a:latin typeface="宋体" charset="-122"/>
              </a:rPr>
            </a:br>
            <a:r>
              <a:rPr lang="zh-CN" altLang="en-US" sz="2400" b="1">
                <a:solidFill>
                  <a:schemeClr val="tx1"/>
                </a:solidFill>
                <a:latin typeface="宋体" charset="-122"/>
              </a:rPr>
              <a:t>  </a:t>
            </a:r>
            <a:r>
              <a:rPr lang="en-US" altLang="zh-CN" sz="2400" b="1">
                <a:solidFill>
                  <a:schemeClr val="tx1"/>
                </a:solidFill>
                <a:latin typeface="宋体" charset="-122"/>
              </a:rPr>
              <a:t>R1</a:t>
            </a:r>
            <a:r>
              <a:rPr lang="zh-CN" altLang="en-US" sz="2400" b="1">
                <a:solidFill>
                  <a:schemeClr val="tx1"/>
                </a:solidFill>
                <a:latin typeface="宋体" charset="-122"/>
              </a:rPr>
              <a:t>取何值时</a:t>
            </a:r>
            <a:r>
              <a:rPr lang="en-US" altLang="zh-CN" sz="2400" b="1">
                <a:solidFill>
                  <a:schemeClr val="tx1"/>
                </a:solidFill>
                <a:latin typeface="宋体" charset="-122"/>
              </a:rPr>
              <a:t>T2</a:t>
            </a:r>
            <a:r>
              <a:rPr lang="zh-CN" altLang="en-US" sz="2400" b="1">
                <a:solidFill>
                  <a:schemeClr val="tx1"/>
                </a:solidFill>
                <a:latin typeface="宋体" charset="-122"/>
              </a:rPr>
              <a:t>工作在饱和区？</a:t>
            </a:r>
          </a:p>
        </p:txBody>
      </p:sp>
      <p:pic>
        <p:nvPicPr>
          <p:cNvPr id="88068" name="Picture 4"/>
          <p:cNvPicPr>
            <a:picLocks noGrp="1" noChangeAspect="1" noChangeArrowheads="1"/>
          </p:cNvPicPr>
          <p:nvPr>
            <p:ph sz="half" idx="1"/>
          </p:nvPr>
        </p:nvPicPr>
        <p:blipFill>
          <a:blip r:embed="rId2"/>
          <a:srcRect l="15190" t="19807" r="32730" b="39719"/>
          <a:stretch>
            <a:fillRect/>
          </a:stretch>
        </p:blipFill>
        <p:spPr>
          <a:xfrm>
            <a:off x="468313" y="811213"/>
            <a:ext cx="4391025" cy="2112962"/>
          </a:xfrm>
          <a:noFill/>
          <a:ln/>
        </p:spPr>
      </p:pic>
      <p:grpSp>
        <p:nvGrpSpPr>
          <p:cNvPr id="2" name="Group 23"/>
          <p:cNvGrpSpPr>
            <a:grpSpLocks/>
          </p:cNvGrpSpPr>
          <p:nvPr/>
        </p:nvGrpSpPr>
        <p:grpSpPr bwMode="auto">
          <a:xfrm>
            <a:off x="1619250" y="2565400"/>
            <a:ext cx="7381875" cy="4065588"/>
            <a:chOff x="1020" y="1616"/>
            <a:chExt cx="4650" cy="2561"/>
          </a:xfrm>
        </p:grpSpPr>
        <p:pic>
          <p:nvPicPr>
            <p:cNvPr id="88075" name="Picture 11"/>
            <p:cNvPicPr>
              <a:picLocks noChangeAspect="1" noChangeArrowheads="1"/>
            </p:cNvPicPr>
            <p:nvPr/>
          </p:nvPicPr>
          <p:blipFill>
            <a:blip r:embed="rId3"/>
            <a:srcRect l="25447" t="36755" r="33801" b="28403"/>
            <a:stretch>
              <a:fillRect/>
            </a:stretch>
          </p:blipFill>
          <p:spPr bwMode="auto">
            <a:xfrm>
              <a:off x="1020" y="1842"/>
              <a:ext cx="3947" cy="2335"/>
            </a:xfrm>
            <a:prstGeom prst="rect">
              <a:avLst/>
            </a:prstGeom>
            <a:noFill/>
            <a:ln>
              <a:noFill/>
            </a:ln>
            <a:effectLst/>
          </p:spPr>
        </p:pic>
        <p:sp>
          <p:nvSpPr>
            <p:cNvPr id="88072" name="AutoShape 8"/>
            <p:cNvSpPr>
              <a:spLocks/>
            </p:cNvSpPr>
            <p:nvPr/>
          </p:nvSpPr>
          <p:spPr bwMode="auto">
            <a:xfrm>
              <a:off x="5094" y="2115"/>
              <a:ext cx="576" cy="344"/>
            </a:xfrm>
            <a:prstGeom prst="borderCallout1">
              <a:avLst>
                <a:gd name="adj1" fmla="val 20931"/>
                <a:gd name="adj2" fmla="val -8333"/>
                <a:gd name="adj3" fmla="val 142153"/>
                <a:gd name="adj4" fmla="val -80556"/>
              </a:avLst>
            </a:prstGeom>
            <a:solidFill>
              <a:srgbClr val="FFFFCC"/>
            </a:solidFill>
            <a:ln w="28575">
              <a:solidFill>
                <a:srgbClr val="FF0000"/>
              </a:solidFill>
              <a:miter lim="800000"/>
              <a:headEnd/>
              <a:tailEnd/>
            </a:ln>
            <a:effectLst/>
          </p:spPr>
          <p:txBody>
            <a:bodyPr/>
            <a:lstStyle/>
            <a:p>
              <a:pPr algn="ctr"/>
              <a:r>
                <a:rPr lang="en-US" altLang="zh-CN" sz="2400" b="1" i="1">
                  <a:latin typeface="Times New Roman" pitchFamily="18" charset="0"/>
                </a:rPr>
                <a:t>u</a:t>
              </a:r>
              <a:r>
                <a:rPr lang="en-US" altLang="zh-CN" sz="2400" b="1" baseline="-25000">
                  <a:latin typeface="Times New Roman" pitchFamily="18" charset="0"/>
                </a:rPr>
                <a:t>C1</a:t>
              </a:r>
              <a:endParaRPr lang="en-US" altLang="zh-CN" sz="2400" b="1">
                <a:latin typeface="Times New Roman" pitchFamily="18" charset="0"/>
              </a:endParaRPr>
            </a:p>
          </p:txBody>
        </p:sp>
        <p:sp>
          <p:nvSpPr>
            <p:cNvPr id="88073" name="AutoShape 9"/>
            <p:cNvSpPr>
              <a:spLocks/>
            </p:cNvSpPr>
            <p:nvPr/>
          </p:nvSpPr>
          <p:spPr bwMode="auto">
            <a:xfrm>
              <a:off x="5057" y="1616"/>
              <a:ext cx="576" cy="384"/>
            </a:xfrm>
            <a:prstGeom prst="borderCallout1">
              <a:avLst>
                <a:gd name="adj1" fmla="val 18750"/>
                <a:gd name="adj2" fmla="val -8333"/>
                <a:gd name="adj3" fmla="val 257032"/>
                <a:gd name="adj4" fmla="val -230556"/>
              </a:avLst>
            </a:prstGeom>
            <a:solidFill>
              <a:srgbClr val="FFFFCC"/>
            </a:solidFill>
            <a:ln w="28575">
              <a:solidFill>
                <a:srgbClr val="FF0000"/>
              </a:solidFill>
              <a:miter lim="800000"/>
              <a:headEnd/>
              <a:tailEnd/>
            </a:ln>
            <a:effectLst/>
          </p:spPr>
          <p:txBody>
            <a:bodyPr/>
            <a:lstStyle/>
            <a:p>
              <a:pPr algn="ctr"/>
              <a:r>
                <a:rPr lang="en-US" altLang="zh-CN" sz="2400" b="1" i="1" dirty="0">
                  <a:latin typeface="Times New Roman" pitchFamily="18" charset="0"/>
                  <a:cs typeface="Times New Roman" pitchFamily="18" charset="0"/>
                </a:rPr>
                <a:t>u</a:t>
              </a:r>
              <a:r>
                <a:rPr lang="en-US" altLang="zh-CN" sz="2400" b="1" baseline="-25000" dirty="0">
                  <a:latin typeface="Times New Roman" pitchFamily="18" charset="0"/>
                  <a:cs typeface="Times New Roman" pitchFamily="18" charset="0"/>
                </a:rPr>
                <a:t>C2</a:t>
              </a:r>
              <a:endParaRPr lang="en-US" altLang="zh-CN" sz="2400" dirty="0">
                <a:solidFill>
                  <a:srgbClr val="FF0000"/>
                </a:solidFill>
                <a:latin typeface="Times New Roman" pitchFamily="18" charset="0"/>
                <a:cs typeface="Times New Roman" pitchFamily="18" charset="0"/>
              </a:endParaRPr>
            </a:p>
          </p:txBody>
        </p:sp>
        <p:pic>
          <p:nvPicPr>
            <p:cNvPr id="88080" name="Picture 16"/>
            <p:cNvPicPr>
              <a:picLocks noChangeAspect="1" noChangeArrowheads="1"/>
            </p:cNvPicPr>
            <p:nvPr/>
          </p:nvPicPr>
          <p:blipFill>
            <a:blip r:embed="rId4"/>
            <a:srcRect l="48680" t="48309" r="43896" b="28772"/>
            <a:stretch>
              <a:fillRect/>
            </a:stretch>
          </p:blipFill>
          <p:spPr bwMode="auto">
            <a:xfrm>
              <a:off x="4241" y="2613"/>
              <a:ext cx="685" cy="1542"/>
            </a:xfrm>
            <a:prstGeom prst="rect">
              <a:avLst/>
            </a:prstGeom>
            <a:noFill/>
            <a:ln>
              <a:noFill/>
            </a:ln>
            <a:effectLst/>
          </p:spPr>
        </p:pic>
      </p:grpSp>
      <p:grpSp>
        <p:nvGrpSpPr>
          <p:cNvPr id="3" name="Group 21"/>
          <p:cNvGrpSpPr>
            <a:grpSpLocks/>
          </p:cNvGrpSpPr>
          <p:nvPr/>
        </p:nvGrpSpPr>
        <p:grpSpPr bwMode="auto">
          <a:xfrm>
            <a:off x="0" y="3962400"/>
            <a:ext cx="7885113" cy="1338263"/>
            <a:chOff x="0" y="2496"/>
            <a:chExt cx="4967" cy="843"/>
          </a:xfrm>
        </p:grpSpPr>
        <p:sp>
          <p:nvSpPr>
            <p:cNvPr id="88083" name="Rectangle 19"/>
            <p:cNvSpPr>
              <a:spLocks noChangeArrowheads="1"/>
            </p:cNvSpPr>
            <p:nvPr/>
          </p:nvSpPr>
          <p:spPr bwMode="auto">
            <a:xfrm>
              <a:off x="1020" y="2750"/>
              <a:ext cx="3947" cy="589"/>
            </a:xfrm>
            <a:prstGeom prst="rect">
              <a:avLst/>
            </a:prstGeom>
            <a:solidFill>
              <a:srgbClr val="00FFFF">
                <a:alpha val="37000"/>
              </a:srgbClr>
            </a:solidFill>
            <a:ln w="9525">
              <a:solidFill>
                <a:schemeClr val="tx1"/>
              </a:solidFill>
              <a:miter lim="800000"/>
              <a:headEnd/>
              <a:tailEnd/>
            </a:ln>
            <a:effectLst/>
          </p:spPr>
          <p:txBody>
            <a:bodyPr wrap="none" anchor="ctr"/>
            <a:lstStyle/>
            <a:p>
              <a:endParaRPr lang="zh-CN" altLang="en-US"/>
            </a:p>
          </p:txBody>
        </p:sp>
        <p:sp>
          <p:nvSpPr>
            <p:cNvPr id="88084" name="AutoShape 20"/>
            <p:cNvSpPr>
              <a:spLocks/>
            </p:cNvSpPr>
            <p:nvPr/>
          </p:nvSpPr>
          <p:spPr bwMode="auto">
            <a:xfrm>
              <a:off x="0" y="2496"/>
              <a:ext cx="791" cy="480"/>
            </a:xfrm>
            <a:prstGeom prst="borderCallout1">
              <a:avLst>
                <a:gd name="adj1" fmla="val 15000"/>
                <a:gd name="adj2" fmla="val 106069"/>
                <a:gd name="adj3" fmla="val 100000"/>
                <a:gd name="adj4" fmla="val 128949"/>
              </a:avLst>
            </a:prstGeom>
            <a:solidFill>
              <a:srgbClr val="00FFFF"/>
            </a:solidFill>
            <a:ln w="19050">
              <a:solidFill>
                <a:srgbClr val="FF0000"/>
              </a:solidFill>
              <a:miter lim="800000"/>
              <a:headEnd/>
              <a:tailEnd/>
            </a:ln>
            <a:effectLst/>
          </p:spPr>
          <p:txBody>
            <a:bodyPr/>
            <a:lstStyle/>
            <a:p>
              <a:pPr algn="ctr"/>
              <a:r>
                <a:rPr lang="en-US" altLang="zh-CN" sz="2000" b="1"/>
                <a:t>T</a:t>
              </a:r>
              <a:r>
                <a:rPr lang="en-US" altLang="zh-CN" sz="2000" b="1" baseline="-25000"/>
                <a:t>2</a:t>
              </a:r>
              <a:r>
                <a:rPr lang="zh-CN" altLang="en-US" sz="2000" b="1"/>
                <a:t>工作在放大区</a:t>
              </a:r>
            </a:p>
          </p:txBody>
        </p:sp>
      </p:grpSp>
      <p:sp>
        <p:nvSpPr>
          <p:cNvPr id="88086" name="Text Box 22"/>
          <p:cNvSpPr txBox="1">
            <a:spLocks noChangeArrowheads="1"/>
          </p:cNvSpPr>
          <p:nvPr/>
        </p:nvSpPr>
        <p:spPr bwMode="auto">
          <a:xfrm>
            <a:off x="5148263" y="1268413"/>
            <a:ext cx="3671887" cy="457200"/>
          </a:xfrm>
          <a:prstGeom prst="rect">
            <a:avLst/>
          </a:prstGeom>
          <a:noFill/>
          <a:ln w="9525">
            <a:noFill/>
            <a:miter lim="800000"/>
            <a:headEnd/>
            <a:tailEnd/>
          </a:ln>
          <a:effectLst/>
        </p:spPr>
        <p:txBody>
          <a:bodyPr>
            <a:spAutoFit/>
          </a:bodyPr>
          <a:lstStyle/>
          <a:p>
            <a:pPr>
              <a:spcBef>
                <a:spcPct val="50000"/>
              </a:spcBef>
            </a:pPr>
            <a:r>
              <a:rPr lang="en-US" altLang="zh-CN" sz="2400" b="1"/>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79388" y="836613"/>
            <a:ext cx="6321438" cy="425450"/>
          </a:xfrm>
        </p:spPr>
        <p:txBody>
          <a:bodyPr/>
          <a:lstStyle/>
          <a:p>
            <a:r>
              <a:rPr lang="zh-CN" altLang="en-US" sz="3200" dirty="0" smtClean="0">
                <a:solidFill>
                  <a:schemeClr val="tx1"/>
                </a:solidFill>
                <a:ea typeface="华文行楷" pitchFamily="2" charset="-122"/>
              </a:rPr>
              <a:t>二、</a:t>
            </a:r>
            <a:r>
              <a:rPr lang="zh-CN" altLang="en-US" sz="3200" dirty="0" smtClean="0">
                <a:latin typeface="华文行楷" pitchFamily="2" charset="-122"/>
                <a:ea typeface="华文行楷" pitchFamily="2" charset="-122"/>
                <a:cs typeface="Times New Roman" pitchFamily="18" charset="0"/>
              </a:rPr>
              <a:t>多级放大电路的动态分析</a:t>
            </a:r>
            <a:endParaRPr lang="zh-CN" altLang="en-US" sz="3200" dirty="0">
              <a:solidFill>
                <a:schemeClr val="tx1"/>
              </a:solidFill>
              <a:ea typeface="华文行楷" pitchFamily="2" charset="-122"/>
            </a:endParaRPr>
          </a:p>
        </p:txBody>
      </p:sp>
      <p:pic>
        <p:nvPicPr>
          <p:cNvPr id="28675" name="Picture 3" descr="Dz030201"/>
          <p:cNvPicPr>
            <a:picLocks noChangeAspect="1" noChangeArrowheads="1"/>
          </p:cNvPicPr>
          <p:nvPr/>
        </p:nvPicPr>
        <p:blipFill>
          <a:blip r:embed="rId3" cstate="print">
            <a:clrChange>
              <a:clrFrom>
                <a:srgbClr val="FFFFFF"/>
              </a:clrFrom>
              <a:clrTo>
                <a:srgbClr val="FFFFFF">
                  <a:alpha val="0"/>
                </a:srgbClr>
              </a:clrTo>
            </a:clrChange>
          </a:blip>
          <a:srcRect t="-8511" b="-10638"/>
          <a:stretch>
            <a:fillRect/>
          </a:stretch>
        </p:blipFill>
        <p:spPr bwMode="auto">
          <a:xfrm>
            <a:off x="1295400" y="2336815"/>
            <a:ext cx="6400800" cy="1066800"/>
          </a:xfrm>
          <a:prstGeom prst="rect">
            <a:avLst/>
          </a:prstGeom>
          <a:solidFill>
            <a:srgbClr val="FFFFFF"/>
          </a:solidFill>
        </p:spPr>
      </p:pic>
      <p:sp>
        <p:nvSpPr>
          <p:cNvPr id="28676" name="Text Box 4"/>
          <p:cNvSpPr txBox="1">
            <a:spLocks noChangeArrowheads="1"/>
          </p:cNvSpPr>
          <p:nvPr/>
        </p:nvSpPr>
        <p:spPr bwMode="auto">
          <a:xfrm>
            <a:off x="714348" y="1214422"/>
            <a:ext cx="4419600" cy="1126462"/>
          </a:xfrm>
          <a:prstGeom prst="rect">
            <a:avLst/>
          </a:prstGeom>
          <a:noFill/>
          <a:ln w="9525">
            <a:noFill/>
            <a:miter lim="800000"/>
            <a:headEnd/>
            <a:tailEnd/>
          </a:ln>
        </p:spPr>
        <p:txBody>
          <a:bodyPr>
            <a:spAutoFit/>
          </a:bodyPr>
          <a:lstStyle/>
          <a:p>
            <a:pPr>
              <a:lnSpc>
                <a:spcPct val="120000"/>
              </a:lnSpc>
              <a:spcBef>
                <a:spcPts val="0"/>
              </a:spcBef>
            </a:pPr>
            <a:r>
              <a:rPr kumimoji="1" lang="en-US" altLang="zh-CN" sz="2800" b="1" dirty="0">
                <a:latin typeface="+mn-ea"/>
                <a:ea typeface="+mn-ea"/>
              </a:rPr>
              <a:t>1</a:t>
            </a:r>
            <a:r>
              <a:rPr kumimoji="1" lang="en-US" altLang="zh-CN" sz="2800" b="1" dirty="0" smtClean="0">
                <a:latin typeface="+mn-ea"/>
                <a:ea typeface="+mn-ea"/>
              </a:rPr>
              <a:t>.</a:t>
            </a:r>
            <a:r>
              <a:rPr kumimoji="1" lang="zh-CN" altLang="en-US" sz="2800" b="1" dirty="0" smtClean="0">
                <a:latin typeface="+mn-ea"/>
                <a:ea typeface="+mn-ea"/>
              </a:rPr>
              <a:t>动态参数分析</a:t>
            </a:r>
            <a:endParaRPr kumimoji="1" lang="en-US" altLang="zh-CN" sz="2800" b="1" dirty="0" smtClean="0">
              <a:latin typeface="+mn-ea"/>
              <a:ea typeface="+mn-ea"/>
            </a:endParaRPr>
          </a:p>
          <a:p>
            <a:pPr>
              <a:lnSpc>
                <a:spcPct val="120000"/>
              </a:lnSpc>
              <a:spcBef>
                <a:spcPts val="0"/>
              </a:spcBef>
            </a:pPr>
            <a:r>
              <a:rPr kumimoji="1" lang="zh-CN" altLang="en-US" sz="2800" b="1" dirty="0" smtClean="0">
                <a:latin typeface="+mn-ea"/>
                <a:ea typeface="+mn-ea"/>
              </a:rPr>
              <a:t>  （</a:t>
            </a:r>
            <a:r>
              <a:rPr kumimoji="1" lang="en-US" altLang="zh-CN" sz="2800" b="1" dirty="0" smtClean="0">
                <a:latin typeface="+mn-ea"/>
                <a:ea typeface="+mn-ea"/>
              </a:rPr>
              <a:t>1</a:t>
            </a:r>
            <a:r>
              <a:rPr kumimoji="1" lang="zh-CN" altLang="en-US" sz="2800" b="1" dirty="0" smtClean="0">
                <a:latin typeface="+mn-ea"/>
                <a:ea typeface="+mn-ea"/>
              </a:rPr>
              <a:t>）电压</a:t>
            </a:r>
            <a:r>
              <a:rPr kumimoji="1" lang="zh-CN" altLang="en-US" sz="2800" b="1" dirty="0">
                <a:latin typeface="+mn-ea"/>
                <a:ea typeface="+mn-ea"/>
              </a:rPr>
              <a:t>放大倍数</a:t>
            </a:r>
          </a:p>
        </p:txBody>
      </p:sp>
      <p:graphicFrame>
        <p:nvGraphicFramePr>
          <p:cNvPr id="28677" name="Object 5"/>
          <p:cNvGraphicFramePr>
            <a:graphicFrameLocks noChangeAspect="1"/>
          </p:cNvGraphicFramePr>
          <p:nvPr/>
        </p:nvGraphicFramePr>
        <p:xfrm>
          <a:off x="2146300" y="3479815"/>
          <a:ext cx="4470400" cy="898525"/>
        </p:xfrm>
        <a:graphic>
          <a:graphicData uri="http://schemas.openxmlformats.org/presentationml/2006/ole">
            <mc:AlternateContent xmlns:mc="http://schemas.openxmlformats.org/markup-compatibility/2006">
              <mc:Choice xmlns:v="urn:schemas-microsoft-com:vml" Requires="v">
                <p:oleObj spid="_x0000_s159773" name="Equation" r:id="rId4" imgW="2336760" imgH="469800" progId="Equation.3">
                  <p:embed/>
                </p:oleObj>
              </mc:Choice>
              <mc:Fallback>
                <p:oleObj name="Equation" r:id="rId4" imgW="2336760" imgH="469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6300" y="3479815"/>
                        <a:ext cx="4470400" cy="898525"/>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8678" name="Text Box 6"/>
          <p:cNvSpPr txBox="1">
            <a:spLocks noChangeArrowheads="1"/>
          </p:cNvSpPr>
          <p:nvPr/>
        </p:nvSpPr>
        <p:spPr bwMode="auto">
          <a:xfrm>
            <a:off x="1042982" y="4429132"/>
            <a:ext cx="2743200" cy="519113"/>
          </a:xfrm>
          <a:prstGeom prst="rect">
            <a:avLst/>
          </a:prstGeom>
          <a:noFill/>
          <a:ln w="9525">
            <a:noFill/>
            <a:miter lim="800000"/>
            <a:headEnd/>
            <a:tailEnd/>
          </a:ln>
        </p:spPr>
        <p:txBody>
          <a:bodyPr>
            <a:spAutoFit/>
          </a:bodyPr>
          <a:lstStyle/>
          <a:p>
            <a:pPr>
              <a:spcBef>
                <a:spcPct val="50000"/>
              </a:spcBef>
            </a:pPr>
            <a:r>
              <a:rPr kumimoji="1" lang="zh-CN" altLang="en-US" sz="2800" b="1" dirty="0" smtClean="0">
                <a:latin typeface="+mn-ea"/>
                <a:ea typeface="+mn-ea"/>
              </a:rPr>
              <a:t>（</a:t>
            </a:r>
            <a:r>
              <a:rPr kumimoji="1" lang="en-US" altLang="zh-CN" sz="2800" b="1" dirty="0" smtClean="0">
                <a:latin typeface="+mn-ea"/>
                <a:ea typeface="+mn-ea"/>
              </a:rPr>
              <a:t>2</a:t>
            </a:r>
            <a:r>
              <a:rPr kumimoji="1" lang="zh-CN" altLang="en-US" sz="2800" b="1" dirty="0" smtClean="0">
                <a:latin typeface="+mn-ea"/>
                <a:ea typeface="+mn-ea"/>
              </a:rPr>
              <a:t>）输入电阻</a:t>
            </a:r>
            <a:endParaRPr kumimoji="1" lang="zh-CN" altLang="en-US" sz="2800" b="1" dirty="0">
              <a:latin typeface="+mn-ea"/>
              <a:ea typeface="+mn-ea"/>
            </a:endParaRPr>
          </a:p>
        </p:txBody>
      </p:sp>
      <p:graphicFrame>
        <p:nvGraphicFramePr>
          <p:cNvPr id="28679" name="Object 7"/>
          <p:cNvGraphicFramePr>
            <a:graphicFrameLocks noChangeAspect="1"/>
          </p:cNvGraphicFramePr>
          <p:nvPr/>
        </p:nvGraphicFramePr>
        <p:xfrm>
          <a:off x="3929058" y="4454525"/>
          <a:ext cx="1066800" cy="463550"/>
        </p:xfrm>
        <a:graphic>
          <a:graphicData uri="http://schemas.openxmlformats.org/presentationml/2006/ole">
            <mc:AlternateContent xmlns:mc="http://schemas.openxmlformats.org/markup-compatibility/2006">
              <mc:Choice xmlns:v="urn:schemas-microsoft-com:vml" Requires="v">
                <p:oleObj spid="_x0000_s159774" name="公式" r:id="rId6" imgW="495000" imgH="215640" progId="Equation.3">
                  <p:embed/>
                </p:oleObj>
              </mc:Choice>
              <mc:Fallback>
                <p:oleObj name="公式" r:id="rId6" imgW="49500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9058" y="4454525"/>
                        <a:ext cx="1066800" cy="46355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8680" name="Text Box 8"/>
          <p:cNvSpPr txBox="1">
            <a:spLocks noChangeArrowheads="1"/>
          </p:cNvSpPr>
          <p:nvPr/>
        </p:nvSpPr>
        <p:spPr bwMode="auto">
          <a:xfrm>
            <a:off x="1042990" y="4962532"/>
            <a:ext cx="3171820" cy="523220"/>
          </a:xfrm>
          <a:prstGeom prst="rect">
            <a:avLst/>
          </a:prstGeom>
          <a:noFill/>
          <a:ln w="9525">
            <a:noFill/>
            <a:miter lim="800000"/>
            <a:headEnd/>
            <a:tailEnd/>
          </a:ln>
        </p:spPr>
        <p:txBody>
          <a:bodyPr wrap="square">
            <a:spAutoFit/>
          </a:bodyPr>
          <a:lstStyle/>
          <a:p>
            <a:pPr>
              <a:spcBef>
                <a:spcPct val="50000"/>
              </a:spcBef>
            </a:pPr>
            <a:r>
              <a:rPr kumimoji="1" lang="zh-CN" altLang="en-US" sz="2800" b="1" dirty="0" smtClean="0">
                <a:latin typeface="+mn-ea"/>
                <a:ea typeface="+mn-ea"/>
              </a:rPr>
              <a:t>（</a:t>
            </a:r>
            <a:r>
              <a:rPr kumimoji="1" lang="en-US" altLang="zh-CN" sz="2800" b="1" dirty="0" smtClean="0">
                <a:latin typeface="+mn-ea"/>
                <a:ea typeface="+mn-ea"/>
              </a:rPr>
              <a:t>3</a:t>
            </a:r>
            <a:r>
              <a:rPr kumimoji="1" lang="zh-CN" altLang="en-US" sz="2800" b="1" dirty="0" smtClean="0">
                <a:latin typeface="+mn-ea"/>
                <a:ea typeface="+mn-ea"/>
              </a:rPr>
              <a:t>）</a:t>
            </a:r>
            <a:r>
              <a:rPr kumimoji="1" lang="zh-CN" altLang="zh-CN" sz="2800" b="1" dirty="0" smtClean="0">
                <a:latin typeface="+mn-ea"/>
                <a:ea typeface="+mn-ea"/>
              </a:rPr>
              <a:t>输出电阻</a:t>
            </a:r>
            <a:endParaRPr kumimoji="1" lang="zh-CN" altLang="en-US" sz="2800" b="1" dirty="0">
              <a:latin typeface="+mn-ea"/>
              <a:ea typeface="+mn-ea"/>
            </a:endParaRPr>
          </a:p>
        </p:txBody>
      </p:sp>
      <p:graphicFrame>
        <p:nvGraphicFramePr>
          <p:cNvPr id="28681" name="Object 9"/>
          <p:cNvGraphicFramePr>
            <a:graphicFrameLocks noChangeAspect="1"/>
          </p:cNvGraphicFramePr>
          <p:nvPr/>
        </p:nvGraphicFramePr>
        <p:xfrm>
          <a:off x="3929058" y="5026029"/>
          <a:ext cx="1165225" cy="487363"/>
        </p:xfrm>
        <a:graphic>
          <a:graphicData uri="http://schemas.openxmlformats.org/presentationml/2006/ole">
            <mc:AlternateContent xmlns:mc="http://schemas.openxmlformats.org/markup-compatibility/2006">
              <mc:Choice xmlns:v="urn:schemas-microsoft-com:vml" Requires="v">
                <p:oleObj spid="_x0000_s159775" name="Equation" r:id="rId8" imgW="545760" imgH="228600" progId="Equation.3">
                  <p:embed/>
                </p:oleObj>
              </mc:Choice>
              <mc:Fallback>
                <p:oleObj name="Equation" r:id="rId8" imgW="545760" imgH="228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9058" y="5026029"/>
                        <a:ext cx="1165225" cy="487363"/>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8682" name="Text Box 10"/>
          <p:cNvSpPr txBox="1">
            <a:spLocks noChangeArrowheads="1"/>
          </p:cNvSpPr>
          <p:nvPr/>
        </p:nvSpPr>
        <p:spPr bwMode="auto">
          <a:xfrm>
            <a:off x="785786" y="5526095"/>
            <a:ext cx="7786742" cy="1006475"/>
          </a:xfrm>
          <a:prstGeom prst="rect">
            <a:avLst/>
          </a:prstGeom>
          <a:noFill/>
          <a:ln w="9525">
            <a:noFill/>
            <a:miter lim="800000"/>
            <a:headEnd/>
            <a:tailEnd/>
          </a:ln>
        </p:spPr>
        <p:txBody>
          <a:bodyPr wrap="square">
            <a:spAutoFit/>
          </a:bodyPr>
          <a:lstStyle/>
          <a:p>
            <a:pPr>
              <a:spcBef>
                <a:spcPct val="50000"/>
              </a:spcBef>
            </a:pPr>
            <a:r>
              <a:rPr kumimoji="1" lang="en-US" altLang="zh-CN" sz="3200" b="1" dirty="0">
                <a:solidFill>
                  <a:srgbClr val="000000"/>
                </a:solidFill>
                <a:latin typeface="Times New Roman" pitchFamily="18" charset="0"/>
                <a:ea typeface="隶书" pitchFamily="49" charset="-122"/>
              </a:rPr>
              <a:t>    </a:t>
            </a:r>
            <a:r>
              <a:rPr kumimoji="1" lang="en-US" altLang="zh-CN" sz="3200" b="1" dirty="0" smtClean="0">
                <a:solidFill>
                  <a:srgbClr val="000000"/>
                </a:solidFill>
                <a:latin typeface="Times New Roman" pitchFamily="18" charset="0"/>
                <a:ea typeface="隶书" pitchFamily="49" charset="-122"/>
              </a:rPr>
              <a:t>   </a:t>
            </a:r>
            <a:r>
              <a:rPr kumimoji="1" lang="zh-CN" altLang="en-US" sz="2800" b="1" dirty="0" smtClean="0">
                <a:latin typeface="宋体" charset="-122"/>
              </a:rPr>
              <a:t>对</a:t>
            </a:r>
            <a:r>
              <a:rPr kumimoji="1" lang="zh-CN" altLang="en-US" sz="2800" b="1" dirty="0">
                <a:latin typeface="宋体" charset="-122"/>
              </a:rPr>
              <a:t>电压放大电路的要求：</a:t>
            </a:r>
            <a:r>
              <a:rPr kumimoji="1" lang="en-US" altLang="zh-CN" sz="2800" b="1" i="1" dirty="0" err="1">
                <a:latin typeface="Times New Roman" pitchFamily="18" charset="0"/>
              </a:rPr>
              <a:t>R</a:t>
            </a:r>
            <a:r>
              <a:rPr kumimoji="1" lang="en-US" altLang="zh-CN" sz="2800" b="1" baseline="-25000" dirty="0" err="1">
                <a:latin typeface="Times New Roman" pitchFamily="18" charset="0"/>
              </a:rPr>
              <a:t>i</a:t>
            </a:r>
            <a:r>
              <a:rPr kumimoji="1" lang="zh-CN" altLang="en-US" sz="2800" b="1" dirty="0">
                <a:latin typeface="Times New Roman" pitchFamily="18" charset="0"/>
              </a:rPr>
              <a:t>大， </a:t>
            </a:r>
            <a:r>
              <a:rPr kumimoji="1" lang="en-US" altLang="zh-CN" sz="2800" b="1" i="1" dirty="0">
                <a:latin typeface="Times New Roman" pitchFamily="18" charset="0"/>
              </a:rPr>
              <a:t>R</a:t>
            </a:r>
            <a:r>
              <a:rPr kumimoji="1" lang="en-US" altLang="zh-CN" sz="2800" b="1" baseline="-25000" dirty="0">
                <a:latin typeface="Times New Roman" pitchFamily="18" charset="0"/>
              </a:rPr>
              <a:t>o</a:t>
            </a:r>
            <a:r>
              <a:rPr kumimoji="1" lang="zh-CN" altLang="en-US" sz="2800" b="1" dirty="0">
                <a:latin typeface="Times New Roman" pitchFamily="18" charset="0"/>
              </a:rPr>
              <a:t>小，</a:t>
            </a:r>
            <a:r>
              <a:rPr kumimoji="1" lang="en-US" altLang="zh-CN" sz="2800" b="1" i="1" dirty="0">
                <a:latin typeface="Times New Roman" pitchFamily="18" charset="0"/>
              </a:rPr>
              <a:t>A</a:t>
            </a:r>
            <a:r>
              <a:rPr kumimoji="1" lang="en-US" altLang="zh-CN" sz="2800" b="1" i="1" baseline="-25000" dirty="0">
                <a:latin typeface="Times New Roman" pitchFamily="18" charset="0"/>
              </a:rPr>
              <a:t>u</a:t>
            </a:r>
            <a:r>
              <a:rPr kumimoji="1" lang="zh-CN" altLang="en-US" sz="2800" b="1" dirty="0">
                <a:latin typeface="宋体" charset="-122"/>
              </a:rPr>
              <a:t>的数值大，最大不失真输出电压大。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wipe(left)">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867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8679"/>
                                        </p:tgtEl>
                                        <p:attrNameLst>
                                          <p:attrName>style.visibility</p:attrName>
                                        </p:attrNameLst>
                                      </p:cBhvr>
                                      <p:to>
                                        <p:strVal val="visible"/>
                                      </p:to>
                                    </p:set>
                                    <p:animEffect transition="in" filter="wipe(left)">
                                      <p:cBhvr>
                                        <p:cTn id="16" dur="500"/>
                                        <p:tgtEl>
                                          <p:spTgt spid="2867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868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wipe(left)">
                                      <p:cBhvr>
                                        <p:cTn id="25" dur="500"/>
                                        <p:tgtEl>
                                          <p:spTgt spid="2868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286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build="p" autoUpdateAnimBg="0"/>
      <p:bldP spid="28680" grpId="0" build="p" autoUpdateAnimBg="0"/>
      <p:bldP spid="28682"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Dz030102"/>
          <p:cNvPicPr>
            <a:picLocks noChangeAspect="1" noChangeArrowheads="1"/>
          </p:cNvPicPr>
          <p:nvPr/>
        </p:nvPicPr>
        <p:blipFill>
          <a:blip r:embed="rId4" cstate="print"/>
          <a:srcRect/>
          <a:stretch>
            <a:fillRect/>
          </a:stretch>
        </p:blipFill>
        <p:spPr bwMode="auto">
          <a:xfrm>
            <a:off x="414338" y="1616075"/>
            <a:ext cx="3505200" cy="2028825"/>
          </a:xfrm>
          <a:prstGeom prst="rect">
            <a:avLst/>
          </a:prstGeom>
          <a:noFill/>
        </p:spPr>
      </p:pic>
      <p:pic>
        <p:nvPicPr>
          <p:cNvPr id="29699" name="Picture 3" descr="Dz030202"/>
          <p:cNvPicPr>
            <a:picLocks noChangeAspect="1" noChangeArrowheads="1"/>
          </p:cNvPicPr>
          <p:nvPr/>
        </p:nvPicPr>
        <p:blipFill>
          <a:blip r:embed="rId5" cstate="print"/>
          <a:srcRect/>
          <a:stretch>
            <a:fillRect/>
          </a:stretch>
        </p:blipFill>
        <p:spPr bwMode="auto">
          <a:xfrm>
            <a:off x="3995738" y="1844675"/>
            <a:ext cx="4876800" cy="1631950"/>
          </a:xfrm>
          <a:prstGeom prst="rect">
            <a:avLst/>
          </a:prstGeom>
          <a:noFill/>
        </p:spPr>
      </p:pic>
      <p:graphicFrame>
        <p:nvGraphicFramePr>
          <p:cNvPr id="29700" name="Object 4"/>
          <p:cNvGraphicFramePr>
            <a:graphicFrameLocks noChangeAspect="1"/>
          </p:cNvGraphicFramePr>
          <p:nvPr/>
        </p:nvGraphicFramePr>
        <p:xfrm>
          <a:off x="4300538" y="3902075"/>
          <a:ext cx="3900487" cy="407988"/>
        </p:xfrm>
        <a:graphic>
          <a:graphicData uri="http://schemas.openxmlformats.org/presentationml/2006/ole">
            <mc:AlternateContent xmlns:mc="http://schemas.openxmlformats.org/markup-compatibility/2006">
              <mc:Choice xmlns:v="urn:schemas-microsoft-com:vml" Requires="v">
                <p:oleObj spid="_x0000_s160806" name="Equation" r:id="rId6" imgW="2184120" imgH="228600" progId="Equation.3">
                  <p:embed/>
                </p:oleObj>
              </mc:Choice>
              <mc:Fallback>
                <p:oleObj name="Equation" r:id="rId6" imgW="2184120" imgH="22860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0538" y="3902075"/>
                        <a:ext cx="3900487" cy="407988"/>
                      </a:xfrm>
                      <a:prstGeom prst="rect">
                        <a:avLst/>
                      </a:prstGeom>
                      <a:solidFill>
                        <a:srgbClr val="66FFFF"/>
                      </a:solidFill>
                      <a:ln w="9525">
                        <a:solidFill>
                          <a:schemeClr val="tx2"/>
                        </a:solidFill>
                        <a:miter lim="800000"/>
                        <a:headEnd/>
                        <a:tailEnd/>
                      </a:ln>
                    </p:spPr>
                  </p:pic>
                </p:oleObj>
              </mc:Fallback>
            </mc:AlternateContent>
          </a:graphicData>
        </a:graphic>
      </p:graphicFrame>
      <p:graphicFrame>
        <p:nvGraphicFramePr>
          <p:cNvPr id="29701" name="Object 5"/>
          <p:cNvGraphicFramePr>
            <a:graphicFrameLocks noChangeAspect="1"/>
          </p:cNvGraphicFramePr>
          <p:nvPr/>
        </p:nvGraphicFramePr>
        <p:xfrm>
          <a:off x="871538" y="3902075"/>
          <a:ext cx="3124200" cy="1912938"/>
        </p:xfrm>
        <a:graphic>
          <a:graphicData uri="http://schemas.openxmlformats.org/presentationml/2006/ole">
            <mc:AlternateContent xmlns:mc="http://schemas.openxmlformats.org/markup-compatibility/2006">
              <mc:Choice xmlns:v="urn:schemas-microsoft-com:vml" Requires="v">
                <p:oleObj spid="_x0000_s160807" name="公式" r:id="rId8" imgW="1866600" imgH="1143000" progId="Equation.3">
                  <p:embed/>
                </p:oleObj>
              </mc:Choice>
              <mc:Fallback>
                <p:oleObj name="公式" r:id="rId8" imgW="1866600" imgH="114300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538" y="3902075"/>
                        <a:ext cx="3124200" cy="1912938"/>
                      </a:xfrm>
                      <a:prstGeom prst="rect">
                        <a:avLst/>
                      </a:prstGeom>
                      <a:solidFill>
                        <a:srgbClr val="66FFFF"/>
                      </a:solidFill>
                      <a:ln w="9525">
                        <a:solidFill>
                          <a:schemeClr val="tx2"/>
                        </a:solidFill>
                        <a:miter lim="800000"/>
                        <a:headEnd/>
                        <a:tailEnd/>
                      </a:ln>
                    </p:spPr>
                  </p:pic>
                </p:oleObj>
              </mc:Fallback>
            </mc:AlternateContent>
          </a:graphicData>
        </a:graphic>
      </p:graphicFrame>
      <p:graphicFrame>
        <p:nvGraphicFramePr>
          <p:cNvPr id="29702" name="Object 6"/>
          <p:cNvGraphicFramePr>
            <a:graphicFrameLocks noChangeAspect="1"/>
          </p:cNvGraphicFramePr>
          <p:nvPr/>
        </p:nvGraphicFramePr>
        <p:xfrm>
          <a:off x="4300538" y="4489450"/>
          <a:ext cx="2209800" cy="438150"/>
        </p:xfrm>
        <a:graphic>
          <a:graphicData uri="http://schemas.openxmlformats.org/presentationml/2006/ole">
            <mc:AlternateContent xmlns:mc="http://schemas.openxmlformats.org/markup-compatibility/2006">
              <mc:Choice xmlns:v="urn:schemas-microsoft-com:vml" Requires="v">
                <p:oleObj spid="_x0000_s160808" name="公式" r:id="rId10" imgW="1155600" imgH="228600" progId="Equation.3">
                  <p:embed/>
                </p:oleObj>
              </mc:Choice>
              <mc:Fallback>
                <p:oleObj name="公式" r:id="rId10" imgW="1155600" imgH="228600" progId="Equation.3">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0538" y="4489450"/>
                        <a:ext cx="2209800" cy="438150"/>
                      </a:xfrm>
                      <a:prstGeom prst="rect">
                        <a:avLst/>
                      </a:prstGeom>
                      <a:solidFill>
                        <a:srgbClr val="66FFFF"/>
                      </a:solidFill>
                      <a:ln w="9525">
                        <a:solidFill>
                          <a:schemeClr val="tx2"/>
                        </a:solidFill>
                        <a:miter lim="800000"/>
                        <a:headEnd/>
                        <a:tailEnd/>
                      </a:ln>
                    </p:spPr>
                  </p:pic>
                </p:oleObj>
              </mc:Fallback>
            </mc:AlternateContent>
          </a:graphicData>
        </a:graphic>
      </p:graphicFrame>
      <p:graphicFrame>
        <p:nvGraphicFramePr>
          <p:cNvPr id="29703" name="Object 7"/>
          <p:cNvGraphicFramePr>
            <a:graphicFrameLocks noChangeAspect="1"/>
          </p:cNvGraphicFramePr>
          <p:nvPr/>
        </p:nvGraphicFramePr>
        <p:xfrm>
          <a:off x="4300538" y="5045075"/>
          <a:ext cx="2743200" cy="754063"/>
        </p:xfrm>
        <a:graphic>
          <a:graphicData uri="http://schemas.openxmlformats.org/presentationml/2006/ole">
            <mc:AlternateContent xmlns:mc="http://schemas.openxmlformats.org/markup-compatibility/2006">
              <mc:Choice xmlns:v="urn:schemas-microsoft-com:vml" Requires="v">
                <p:oleObj spid="_x0000_s160809" name="公式" r:id="rId12" imgW="1523880" imgH="419040" progId="Equation.3">
                  <p:embed/>
                </p:oleObj>
              </mc:Choice>
              <mc:Fallback>
                <p:oleObj name="公式" r:id="rId12" imgW="1523880" imgH="419040" progId="Equation.3">
                  <p:embed/>
                  <p:pic>
                    <p:nvPicPr>
                      <p:cNvPr id="0"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00538" y="5045075"/>
                        <a:ext cx="2743200" cy="754063"/>
                      </a:xfrm>
                      <a:prstGeom prst="rect">
                        <a:avLst/>
                      </a:prstGeom>
                      <a:solidFill>
                        <a:srgbClr val="66FFFF"/>
                      </a:solidFill>
                      <a:ln w="9525">
                        <a:solidFill>
                          <a:schemeClr val="tx2"/>
                        </a:solidFill>
                        <a:miter lim="800000"/>
                        <a:headEnd/>
                        <a:tailEnd/>
                      </a:ln>
                    </p:spPr>
                  </p:pic>
                </p:oleObj>
              </mc:Fallback>
            </mc:AlternateContent>
          </a:graphicData>
        </a:graphic>
      </p:graphicFrame>
      <p:sp>
        <p:nvSpPr>
          <p:cNvPr id="29704" name="Rectangle 8"/>
          <p:cNvSpPr>
            <a:spLocks noGrp="1" noChangeArrowheads="1"/>
          </p:cNvSpPr>
          <p:nvPr>
            <p:ph type="title"/>
          </p:nvPr>
        </p:nvSpPr>
        <p:spPr>
          <a:xfrm>
            <a:off x="323850" y="908050"/>
            <a:ext cx="6126163" cy="519113"/>
          </a:xfrm>
        </p:spPr>
        <p:txBody>
          <a:bodyPr/>
          <a:lstStyle/>
          <a:p>
            <a:pPr algn="l"/>
            <a:r>
              <a:rPr lang="en-US" altLang="zh-CN" sz="3200" b="1" dirty="0" smtClean="0">
                <a:solidFill>
                  <a:schemeClr val="tx1"/>
                </a:solidFill>
                <a:latin typeface="华文楷体" pitchFamily="2" charset="-122"/>
                <a:ea typeface="华文楷体" pitchFamily="2" charset="-122"/>
              </a:rPr>
              <a:t>2.</a:t>
            </a:r>
            <a:r>
              <a:rPr lang="zh-CN" altLang="en-US" sz="3200" b="1" dirty="0" smtClean="0">
                <a:solidFill>
                  <a:schemeClr val="tx1"/>
                </a:solidFill>
                <a:latin typeface="华文楷体" pitchFamily="2" charset="-122"/>
                <a:ea typeface="华文楷体" pitchFamily="2" charset="-122"/>
              </a:rPr>
              <a:t>分析</a:t>
            </a:r>
            <a:r>
              <a:rPr lang="zh-CN" altLang="en-US" sz="3200" b="1" dirty="0">
                <a:solidFill>
                  <a:schemeClr val="tx1"/>
                </a:solidFill>
                <a:latin typeface="华文楷体" pitchFamily="2" charset="-122"/>
                <a:ea typeface="华文楷体" pitchFamily="2" charset="-122"/>
              </a:rPr>
              <a:t>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left)">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wipe(left)">
                                      <p:cBhvr>
                                        <p:cTn id="12" dur="500"/>
                                        <p:tgtEl>
                                          <p:spTgt spid="297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700"/>
                                        </p:tgtEl>
                                        <p:attrNameLst>
                                          <p:attrName>style.visibility</p:attrName>
                                        </p:attrNameLst>
                                      </p:cBhvr>
                                      <p:to>
                                        <p:strVal val="visible"/>
                                      </p:to>
                                    </p:set>
                                    <p:animEffect transition="in" filter="wipe(left)">
                                      <p:cBhvr>
                                        <p:cTn id="17" dur="500"/>
                                        <p:tgtEl>
                                          <p:spTgt spid="297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wipe(left)">
                                      <p:cBhvr>
                                        <p:cTn id="22" dur="500"/>
                                        <p:tgtEl>
                                          <p:spTgt spid="297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703"/>
                                        </p:tgtEl>
                                        <p:attrNameLst>
                                          <p:attrName>style.visibility</p:attrName>
                                        </p:attrNameLst>
                                      </p:cBhvr>
                                      <p:to>
                                        <p:strVal val="visible"/>
                                      </p:to>
                                    </p:set>
                                    <p:animEffect transition="in" filter="wipe(left)">
                                      <p:cBhvr>
                                        <p:cTn id="27"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1095364"/>
            <a:ext cx="8382000" cy="762000"/>
          </a:xfrm>
        </p:spPr>
        <p:txBody>
          <a:bodyPr/>
          <a:lstStyle/>
          <a:p>
            <a:pPr algn="l"/>
            <a:r>
              <a:rPr lang="zh-CN" altLang="en-US" sz="3600" dirty="0">
                <a:solidFill>
                  <a:schemeClr val="tx1"/>
                </a:solidFill>
                <a:ea typeface="华文行楷" pitchFamily="2" charset="-122"/>
              </a:rPr>
              <a:t>讨论一</a:t>
            </a:r>
            <a:br>
              <a:rPr lang="zh-CN" altLang="en-US" sz="3600" dirty="0">
                <a:solidFill>
                  <a:schemeClr val="tx1"/>
                </a:solidFill>
                <a:ea typeface="华文行楷" pitchFamily="2" charset="-122"/>
              </a:rPr>
            </a:br>
            <a:r>
              <a:rPr lang="zh-CN" altLang="en-US" sz="3600" b="1" dirty="0">
                <a:solidFill>
                  <a:schemeClr val="tx1"/>
                </a:solidFill>
                <a:ea typeface="隶书" pitchFamily="49" charset="-122"/>
              </a:rPr>
              <a:t>  </a:t>
            </a:r>
            <a:r>
              <a:rPr lang="zh-CN" altLang="en-US" sz="2800" b="1" dirty="0">
                <a:solidFill>
                  <a:schemeClr val="tx1"/>
                </a:solidFill>
              </a:rPr>
              <a:t>失真分析：由</a:t>
            </a:r>
            <a:r>
              <a:rPr lang="en-US" altLang="zh-CN" sz="2800" b="1" dirty="0">
                <a:solidFill>
                  <a:schemeClr val="tx1"/>
                </a:solidFill>
                <a:latin typeface="Times New Roman" pitchFamily="18" charset="0"/>
                <a:cs typeface="Times New Roman" pitchFamily="18" charset="0"/>
              </a:rPr>
              <a:t>NPN</a:t>
            </a:r>
            <a:r>
              <a:rPr lang="zh-CN" altLang="en-US" sz="2800" b="1" dirty="0">
                <a:solidFill>
                  <a:schemeClr val="tx1"/>
                </a:solidFill>
              </a:rPr>
              <a:t>型管组成的两级共射放大电路</a:t>
            </a:r>
          </a:p>
        </p:txBody>
      </p:sp>
      <p:sp>
        <p:nvSpPr>
          <p:cNvPr id="36867" name="Rectangle 3"/>
          <p:cNvSpPr>
            <a:spLocks noChangeArrowheads="1"/>
          </p:cNvSpPr>
          <p:nvPr/>
        </p:nvSpPr>
        <p:spPr bwMode="auto">
          <a:xfrm>
            <a:off x="1838325" y="2136775"/>
            <a:ext cx="1447800" cy="914400"/>
          </a:xfrm>
          <a:prstGeom prst="rect">
            <a:avLst/>
          </a:prstGeom>
          <a:solidFill>
            <a:srgbClr val="CCFFFF"/>
          </a:solidFill>
          <a:ln w="28575">
            <a:solidFill>
              <a:schemeClr val="tx1"/>
            </a:solidFill>
            <a:miter lim="800000"/>
            <a:headEnd/>
            <a:tailEnd/>
          </a:ln>
          <a:effectLst/>
        </p:spPr>
        <p:txBody>
          <a:bodyPr wrap="none" anchor="ctr"/>
          <a:lstStyle/>
          <a:p>
            <a:pPr algn="ctr"/>
            <a:endParaRPr kumimoji="1" lang="zh-CN" altLang="zh-CN" sz="2400">
              <a:latin typeface="Times New Roman" pitchFamily="18" charset="0"/>
            </a:endParaRPr>
          </a:p>
        </p:txBody>
      </p:sp>
      <p:sp>
        <p:nvSpPr>
          <p:cNvPr id="36868" name="Line 4"/>
          <p:cNvSpPr>
            <a:spLocks noChangeShapeType="1"/>
          </p:cNvSpPr>
          <p:nvPr/>
        </p:nvSpPr>
        <p:spPr bwMode="auto">
          <a:xfrm>
            <a:off x="1381125" y="2365375"/>
            <a:ext cx="457200" cy="0"/>
          </a:xfrm>
          <a:prstGeom prst="line">
            <a:avLst/>
          </a:prstGeom>
          <a:noFill/>
          <a:ln w="9525">
            <a:solidFill>
              <a:schemeClr val="tx1"/>
            </a:solidFill>
            <a:round/>
            <a:headEnd/>
            <a:tailEnd/>
          </a:ln>
          <a:effectLst/>
        </p:spPr>
        <p:txBody>
          <a:bodyPr wrap="none" anchor="ctr"/>
          <a:lstStyle/>
          <a:p>
            <a:endParaRPr lang="zh-CN" altLang="en-US"/>
          </a:p>
        </p:txBody>
      </p:sp>
      <p:sp>
        <p:nvSpPr>
          <p:cNvPr id="36869" name="Line 5"/>
          <p:cNvSpPr>
            <a:spLocks noChangeShapeType="1"/>
          </p:cNvSpPr>
          <p:nvPr/>
        </p:nvSpPr>
        <p:spPr bwMode="auto">
          <a:xfrm flipV="1">
            <a:off x="1381125" y="2746375"/>
            <a:ext cx="457200" cy="0"/>
          </a:xfrm>
          <a:prstGeom prst="line">
            <a:avLst/>
          </a:prstGeom>
          <a:noFill/>
          <a:ln w="9525">
            <a:solidFill>
              <a:schemeClr val="tx1"/>
            </a:solidFill>
            <a:round/>
            <a:headEnd/>
            <a:tailEnd/>
          </a:ln>
          <a:effectLst/>
        </p:spPr>
        <p:txBody>
          <a:bodyPr wrap="none" anchor="ctr"/>
          <a:lstStyle/>
          <a:p>
            <a:endParaRPr lang="zh-CN" altLang="en-US"/>
          </a:p>
        </p:txBody>
      </p:sp>
      <p:sp>
        <p:nvSpPr>
          <p:cNvPr id="36870" name="Text Box 6"/>
          <p:cNvSpPr txBox="1">
            <a:spLocks noChangeArrowheads="1"/>
          </p:cNvSpPr>
          <p:nvPr/>
        </p:nvSpPr>
        <p:spPr bwMode="auto">
          <a:xfrm>
            <a:off x="1990725" y="2212975"/>
            <a:ext cx="1219200" cy="822325"/>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共射放大电路</a:t>
            </a:r>
            <a:endParaRPr kumimoji="1" lang="zh-CN" altLang="en-US" sz="2400">
              <a:latin typeface="Times New Roman" pitchFamily="18" charset="0"/>
            </a:endParaRPr>
          </a:p>
        </p:txBody>
      </p:sp>
      <p:sp>
        <p:nvSpPr>
          <p:cNvPr id="36871" name="Rectangle 7"/>
          <p:cNvSpPr>
            <a:spLocks noChangeArrowheads="1"/>
          </p:cNvSpPr>
          <p:nvPr/>
        </p:nvSpPr>
        <p:spPr bwMode="auto">
          <a:xfrm>
            <a:off x="4200525" y="2136775"/>
            <a:ext cx="1447800" cy="914400"/>
          </a:xfrm>
          <a:prstGeom prst="rect">
            <a:avLst/>
          </a:prstGeom>
          <a:solidFill>
            <a:srgbClr val="CCFFFF"/>
          </a:solidFill>
          <a:ln w="28575">
            <a:solidFill>
              <a:schemeClr val="tx1"/>
            </a:solidFill>
            <a:miter lim="800000"/>
            <a:headEnd/>
            <a:tailEnd/>
          </a:ln>
          <a:effectLst/>
        </p:spPr>
        <p:txBody>
          <a:bodyPr wrap="none" anchor="ctr"/>
          <a:lstStyle/>
          <a:p>
            <a:pPr algn="ctr"/>
            <a:endParaRPr kumimoji="1" lang="zh-CN" altLang="zh-CN" sz="2400">
              <a:latin typeface="Times New Roman" pitchFamily="18" charset="0"/>
            </a:endParaRPr>
          </a:p>
        </p:txBody>
      </p:sp>
      <p:sp>
        <p:nvSpPr>
          <p:cNvPr id="36872" name="Text Box 8"/>
          <p:cNvSpPr txBox="1">
            <a:spLocks noChangeArrowheads="1"/>
          </p:cNvSpPr>
          <p:nvPr/>
        </p:nvSpPr>
        <p:spPr bwMode="auto">
          <a:xfrm>
            <a:off x="4352925" y="2212975"/>
            <a:ext cx="1295400" cy="822325"/>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共射放大电路</a:t>
            </a:r>
            <a:endParaRPr kumimoji="1" lang="zh-CN" altLang="en-US" sz="2400">
              <a:latin typeface="Times New Roman" pitchFamily="18" charset="0"/>
            </a:endParaRPr>
          </a:p>
        </p:txBody>
      </p:sp>
      <p:sp>
        <p:nvSpPr>
          <p:cNvPr id="36873" name="Line 9"/>
          <p:cNvSpPr>
            <a:spLocks noChangeShapeType="1"/>
          </p:cNvSpPr>
          <p:nvPr/>
        </p:nvSpPr>
        <p:spPr bwMode="auto">
          <a:xfrm>
            <a:off x="3286125" y="2365375"/>
            <a:ext cx="914400" cy="0"/>
          </a:xfrm>
          <a:prstGeom prst="line">
            <a:avLst/>
          </a:prstGeom>
          <a:noFill/>
          <a:ln w="9525">
            <a:solidFill>
              <a:schemeClr val="tx1"/>
            </a:solidFill>
            <a:round/>
            <a:headEnd/>
            <a:tailEnd/>
          </a:ln>
          <a:effectLst/>
        </p:spPr>
        <p:txBody>
          <a:bodyPr wrap="none" anchor="ctr"/>
          <a:lstStyle/>
          <a:p>
            <a:endParaRPr lang="zh-CN" altLang="en-US"/>
          </a:p>
        </p:txBody>
      </p:sp>
      <p:sp>
        <p:nvSpPr>
          <p:cNvPr id="36874" name="Line 10"/>
          <p:cNvSpPr>
            <a:spLocks noChangeShapeType="1"/>
          </p:cNvSpPr>
          <p:nvPr/>
        </p:nvSpPr>
        <p:spPr bwMode="auto">
          <a:xfrm>
            <a:off x="3286125" y="2822575"/>
            <a:ext cx="914400" cy="0"/>
          </a:xfrm>
          <a:prstGeom prst="line">
            <a:avLst/>
          </a:prstGeom>
          <a:noFill/>
          <a:ln w="9525">
            <a:solidFill>
              <a:schemeClr val="tx1"/>
            </a:solidFill>
            <a:round/>
            <a:headEnd/>
            <a:tailEnd/>
          </a:ln>
          <a:effectLst/>
        </p:spPr>
        <p:txBody>
          <a:bodyPr wrap="none" anchor="ctr"/>
          <a:lstStyle/>
          <a:p>
            <a:endParaRPr lang="zh-CN" altLang="en-US"/>
          </a:p>
        </p:txBody>
      </p:sp>
      <p:sp>
        <p:nvSpPr>
          <p:cNvPr id="36875" name="Line 11"/>
          <p:cNvSpPr>
            <a:spLocks noChangeShapeType="1"/>
          </p:cNvSpPr>
          <p:nvPr/>
        </p:nvSpPr>
        <p:spPr bwMode="auto">
          <a:xfrm>
            <a:off x="5648325" y="2365375"/>
            <a:ext cx="533400" cy="0"/>
          </a:xfrm>
          <a:prstGeom prst="line">
            <a:avLst/>
          </a:prstGeom>
          <a:noFill/>
          <a:ln w="9525">
            <a:solidFill>
              <a:schemeClr val="tx1"/>
            </a:solidFill>
            <a:round/>
            <a:headEnd/>
            <a:tailEnd/>
          </a:ln>
          <a:effectLst/>
        </p:spPr>
        <p:txBody>
          <a:bodyPr wrap="none" anchor="ctr"/>
          <a:lstStyle/>
          <a:p>
            <a:endParaRPr lang="zh-CN" altLang="en-US"/>
          </a:p>
        </p:txBody>
      </p:sp>
      <p:sp>
        <p:nvSpPr>
          <p:cNvPr id="36876" name="Line 12"/>
          <p:cNvSpPr>
            <a:spLocks noChangeShapeType="1"/>
          </p:cNvSpPr>
          <p:nvPr/>
        </p:nvSpPr>
        <p:spPr bwMode="auto">
          <a:xfrm>
            <a:off x="5648325" y="2822575"/>
            <a:ext cx="533400" cy="0"/>
          </a:xfrm>
          <a:prstGeom prst="line">
            <a:avLst/>
          </a:prstGeom>
          <a:noFill/>
          <a:ln w="9525">
            <a:solidFill>
              <a:schemeClr val="tx1"/>
            </a:solidFill>
            <a:round/>
            <a:headEnd/>
            <a:tailEnd/>
          </a:ln>
          <a:effectLst/>
        </p:spPr>
        <p:txBody>
          <a:bodyPr wrap="none" anchor="ctr"/>
          <a:lstStyle/>
          <a:p>
            <a:endParaRPr lang="zh-CN" altLang="en-US"/>
          </a:p>
        </p:txBody>
      </p:sp>
      <p:graphicFrame>
        <p:nvGraphicFramePr>
          <p:cNvPr id="36877" name="Object 13"/>
          <p:cNvGraphicFramePr>
            <a:graphicFrameLocks noChangeAspect="1"/>
          </p:cNvGraphicFramePr>
          <p:nvPr/>
        </p:nvGraphicFramePr>
        <p:xfrm>
          <a:off x="847725" y="2289175"/>
          <a:ext cx="398463" cy="565150"/>
        </p:xfrm>
        <a:graphic>
          <a:graphicData uri="http://schemas.openxmlformats.org/presentationml/2006/ole">
            <mc:AlternateContent xmlns:mc="http://schemas.openxmlformats.org/markup-compatibility/2006">
              <mc:Choice xmlns:v="urn:schemas-microsoft-com:vml" Requires="v">
                <p:oleObj spid="_x0000_s161812" name="公式" r:id="rId4" imgW="152280" imgH="215640" progId="Equation.3">
                  <p:embed/>
                </p:oleObj>
              </mc:Choice>
              <mc:Fallback>
                <p:oleObj name="公式" r:id="rId4" imgW="152280" imgH="215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25" y="2289175"/>
                        <a:ext cx="398463" cy="565150"/>
                      </a:xfrm>
                      <a:prstGeom prst="rect">
                        <a:avLst/>
                      </a:prstGeom>
                      <a:noFill/>
                      <a:extLst>
                        <a:ext uri="{909E8E84-426E-40DD-AFC4-6F175D3DCCD1}">
                          <a14:hiddenFill xmlns:a14="http://schemas.microsoft.com/office/drawing/2010/main">
                            <a:solidFill>
                              <a:srgbClr val="CCECFF"/>
                            </a:solidFill>
                          </a14:hiddenFill>
                        </a:ext>
                      </a:extLst>
                    </p:spPr>
                  </p:pic>
                </p:oleObj>
              </mc:Fallback>
            </mc:AlternateContent>
          </a:graphicData>
        </a:graphic>
      </p:graphicFrame>
      <p:graphicFrame>
        <p:nvGraphicFramePr>
          <p:cNvPr id="36878" name="Object 14"/>
          <p:cNvGraphicFramePr>
            <a:graphicFrameLocks noChangeAspect="1"/>
          </p:cNvGraphicFramePr>
          <p:nvPr/>
        </p:nvGraphicFramePr>
        <p:xfrm>
          <a:off x="6334125" y="2365375"/>
          <a:ext cx="465138" cy="603250"/>
        </p:xfrm>
        <a:graphic>
          <a:graphicData uri="http://schemas.openxmlformats.org/presentationml/2006/ole">
            <mc:AlternateContent xmlns:mc="http://schemas.openxmlformats.org/markup-compatibility/2006">
              <mc:Choice xmlns:v="urn:schemas-microsoft-com:vml" Requires="v">
                <p:oleObj spid="_x0000_s161813" name="公式" r:id="rId6" imgW="177480" imgH="228600" progId="Equation.3">
                  <p:embed/>
                </p:oleObj>
              </mc:Choice>
              <mc:Fallback>
                <p:oleObj name="公式" r:id="rId6" imgW="177480" imgH="2286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125" y="2365375"/>
                        <a:ext cx="465138" cy="603250"/>
                      </a:xfrm>
                      <a:prstGeom prst="rect">
                        <a:avLst/>
                      </a:prstGeom>
                      <a:noFill/>
                      <a:extLst>
                        <a:ext uri="{909E8E84-426E-40DD-AFC4-6F175D3DCCD1}">
                          <a14:hiddenFill xmlns:a14="http://schemas.microsoft.com/office/drawing/2010/main">
                            <a:solidFill>
                              <a:srgbClr val="CCECFF"/>
                            </a:solidFill>
                          </a14:hiddenFill>
                        </a:ext>
                      </a:extLst>
                    </p:spPr>
                  </p:pic>
                </p:oleObj>
              </mc:Fallback>
            </mc:AlternateContent>
          </a:graphicData>
        </a:graphic>
      </p:graphicFrame>
      <p:pic>
        <p:nvPicPr>
          <p:cNvPr id="36879" name="Picture 15" descr="Dz02p208"/>
          <p:cNvPicPr>
            <a:picLocks noChangeAspect="1" noChangeArrowheads="1"/>
          </p:cNvPicPr>
          <p:nvPr/>
        </p:nvPicPr>
        <p:blipFill>
          <a:blip r:embed="rId8" cstate="print"/>
          <a:srcRect r="73563" b="27890"/>
          <a:stretch>
            <a:fillRect/>
          </a:stretch>
        </p:blipFill>
        <p:spPr bwMode="auto">
          <a:xfrm>
            <a:off x="7019925" y="2060575"/>
            <a:ext cx="990600" cy="1041400"/>
          </a:xfrm>
          <a:prstGeom prst="rect">
            <a:avLst/>
          </a:prstGeom>
          <a:solidFill>
            <a:srgbClr val="CCECFF"/>
          </a:solidFill>
        </p:spPr>
      </p:pic>
      <p:sp>
        <p:nvSpPr>
          <p:cNvPr id="36880" name="Text Box 16"/>
          <p:cNvSpPr txBox="1">
            <a:spLocks noChangeArrowheads="1"/>
          </p:cNvSpPr>
          <p:nvPr/>
        </p:nvSpPr>
        <p:spPr bwMode="auto">
          <a:xfrm>
            <a:off x="2743200" y="3276600"/>
            <a:ext cx="38862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饱和失真？截止失真？</a:t>
            </a:r>
          </a:p>
        </p:txBody>
      </p:sp>
      <p:sp>
        <p:nvSpPr>
          <p:cNvPr id="36881" name="Text Box 17"/>
          <p:cNvSpPr txBox="1">
            <a:spLocks noChangeArrowheads="1"/>
          </p:cNvSpPr>
          <p:nvPr/>
        </p:nvSpPr>
        <p:spPr bwMode="auto">
          <a:xfrm>
            <a:off x="1066800" y="3810000"/>
            <a:ext cx="7620000" cy="457200"/>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首先</a:t>
            </a:r>
            <a:r>
              <a:rPr kumimoji="1" lang="zh-CN" altLang="en-US" sz="2400" b="1" dirty="0">
                <a:latin typeface="Times New Roman" pitchFamily="18" charset="0"/>
              </a:rPr>
              <a:t>确定在哪一级出现了失真，再判断是什么失真。</a:t>
            </a:r>
          </a:p>
        </p:txBody>
      </p:sp>
      <p:sp>
        <p:nvSpPr>
          <p:cNvPr id="36882" name="Text Box 18"/>
          <p:cNvSpPr txBox="1">
            <a:spLocks noChangeArrowheads="1"/>
          </p:cNvSpPr>
          <p:nvPr/>
        </p:nvSpPr>
        <p:spPr bwMode="auto">
          <a:xfrm>
            <a:off x="990600" y="4343400"/>
            <a:ext cx="7581928" cy="830997"/>
          </a:xfrm>
          <a:prstGeom prst="rect">
            <a:avLst/>
          </a:prstGeom>
          <a:noFill/>
          <a:ln w="9525">
            <a:noFill/>
            <a:miter lim="800000"/>
            <a:headEnd/>
            <a:tailEnd/>
          </a:ln>
          <a:effectLst/>
        </p:spPr>
        <p:txBody>
          <a:bodyPr wrap="square">
            <a:spAutoFit/>
          </a:bodyPr>
          <a:lstStyle/>
          <a:p>
            <a:pPr algn="just">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比较</a:t>
            </a:r>
            <a:r>
              <a:rPr kumimoji="1" lang="en-US" altLang="zh-CN" sz="2400" b="1" i="1" dirty="0">
                <a:latin typeface="Times New Roman" pitchFamily="18" charset="0"/>
              </a:rPr>
              <a:t>U</a:t>
            </a:r>
            <a:r>
              <a:rPr kumimoji="1" lang="en-US" altLang="zh-CN" sz="2400" b="1" baseline="-25000" dirty="0">
                <a:latin typeface="Times New Roman" pitchFamily="18" charset="0"/>
              </a:rPr>
              <a:t>om1</a:t>
            </a:r>
            <a:r>
              <a:rPr kumimoji="1" lang="zh-CN" altLang="zh-CN" sz="2400" b="1" dirty="0">
                <a:latin typeface="Times New Roman" pitchFamily="18" charset="0"/>
              </a:rPr>
              <a:t>和</a:t>
            </a:r>
            <a:r>
              <a:rPr kumimoji="1" lang="zh-CN" altLang="zh-CN" sz="2400" b="1" i="1" dirty="0">
                <a:latin typeface="Times New Roman" pitchFamily="18" charset="0"/>
              </a:rPr>
              <a:t>U</a:t>
            </a:r>
            <a:r>
              <a:rPr kumimoji="1" lang="zh-CN" altLang="zh-CN" sz="2400" b="1" baseline="-25000" dirty="0">
                <a:latin typeface="Times New Roman" pitchFamily="18" charset="0"/>
              </a:rPr>
              <a:t>im2</a:t>
            </a:r>
            <a:r>
              <a:rPr kumimoji="1" lang="zh-CN" altLang="zh-CN" sz="2400" b="1" dirty="0">
                <a:latin typeface="Times New Roman" pitchFamily="18" charset="0"/>
              </a:rPr>
              <a:t>，则可判断在输入信号逐渐增大时哪一级首先出现失真。</a:t>
            </a:r>
            <a:endParaRPr kumimoji="1" lang="zh-CN" altLang="en-US" sz="2400" b="1" dirty="0">
              <a:latin typeface="Times New Roman" pitchFamily="18" charset="0"/>
            </a:endParaRPr>
          </a:p>
        </p:txBody>
      </p:sp>
      <p:sp>
        <p:nvSpPr>
          <p:cNvPr id="36883" name="Text Box 19"/>
          <p:cNvSpPr txBox="1">
            <a:spLocks noChangeArrowheads="1"/>
          </p:cNvSpPr>
          <p:nvPr/>
        </p:nvSpPr>
        <p:spPr bwMode="auto">
          <a:xfrm>
            <a:off x="990600" y="5181600"/>
            <a:ext cx="7315200" cy="830997"/>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solidFill>
                  <a:srgbClr val="A50021"/>
                </a:solidFill>
                <a:latin typeface="Times New Roman" pitchFamily="18" charset="0"/>
              </a:rPr>
              <a:t>在</a:t>
            </a:r>
            <a:r>
              <a:rPr kumimoji="1" lang="zh-CN" altLang="en-US" sz="2400" b="1" dirty="0">
                <a:solidFill>
                  <a:srgbClr val="A50021"/>
                </a:solidFill>
                <a:latin typeface="Times New Roman" pitchFamily="18" charset="0"/>
              </a:rPr>
              <a:t>前级均未出现失真的情况下，多级放大电路的最大不失真电压等于输出级的最大不失真电压。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81"/>
                                        </p:tgtEl>
                                        <p:attrNameLst>
                                          <p:attrName>style.visibility</p:attrName>
                                        </p:attrNameLst>
                                      </p:cBhvr>
                                      <p:to>
                                        <p:strVal val="visible"/>
                                      </p:to>
                                    </p:set>
                                    <p:animEffect transition="in" filter="wipe(left)">
                                      <p:cBhvr>
                                        <p:cTn id="7" dur="500"/>
                                        <p:tgtEl>
                                          <p:spTgt spid="368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82"/>
                                        </p:tgtEl>
                                        <p:attrNameLst>
                                          <p:attrName>style.visibility</p:attrName>
                                        </p:attrNameLst>
                                      </p:cBhvr>
                                      <p:to>
                                        <p:strVal val="visible"/>
                                      </p:to>
                                    </p:set>
                                    <p:animEffect transition="in" filter="wipe(left)">
                                      <p:cBhvr>
                                        <p:cTn id="12" dur="500"/>
                                        <p:tgtEl>
                                          <p:spTgt spid="368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83">
                                            <p:txEl>
                                              <p:pRg st="0" end="0"/>
                                            </p:txEl>
                                          </p:spTgt>
                                        </p:tgtEl>
                                        <p:attrNameLst>
                                          <p:attrName>style.visibility</p:attrName>
                                        </p:attrNameLst>
                                      </p:cBhvr>
                                      <p:to>
                                        <p:strVal val="visible"/>
                                      </p:to>
                                    </p:set>
                                    <p:animEffect transition="in" filter="wipe(left)">
                                      <p:cBhvr>
                                        <p:cTn id="17" dur="500"/>
                                        <p:tgtEl>
                                          <p:spTgt spid="368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p:bldP spid="36882" grpId="0" autoUpdateAnimBg="0"/>
      <p:bldP spid="36883"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4"/>
          <p:cNvSpPr>
            <a:spLocks noGrp="1"/>
          </p:cNvSpPr>
          <p:nvPr>
            <p:ph type="ftr" sz="quarter" idx="11"/>
          </p:nvPr>
        </p:nvSpPr>
        <p:spPr/>
        <p:txBody>
          <a:bodyPr/>
          <a:lstStyle/>
          <a:p>
            <a:r>
              <a:rPr lang="en-US" altLang="zh-CN"/>
              <a:t>清华大学 华成英 hchya@tsinghua.edu.cn</a:t>
            </a:r>
          </a:p>
        </p:txBody>
      </p:sp>
      <p:sp>
        <p:nvSpPr>
          <p:cNvPr id="38914" name="Rectangle 2"/>
          <p:cNvSpPr>
            <a:spLocks noGrp="1" noChangeArrowheads="1"/>
          </p:cNvSpPr>
          <p:nvPr>
            <p:ph type="title"/>
          </p:nvPr>
        </p:nvSpPr>
        <p:spPr>
          <a:xfrm>
            <a:off x="250825" y="765175"/>
            <a:ext cx="8061325" cy="609600"/>
          </a:xfrm>
        </p:spPr>
        <p:txBody>
          <a:bodyPr/>
          <a:lstStyle/>
          <a:p>
            <a:pPr algn="l">
              <a:lnSpc>
                <a:spcPct val="115000"/>
              </a:lnSpc>
            </a:pPr>
            <a:r>
              <a:rPr lang="zh-CN" altLang="en-US" sz="3600">
                <a:solidFill>
                  <a:schemeClr val="tx1"/>
                </a:solidFill>
                <a:ea typeface="华文行楷" pitchFamily="2" charset="-122"/>
              </a:rPr>
              <a:t>讨论二：放大电路的选用</a:t>
            </a:r>
            <a:endParaRPr lang="zh-CN" altLang="en-US" sz="2800">
              <a:solidFill>
                <a:schemeClr val="tx1"/>
              </a:solidFill>
              <a:ea typeface="华文行楷" pitchFamily="2" charset="-122"/>
            </a:endParaRPr>
          </a:p>
        </p:txBody>
      </p:sp>
      <p:sp>
        <p:nvSpPr>
          <p:cNvPr id="38915" name="Rectangle 3"/>
          <p:cNvSpPr>
            <a:spLocks noGrp="1" noChangeArrowheads="1"/>
          </p:cNvSpPr>
          <p:nvPr>
            <p:ph type="body" idx="1"/>
          </p:nvPr>
        </p:nvSpPr>
        <p:spPr>
          <a:xfrm>
            <a:off x="755650" y="1412875"/>
            <a:ext cx="7467600" cy="2743200"/>
          </a:xfrm>
          <a:noFill/>
        </p:spPr>
        <p:txBody>
          <a:bodyPr/>
          <a:lstStyle/>
          <a:p>
            <a:pPr>
              <a:spcBef>
                <a:spcPct val="50000"/>
              </a:spcBef>
              <a:buFontTx/>
              <a:buNone/>
            </a:pPr>
            <a:r>
              <a:rPr lang="en-US" altLang="zh-CN" sz="2400" b="1" dirty="0">
                <a:latin typeface="Times New Roman" pitchFamily="18" charset="0"/>
                <a:cs typeface="Times New Roman" pitchFamily="18" charset="0"/>
              </a:rPr>
              <a:t>1.  </a:t>
            </a:r>
            <a:r>
              <a:rPr lang="zh-CN" altLang="en-US" sz="2400" b="1" dirty="0"/>
              <a:t>按下列要求组成两级放大电路：</a:t>
            </a:r>
          </a:p>
          <a:p>
            <a:pPr>
              <a:spcBef>
                <a:spcPct val="50000"/>
              </a:spcBef>
              <a:buNone/>
            </a:pPr>
            <a:r>
              <a:rPr lang="zh-CN" altLang="en-US" sz="2400" b="1" dirty="0" smtClean="0">
                <a:latin typeface="Times New Roman" pitchFamily="18" charset="0"/>
                <a:cs typeface="Times New Roman" pitchFamily="18" charset="0"/>
              </a:rPr>
              <a:t>    ① </a:t>
            </a:r>
            <a:r>
              <a:rPr lang="en-US" altLang="zh-CN" sz="2400" b="1" i="1" dirty="0" err="1">
                <a:latin typeface="Times New Roman" pitchFamily="18" charset="0"/>
                <a:cs typeface="Times New Roman" pitchFamily="18" charset="0"/>
              </a:rPr>
              <a:t>R</a:t>
            </a:r>
            <a:r>
              <a:rPr lang="en-US" altLang="zh-CN" sz="2400" b="1" baseline="-25000" dirty="0" err="1">
                <a:latin typeface="Times New Roman" pitchFamily="18" charset="0"/>
                <a:cs typeface="Times New Roman" pitchFamily="18" charset="0"/>
              </a:rPr>
              <a:t>i</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1</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2kΩ</a:t>
            </a:r>
            <a:r>
              <a:rPr lang="zh-CN" altLang="en-US" sz="2400" b="1" dirty="0">
                <a:latin typeface="Times New Roman" pitchFamily="18" charset="0"/>
                <a:cs typeface="Times New Roman" pitchFamily="18" charset="0"/>
              </a:rPr>
              <a:t>，</a:t>
            </a:r>
            <a:r>
              <a:rPr lang="en-US" altLang="zh-CN" sz="2400" b="1" i="1" dirty="0">
                <a:latin typeface="Times New Roman" pitchFamily="18" charset="0"/>
                <a:cs typeface="Times New Roman" pitchFamily="18" charset="0"/>
              </a:rPr>
              <a:t>A</a:t>
            </a:r>
            <a:r>
              <a:rPr lang="en-US" altLang="zh-CN" sz="2400" b="1" i="1" baseline="-25000" dirty="0">
                <a:latin typeface="Times New Roman" pitchFamily="18" charset="0"/>
                <a:cs typeface="Times New Roman" pitchFamily="18" charset="0"/>
              </a:rPr>
              <a:t>u</a:t>
            </a:r>
            <a:r>
              <a:rPr lang="en-US" altLang="zh-CN" sz="2400" b="1" baseline="-25000"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的数值≥</a:t>
            </a:r>
            <a:r>
              <a:rPr lang="en-US" altLang="zh-CN" sz="2400" b="1" dirty="0">
                <a:latin typeface="Times New Roman" pitchFamily="18" charset="0"/>
                <a:cs typeface="Times New Roman" pitchFamily="18" charset="0"/>
              </a:rPr>
              <a:t>3000</a:t>
            </a:r>
            <a:r>
              <a:rPr lang="zh-CN" altLang="en-US" sz="2400" b="1" dirty="0">
                <a:latin typeface="Times New Roman" pitchFamily="18" charset="0"/>
                <a:cs typeface="Times New Roman" pitchFamily="18" charset="0"/>
              </a:rPr>
              <a:t>；</a:t>
            </a:r>
          </a:p>
          <a:p>
            <a:pPr>
              <a:spcBef>
                <a:spcPct val="50000"/>
              </a:spcBef>
              <a:buNone/>
            </a:pPr>
            <a:r>
              <a:rPr lang="zh-CN" altLang="en-US" sz="2400" b="1" dirty="0" smtClean="0">
                <a:latin typeface="Times New Roman" pitchFamily="18" charset="0"/>
                <a:cs typeface="Times New Roman" pitchFamily="18" charset="0"/>
              </a:rPr>
              <a:t>    ② </a:t>
            </a:r>
            <a:r>
              <a:rPr lang="en-US" altLang="zh-CN" sz="2400" b="1" i="1" dirty="0" err="1">
                <a:latin typeface="Times New Roman" pitchFamily="18" charset="0"/>
                <a:cs typeface="Times New Roman" pitchFamily="18" charset="0"/>
              </a:rPr>
              <a:t>R</a:t>
            </a:r>
            <a:r>
              <a:rPr lang="en-US" altLang="zh-CN" sz="2400" b="1" baseline="-25000" dirty="0" err="1">
                <a:latin typeface="Times New Roman" pitchFamily="18" charset="0"/>
                <a:cs typeface="Times New Roman" pitchFamily="18" charset="0"/>
              </a:rPr>
              <a:t>i</a:t>
            </a:r>
            <a:r>
              <a:rPr lang="en-US" altLang="zh-CN" sz="2400" b="1" baseline="-25000" dirty="0">
                <a:latin typeface="Times New Roman" pitchFamily="18" charset="0"/>
                <a:cs typeface="Times New Roman" pitchFamily="18" charset="0"/>
              </a:rPr>
              <a:t> </a:t>
            </a:r>
            <a:r>
              <a:rPr lang="en-US" altLang="zh-CN" sz="2400" b="1" dirty="0">
                <a:latin typeface="Times New Roman" pitchFamily="18" charset="0"/>
                <a:cs typeface="Times New Roman" pitchFamily="18" charset="0"/>
              </a:rPr>
              <a:t>≥ 10MΩ</a:t>
            </a:r>
            <a:r>
              <a:rPr lang="zh-CN" altLang="en-US" sz="2400" b="1" dirty="0">
                <a:latin typeface="Times New Roman" pitchFamily="18" charset="0"/>
                <a:cs typeface="Times New Roman" pitchFamily="18" charset="0"/>
              </a:rPr>
              <a:t>，</a:t>
            </a:r>
            <a:r>
              <a:rPr lang="en-US" altLang="zh-CN" sz="2400" b="1" i="1" dirty="0">
                <a:latin typeface="Times New Roman" pitchFamily="18" charset="0"/>
                <a:cs typeface="Times New Roman" pitchFamily="18" charset="0"/>
              </a:rPr>
              <a:t>A</a:t>
            </a:r>
            <a:r>
              <a:rPr lang="en-US" altLang="zh-CN" sz="2400" b="1" i="1" baseline="-25000" dirty="0">
                <a:latin typeface="Times New Roman" pitchFamily="18" charset="0"/>
                <a:cs typeface="Times New Roman" pitchFamily="18" charset="0"/>
              </a:rPr>
              <a:t>u</a:t>
            </a:r>
            <a:r>
              <a:rPr lang="zh-CN" altLang="en-US" sz="2400" b="1" dirty="0">
                <a:latin typeface="Times New Roman" pitchFamily="18" charset="0"/>
                <a:cs typeface="Times New Roman" pitchFamily="18" charset="0"/>
              </a:rPr>
              <a:t>的数值≥</a:t>
            </a:r>
            <a:r>
              <a:rPr lang="en-US" altLang="zh-CN" sz="2400" b="1" dirty="0">
                <a:latin typeface="Times New Roman" pitchFamily="18" charset="0"/>
                <a:cs typeface="Times New Roman" pitchFamily="18" charset="0"/>
              </a:rPr>
              <a:t>300</a:t>
            </a:r>
            <a:r>
              <a:rPr lang="zh-CN" altLang="en-US" sz="2400" b="1" dirty="0">
                <a:latin typeface="Times New Roman" pitchFamily="18" charset="0"/>
                <a:cs typeface="Times New Roman" pitchFamily="18" charset="0"/>
              </a:rPr>
              <a:t>；</a:t>
            </a:r>
          </a:p>
          <a:p>
            <a:pPr>
              <a:spcBef>
                <a:spcPct val="50000"/>
              </a:spcBef>
              <a:buNone/>
            </a:pPr>
            <a:r>
              <a:rPr lang="zh-CN" altLang="en-US" sz="2400" b="1" dirty="0" smtClean="0">
                <a:latin typeface="Times New Roman" pitchFamily="18" charset="0"/>
                <a:cs typeface="Times New Roman" pitchFamily="18" charset="0"/>
              </a:rPr>
              <a:t>    ③ </a:t>
            </a:r>
            <a:r>
              <a:rPr lang="en-US" altLang="zh-CN" sz="2400" b="1" i="1" dirty="0" err="1">
                <a:latin typeface="Times New Roman" pitchFamily="18" charset="0"/>
                <a:cs typeface="Times New Roman" pitchFamily="18" charset="0"/>
              </a:rPr>
              <a:t>R</a:t>
            </a:r>
            <a:r>
              <a:rPr lang="en-US" altLang="zh-CN" sz="2400" b="1" baseline="-25000" dirty="0" err="1">
                <a:latin typeface="Times New Roman" pitchFamily="18" charset="0"/>
                <a:cs typeface="Times New Roman" pitchFamily="18" charset="0"/>
              </a:rPr>
              <a:t>i</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100</a:t>
            </a:r>
            <a:r>
              <a:rPr lang="zh-CN" altLang="en-US" sz="2400" b="1" dirty="0">
                <a:latin typeface="Times New Roman" pitchFamily="18" charset="0"/>
                <a:cs typeface="Times New Roman" pitchFamily="18" charset="0"/>
              </a:rPr>
              <a:t>～</a:t>
            </a:r>
            <a:r>
              <a:rPr lang="en-US" altLang="zh-CN" sz="2400" b="1" dirty="0">
                <a:latin typeface="Times New Roman" pitchFamily="18" charset="0"/>
                <a:cs typeface="Times New Roman" pitchFamily="18" charset="0"/>
              </a:rPr>
              <a:t>200kΩ</a:t>
            </a:r>
            <a:r>
              <a:rPr lang="zh-CN" altLang="en-US" sz="2400" b="1" dirty="0">
                <a:latin typeface="Times New Roman" pitchFamily="18" charset="0"/>
                <a:cs typeface="Times New Roman" pitchFamily="18" charset="0"/>
              </a:rPr>
              <a:t>，</a:t>
            </a:r>
            <a:r>
              <a:rPr lang="en-US" altLang="zh-CN" sz="2400" b="1" i="1" dirty="0">
                <a:latin typeface="Times New Roman" pitchFamily="18" charset="0"/>
                <a:cs typeface="Times New Roman" pitchFamily="18" charset="0"/>
              </a:rPr>
              <a:t>A</a:t>
            </a:r>
            <a:r>
              <a:rPr lang="en-US" altLang="zh-CN" sz="2400" b="1" i="1" baseline="-25000" dirty="0">
                <a:latin typeface="Times New Roman" pitchFamily="18" charset="0"/>
                <a:cs typeface="Times New Roman" pitchFamily="18" charset="0"/>
              </a:rPr>
              <a:t>u</a:t>
            </a:r>
            <a:r>
              <a:rPr lang="zh-CN" altLang="en-US" sz="2400" b="1" dirty="0">
                <a:latin typeface="Times New Roman" pitchFamily="18" charset="0"/>
                <a:cs typeface="Times New Roman" pitchFamily="18" charset="0"/>
              </a:rPr>
              <a:t>的数值≥</a:t>
            </a:r>
            <a:r>
              <a:rPr lang="en-US" altLang="zh-CN" sz="2400" b="1" dirty="0">
                <a:latin typeface="Times New Roman" pitchFamily="18" charset="0"/>
                <a:cs typeface="Times New Roman" pitchFamily="18" charset="0"/>
              </a:rPr>
              <a:t>150</a:t>
            </a:r>
            <a:r>
              <a:rPr lang="zh-CN" altLang="en-US" sz="2400" b="1" dirty="0">
                <a:latin typeface="Times New Roman" pitchFamily="18" charset="0"/>
                <a:cs typeface="Times New Roman" pitchFamily="18" charset="0"/>
              </a:rPr>
              <a:t>；</a:t>
            </a:r>
          </a:p>
          <a:p>
            <a:pPr>
              <a:spcBef>
                <a:spcPct val="50000"/>
              </a:spcBef>
              <a:buNone/>
            </a:pPr>
            <a:r>
              <a:rPr lang="zh-CN" altLang="en-US" sz="2400" b="1" dirty="0" smtClean="0">
                <a:latin typeface="Times New Roman" pitchFamily="18" charset="0"/>
                <a:cs typeface="Times New Roman" pitchFamily="18" charset="0"/>
              </a:rPr>
              <a:t>    ④ </a:t>
            </a:r>
            <a:r>
              <a:rPr lang="en-US" altLang="zh-CN" sz="2400" b="1" i="1" dirty="0" err="1">
                <a:latin typeface="Times New Roman" pitchFamily="18" charset="0"/>
                <a:cs typeface="Times New Roman" pitchFamily="18" charset="0"/>
              </a:rPr>
              <a:t>R</a:t>
            </a:r>
            <a:r>
              <a:rPr lang="en-US" altLang="zh-CN" sz="2400" b="1" baseline="-25000" dirty="0" err="1">
                <a:latin typeface="Times New Roman" pitchFamily="18" charset="0"/>
                <a:cs typeface="Times New Roman" pitchFamily="18" charset="0"/>
              </a:rPr>
              <a:t>i</a:t>
            </a:r>
            <a:r>
              <a:rPr lang="en-US" altLang="zh-CN" sz="2400" b="1" baseline="-25000" dirty="0">
                <a:latin typeface="Times New Roman" pitchFamily="18" charset="0"/>
                <a:cs typeface="Times New Roman" pitchFamily="18" charset="0"/>
              </a:rPr>
              <a:t> </a:t>
            </a:r>
            <a:r>
              <a:rPr lang="en-US" altLang="zh-CN" sz="2400" b="1" dirty="0">
                <a:latin typeface="Times New Roman" pitchFamily="18" charset="0"/>
                <a:cs typeface="Times New Roman" pitchFamily="18" charset="0"/>
              </a:rPr>
              <a:t>≥ 10MΩ </a:t>
            </a:r>
            <a:r>
              <a:rPr lang="zh-CN" altLang="en-US" sz="2400" b="1" dirty="0">
                <a:latin typeface="Times New Roman" pitchFamily="18" charset="0"/>
                <a:cs typeface="Times New Roman" pitchFamily="18" charset="0"/>
              </a:rPr>
              <a:t>，</a:t>
            </a:r>
            <a:r>
              <a:rPr lang="en-US" altLang="zh-CN" sz="2400" b="1" i="1" dirty="0">
                <a:latin typeface="Times New Roman" pitchFamily="18" charset="0"/>
                <a:cs typeface="Times New Roman" pitchFamily="18" charset="0"/>
              </a:rPr>
              <a:t>A</a:t>
            </a:r>
            <a:r>
              <a:rPr lang="en-US" altLang="zh-CN" sz="2400" b="1" i="1" baseline="-25000" dirty="0">
                <a:latin typeface="Times New Roman" pitchFamily="18" charset="0"/>
                <a:cs typeface="Times New Roman" pitchFamily="18" charset="0"/>
              </a:rPr>
              <a:t>u</a:t>
            </a:r>
            <a:r>
              <a:rPr lang="zh-CN" altLang="en-US" sz="2400" b="1" dirty="0">
                <a:latin typeface="Times New Roman" pitchFamily="18" charset="0"/>
                <a:cs typeface="Times New Roman" pitchFamily="18" charset="0"/>
              </a:rPr>
              <a:t>的数值≥</a:t>
            </a:r>
            <a:r>
              <a:rPr lang="en-US" altLang="zh-CN" sz="2400" b="1" dirty="0">
                <a:latin typeface="Times New Roman" pitchFamily="18" charset="0"/>
                <a:cs typeface="Times New Roman" pitchFamily="18" charset="0"/>
              </a:rPr>
              <a:t>10</a:t>
            </a:r>
            <a:r>
              <a:rPr lang="zh-CN" altLang="en-US" sz="2400" b="1" dirty="0">
                <a:latin typeface="Times New Roman" pitchFamily="18" charset="0"/>
                <a:cs typeface="Times New Roman" pitchFamily="18" charset="0"/>
              </a:rPr>
              <a:t>，</a:t>
            </a:r>
            <a:r>
              <a:rPr lang="en-US" altLang="zh-CN" sz="2400" b="1" i="1" dirty="0">
                <a:latin typeface="Times New Roman" pitchFamily="18" charset="0"/>
                <a:cs typeface="Times New Roman" pitchFamily="18" charset="0"/>
              </a:rPr>
              <a:t>R</a:t>
            </a:r>
            <a:r>
              <a:rPr lang="en-US" altLang="zh-CN" sz="2400" b="1" baseline="-25000" dirty="0">
                <a:latin typeface="Times New Roman" pitchFamily="18" charset="0"/>
                <a:cs typeface="Times New Roman" pitchFamily="18" charset="0"/>
              </a:rPr>
              <a:t>o</a:t>
            </a:r>
            <a:r>
              <a:rPr lang="en-US" altLang="zh-CN" sz="2400" b="1" dirty="0">
                <a:latin typeface="Times New Roman" pitchFamily="18" charset="0"/>
                <a:cs typeface="Times New Roman" pitchFamily="18" charset="0"/>
              </a:rPr>
              <a:t>≤100Ω</a:t>
            </a:r>
            <a:r>
              <a:rPr lang="zh-CN" altLang="en-US" sz="2400" b="1" dirty="0">
                <a:latin typeface="Times New Roman" pitchFamily="18" charset="0"/>
                <a:cs typeface="Times New Roman" pitchFamily="18" charset="0"/>
              </a:rPr>
              <a:t>。</a:t>
            </a:r>
          </a:p>
        </p:txBody>
      </p:sp>
      <p:sp>
        <p:nvSpPr>
          <p:cNvPr id="38916" name="Text Box 4"/>
          <p:cNvSpPr txBox="1">
            <a:spLocks noChangeArrowheads="1"/>
          </p:cNvSpPr>
          <p:nvPr/>
        </p:nvSpPr>
        <p:spPr bwMode="auto">
          <a:xfrm>
            <a:off x="2339975" y="4148138"/>
            <a:ext cx="4572000" cy="822325"/>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A50021"/>
                </a:solidFill>
                <a:latin typeface="Times New Roman" pitchFamily="18" charset="0"/>
              </a:rPr>
              <a:t>①</a:t>
            </a:r>
            <a:r>
              <a:rPr kumimoji="1" lang="zh-CN" altLang="en-US" sz="2400" b="1">
                <a:solidFill>
                  <a:srgbClr val="A50021"/>
                </a:solidFill>
                <a:latin typeface="Times New Roman" pitchFamily="18" charset="0"/>
              </a:rPr>
              <a:t>共射、共射；②共源、共射；③共集、共射；④共源、共集。</a:t>
            </a:r>
          </a:p>
        </p:txBody>
      </p:sp>
      <p:sp>
        <p:nvSpPr>
          <p:cNvPr id="38917" name="Text Box 5"/>
          <p:cNvSpPr txBox="1">
            <a:spLocks noChangeArrowheads="1"/>
          </p:cNvSpPr>
          <p:nvPr/>
        </p:nvSpPr>
        <p:spPr bwMode="auto">
          <a:xfrm>
            <a:off x="611188" y="5011738"/>
            <a:ext cx="8064500" cy="1406525"/>
          </a:xfrm>
          <a:prstGeom prst="rect">
            <a:avLst/>
          </a:prstGeom>
          <a:noFill/>
          <a:ln w="9525">
            <a:noFill/>
            <a:miter lim="800000"/>
            <a:headEnd/>
            <a:tailEnd/>
          </a:ln>
          <a:effectLst/>
        </p:spPr>
        <p:txBody>
          <a:bodyPr>
            <a:spAutoFit/>
          </a:bodyPr>
          <a:lstStyle/>
          <a:p>
            <a:pPr>
              <a:lnSpc>
                <a:spcPct val="120000"/>
              </a:lnSpc>
              <a:spcBef>
                <a:spcPct val="20000"/>
              </a:spcBef>
            </a:pPr>
            <a:r>
              <a:rPr kumimoji="1" lang="en-US" altLang="zh-CN" sz="2400" b="1">
                <a:latin typeface="Times New Roman" pitchFamily="18" charset="0"/>
              </a:rPr>
              <a:t>2.  </a:t>
            </a:r>
            <a:r>
              <a:rPr kumimoji="1" lang="zh-CN" altLang="en-US" sz="2400" b="1">
                <a:latin typeface="Times New Roman" pitchFamily="18" charset="0"/>
              </a:rPr>
              <a:t>若测得三个单管放大电路的输入电阻、输出电阻和空载电压放大倍数，则如何求解它们连接后的三级放大电路的电压放大倍数？</a:t>
            </a:r>
            <a:endParaRPr kumimoji="1" lang="zh-CN" altLang="en-US" sz="2400">
              <a:latin typeface="Times New Roman" pitchFamily="18" charset="0"/>
            </a:endParaRPr>
          </a:p>
        </p:txBody>
      </p:sp>
      <p:sp>
        <p:nvSpPr>
          <p:cNvPr id="38918" name="Text Box 6"/>
          <p:cNvSpPr txBox="1">
            <a:spLocks noChangeArrowheads="1"/>
          </p:cNvSpPr>
          <p:nvPr/>
        </p:nvSpPr>
        <p:spPr bwMode="auto">
          <a:xfrm>
            <a:off x="6227763" y="1412875"/>
            <a:ext cx="2519362" cy="822325"/>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A50021"/>
                </a:solidFill>
                <a:latin typeface="Times New Roman" pitchFamily="18" charset="0"/>
              </a:rPr>
              <a:t>注意级联时两级的相互影响！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wipe(left)">
                                      <p:cBhvr>
                                        <p:cTn id="7" dur="500"/>
                                        <p:tgtEl>
                                          <p:spTgt spid="389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16">
                                            <p:txEl>
                                              <p:pRg st="0" end="0"/>
                                            </p:txEl>
                                          </p:spTgt>
                                        </p:tgtEl>
                                        <p:attrNameLst>
                                          <p:attrName>style.visibility</p:attrName>
                                        </p:attrNameLst>
                                      </p:cBhvr>
                                      <p:to>
                                        <p:strVal val="visible"/>
                                      </p:to>
                                    </p:set>
                                    <p:animEffect transition="in" filter="wipe(left)">
                                      <p:cBhvr>
                                        <p:cTn id="12" dur="500"/>
                                        <p:tgtEl>
                                          <p:spTgt spid="389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17"/>
                                        </p:tgtEl>
                                        <p:attrNameLst>
                                          <p:attrName>style.visibility</p:attrName>
                                        </p:attrNameLst>
                                      </p:cBhvr>
                                      <p:to>
                                        <p:strVal val="visible"/>
                                      </p:to>
                                    </p:set>
                                    <p:animEffect transition="in" filter="wipe(left)">
                                      <p:cBhvr>
                                        <p:cTn id="17"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autoUpdateAnimBg="0"/>
      <p:bldP spid="38917" grpId="0"/>
      <p:bldP spid="389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8313" y="1628775"/>
            <a:ext cx="8229600" cy="855663"/>
          </a:xfrm>
        </p:spPr>
        <p:txBody>
          <a:bodyPr/>
          <a:lstStyle/>
          <a:p>
            <a:r>
              <a:rPr lang="en-US" altLang="zh-CN" sz="4000" b="1" dirty="0" smtClean="0">
                <a:latin typeface="华文行楷" pitchFamily="2" charset="-122"/>
                <a:ea typeface="华文行楷" pitchFamily="2" charset="-122"/>
                <a:cs typeface="Times New Roman" pitchFamily="18" charset="0"/>
              </a:rPr>
              <a:t>§3.2</a:t>
            </a:r>
            <a:r>
              <a:rPr lang="zh-CN" altLang="en-US" sz="4000" dirty="0" smtClean="0">
                <a:solidFill>
                  <a:schemeClr val="tx1"/>
                </a:solidFill>
                <a:latin typeface="华文行楷" pitchFamily="2" charset="-122"/>
                <a:ea typeface="华文行楷" pitchFamily="2" charset="-122"/>
              </a:rPr>
              <a:t>  </a:t>
            </a:r>
            <a:r>
              <a:rPr lang="zh-CN" altLang="en-US" sz="4000" dirty="0">
                <a:solidFill>
                  <a:schemeClr val="tx1"/>
                </a:solidFill>
                <a:latin typeface="华文行楷" pitchFamily="2" charset="-122"/>
                <a:ea typeface="华文行楷" pitchFamily="2" charset="-122"/>
              </a:rPr>
              <a:t>集成运算放大</a:t>
            </a:r>
            <a:r>
              <a:rPr lang="zh-CN" altLang="en-US" sz="4000" dirty="0" smtClean="0">
                <a:solidFill>
                  <a:schemeClr val="tx1"/>
                </a:solidFill>
                <a:latin typeface="华文行楷" pitchFamily="2" charset="-122"/>
                <a:ea typeface="华文行楷" pitchFamily="2" charset="-122"/>
              </a:rPr>
              <a:t>电路</a:t>
            </a:r>
            <a:r>
              <a:rPr lang="zh-CN" altLang="en-US" sz="4000" b="1" dirty="0" smtClean="0">
                <a:latin typeface="华文楷体" pitchFamily="2" charset="-122"/>
                <a:ea typeface="华文楷体" pitchFamily="2" charset="-122"/>
                <a:cs typeface="Times New Roman" pitchFamily="18" charset="0"/>
              </a:rPr>
              <a:t>概述</a:t>
            </a:r>
            <a:endParaRPr lang="zh-CN" altLang="en-US" sz="4000" dirty="0">
              <a:solidFill>
                <a:schemeClr val="tx1"/>
              </a:solidFill>
              <a:latin typeface="华文行楷" pitchFamily="2" charset="-122"/>
              <a:ea typeface="华文行楷" pitchFamily="2" charset="-122"/>
            </a:endParaRPr>
          </a:p>
        </p:txBody>
      </p:sp>
      <p:sp>
        <p:nvSpPr>
          <p:cNvPr id="44036" name="Rectangle 4">
            <a:hlinkClick r:id="rId2" action="ppaction://hlinksldjump"/>
          </p:cNvPr>
          <p:cNvSpPr>
            <a:spLocks noChangeArrowheads="1"/>
          </p:cNvSpPr>
          <p:nvPr/>
        </p:nvSpPr>
        <p:spPr bwMode="auto">
          <a:xfrm>
            <a:off x="1547813" y="3068638"/>
            <a:ext cx="2592387" cy="609600"/>
          </a:xfrm>
          <a:prstGeom prst="rect">
            <a:avLst/>
          </a:prstGeom>
          <a:noFill/>
          <a:ln w="9525">
            <a:noFill/>
            <a:miter lim="800000"/>
            <a:headEnd/>
            <a:tailEnd/>
          </a:ln>
          <a:effectLst/>
        </p:spPr>
        <p:txBody>
          <a:bodyPr anchor="ctr"/>
          <a:lstStyle/>
          <a:p>
            <a:endParaRPr lang="zh-CN" altLang="en-US" sz="2800" b="1" dirty="0">
              <a:solidFill>
                <a:schemeClr val="tx2"/>
              </a:solidFill>
              <a:latin typeface="华文楷体" pitchFamily="2" charset="-122"/>
              <a:ea typeface="华文楷体" pitchFamily="2" charset="-122"/>
              <a:cs typeface="Times New Roman" pitchFamily="18" charset="0"/>
            </a:endParaRPr>
          </a:p>
        </p:txBody>
      </p:sp>
      <p:sp>
        <p:nvSpPr>
          <p:cNvPr id="44037" name="Rectangle 5">
            <a:hlinkClick r:id="rId3" action="ppaction://hlinksldjump"/>
          </p:cNvPr>
          <p:cNvSpPr>
            <a:spLocks noChangeArrowheads="1"/>
          </p:cNvSpPr>
          <p:nvPr/>
        </p:nvSpPr>
        <p:spPr bwMode="auto">
          <a:xfrm>
            <a:off x="1547812" y="3143248"/>
            <a:ext cx="6810401" cy="1255715"/>
          </a:xfrm>
          <a:prstGeom prst="rect">
            <a:avLst/>
          </a:prstGeom>
          <a:noFill/>
          <a:ln w="9525">
            <a:noFill/>
            <a:miter lim="800000"/>
            <a:headEnd/>
            <a:tailEnd/>
          </a:ln>
          <a:effectLst/>
        </p:spPr>
        <p:txBody>
          <a:bodyPr anchor="ctr"/>
          <a:lstStyle/>
          <a:p>
            <a:pPr>
              <a:lnSpc>
                <a:spcPct val="130000"/>
              </a:lnSpc>
            </a:pPr>
            <a:r>
              <a:rPr lang="zh-CN" altLang="en-US" sz="3200" b="1" dirty="0" smtClean="0">
                <a:latin typeface="华文楷体" pitchFamily="2" charset="-122"/>
                <a:ea typeface="华文楷体" pitchFamily="2" charset="-122"/>
              </a:rPr>
              <a:t>一、集成运放的电路结构特点</a:t>
            </a:r>
            <a:endParaRPr lang="en-US" altLang="zh-CN" sz="3200" b="1" dirty="0" smtClean="0">
              <a:latin typeface="华文楷体" pitchFamily="2" charset="-122"/>
              <a:ea typeface="华文楷体" pitchFamily="2" charset="-122"/>
            </a:endParaRPr>
          </a:p>
          <a:p>
            <a:pPr>
              <a:lnSpc>
                <a:spcPct val="130000"/>
              </a:lnSpc>
            </a:pPr>
            <a:r>
              <a:rPr lang="zh-CN" altLang="en-US" sz="3200" b="1" dirty="0" smtClean="0">
                <a:latin typeface="华文楷体" pitchFamily="2" charset="-122"/>
                <a:ea typeface="华文楷体" pitchFamily="2" charset="-122"/>
              </a:rPr>
              <a:t>二、集成运放的组成和各部分的作用</a:t>
            </a:r>
          </a:p>
          <a:p>
            <a:pPr>
              <a:lnSpc>
                <a:spcPct val="130000"/>
              </a:lnSpc>
            </a:pPr>
            <a:r>
              <a:rPr lang="zh-CN" altLang="en-US" sz="3200" b="1" dirty="0" smtClean="0">
                <a:latin typeface="华文楷体" pitchFamily="2" charset="-122"/>
                <a:ea typeface="华文楷体" pitchFamily="2" charset="-122"/>
              </a:rPr>
              <a:t>三、集成运放的电压传输特性</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3850" y="1052513"/>
            <a:ext cx="7105670" cy="576262"/>
          </a:xfrm>
        </p:spPr>
        <p:txBody>
          <a:bodyPr/>
          <a:lstStyle/>
          <a:p>
            <a:pPr algn="l">
              <a:lnSpc>
                <a:spcPct val="70000"/>
              </a:lnSpc>
            </a:pPr>
            <a:r>
              <a:rPr lang="zh-CN" altLang="en-US" sz="3600" dirty="0">
                <a:solidFill>
                  <a:srgbClr val="000000"/>
                </a:solidFill>
                <a:latin typeface="隶书" pitchFamily="49" charset="-122"/>
                <a:ea typeface="华文行楷" pitchFamily="2" charset="-122"/>
              </a:rPr>
              <a:t>一、</a:t>
            </a:r>
            <a:r>
              <a:rPr lang="zh-CN" altLang="en-US" sz="3600" dirty="0">
                <a:solidFill>
                  <a:srgbClr val="000000"/>
                </a:solidFill>
                <a:ea typeface="华文行楷" pitchFamily="2" charset="-122"/>
              </a:rPr>
              <a:t>集成运放</a:t>
            </a:r>
            <a:r>
              <a:rPr lang="zh-CN" altLang="en-US" sz="3600" dirty="0" smtClean="0">
                <a:solidFill>
                  <a:srgbClr val="000000"/>
                </a:solidFill>
                <a:ea typeface="华文行楷" pitchFamily="2" charset="-122"/>
              </a:rPr>
              <a:t>的电路结构特点</a:t>
            </a:r>
            <a:endParaRPr lang="zh-CN" altLang="en-US" sz="3600" dirty="0">
              <a:solidFill>
                <a:srgbClr val="000000"/>
              </a:solidFill>
              <a:ea typeface="华文行楷" pitchFamily="2" charset="-122"/>
            </a:endParaRPr>
          </a:p>
        </p:txBody>
      </p:sp>
      <p:sp>
        <p:nvSpPr>
          <p:cNvPr id="20483" name="Text Box 3"/>
          <p:cNvSpPr txBox="1">
            <a:spLocks noChangeArrowheads="1"/>
          </p:cNvSpPr>
          <p:nvPr/>
        </p:nvSpPr>
        <p:spPr bwMode="auto">
          <a:xfrm>
            <a:off x="611188" y="2708275"/>
            <a:ext cx="8137525" cy="2903538"/>
          </a:xfrm>
          <a:prstGeom prst="rect">
            <a:avLst/>
          </a:prstGeom>
          <a:noFill/>
          <a:ln w="9525">
            <a:noFill/>
            <a:miter lim="800000"/>
            <a:headEnd/>
            <a:tailEnd/>
          </a:ln>
          <a:effectLst/>
        </p:spPr>
        <p:txBody>
          <a:bodyPr>
            <a:spAutoFit/>
          </a:bodyPr>
          <a:lstStyle/>
          <a:p>
            <a:pPr>
              <a:lnSpc>
                <a:spcPct val="110000"/>
              </a:lnSpc>
            </a:pPr>
            <a:r>
              <a:rPr kumimoji="1" lang="zh-CN" altLang="en-US" sz="2400" b="1">
                <a:solidFill>
                  <a:srgbClr val="000000"/>
                </a:solidFill>
                <a:latin typeface="宋体" charset="-122"/>
              </a:rPr>
              <a:t>（</a:t>
            </a:r>
            <a:r>
              <a:rPr kumimoji="1" lang="en-US" altLang="zh-CN" sz="2400" b="1">
                <a:solidFill>
                  <a:srgbClr val="000000"/>
                </a:solidFill>
                <a:latin typeface="宋体" charset="-122"/>
              </a:rPr>
              <a:t>1</a:t>
            </a:r>
            <a:r>
              <a:rPr kumimoji="1" lang="zh-CN" altLang="en-US" sz="2400" b="1">
                <a:solidFill>
                  <a:srgbClr val="000000"/>
                </a:solidFill>
                <a:latin typeface="宋体" charset="-122"/>
              </a:rPr>
              <a:t>）直接耦合方式，充分利用管子性能良好的一致性采用差分放大电路和电流源电路。</a:t>
            </a:r>
          </a:p>
          <a:p>
            <a:pPr>
              <a:lnSpc>
                <a:spcPct val="110000"/>
              </a:lnSpc>
            </a:pPr>
            <a:r>
              <a:rPr kumimoji="1" lang="zh-CN" altLang="en-US" sz="2400" b="1">
                <a:solidFill>
                  <a:srgbClr val="000000"/>
                </a:solidFill>
                <a:latin typeface="宋体" charset="-122"/>
              </a:rPr>
              <a:t>（</a:t>
            </a:r>
            <a:r>
              <a:rPr kumimoji="1" lang="en-US" altLang="zh-CN" sz="2400" b="1">
                <a:solidFill>
                  <a:srgbClr val="000000"/>
                </a:solidFill>
                <a:latin typeface="宋体" charset="-122"/>
              </a:rPr>
              <a:t>2</a:t>
            </a:r>
            <a:r>
              <a:rPr kumimoji="1" lang="zh-CN" altLang="en-US" sz="2400" b="1">
                <a:solidFill>
                  <a:srgbClr val="000000"/>
                </a:solidFill>
                <a:latin typeface="宋体" charset="-122"/>
              </a:rPr>
              <a:t>）用复杂电路实现高性能的放大电路，因为电路的复杂化并不带来工艺的复杂性。</a:t>
            </a:r>
          </a:p>
          <a:p>
            <a:pPr>
              <a:lnSpc>
                <a:spcPct val="110000"/>
              </a:lnSpc>
            </a:pPr>
            <a:r>
              <a:rPr kumimoji="1" lang="zh-CN" altLang="en-US" sz="2400" b="1">
                <a:solidFill>
                  <a:srgbClr val="000000"/>
                </a:solidFill>
                <a:latin typeface="宋体" charset="-122"/>
              </a:rPr>
              <a:t>（</a:t>
            </a:r>
            <a:r>
              <a:rPr kumimoji="1" lang="en-US" altLang="zh-CN" sz="2400" b="1">
                <a:solidFill>
                  <a:srgbClr val="000000"/>
                </a:solidFill>
                <a:latin typeface="宋体" charset="-122"/>
              </a:rPr>
              <a:t>3</a:t>
            </a:r>
            <a:r>
              <a:rPr kumimoji="1" lang="zh-CN" altLang="en-US" sz="2400" b="1">
                <a:solidFill>
                  <a:srgbClr val="000000"/>
                </a:solidFill>
                <a:latin typeface="宋体" charset="-122"/>
              </a:rPr>
              <a:t>）用有源元件替代无源元件，如用晶体管取代难于制作的大电阻。</a:t>
            </a:r>
          </a:p>
          <a:p>
            <a:pPr>
              <a:lnSpc>
                <a:spcPct val="110000"/>
              </a:lnSpc>
            </a:pPr>
            <a:r>
              <a:rPr kumimoji="1" lang="zh-CN" altLang="en-US" sz="2400" b="1">
                <a:solidFill>
                  <a:srgbClr val="000000"/>
                </a:solidFill>
                <a:latin typeface="宋体" charset="-122"/>
              </a:rPr>
              <a:t>（</a:t>
            </a:r>
            <a:r>
              <a:rPr kumimoji="1" lang="en-US" altLang="zh-CN" sz="2400" b="1">
                <a:solidFill>
                  <a:srgbClr val="000000"/>
                </a:solidFill>
                <a:latin typeface="宋体" charset="-122"/>
              </a:rPr>
              <a:t>4</a:t>
            </a:r>
            <a:r>
              <a:rPr kumimoji="1" lang="zh-CN" altLang="en-US" sz="2400" b="1">
                <a:solidFill>
                  <a:srgbClr val="000000"/>
                </a:solidFill>
                <a:latin typeface="宋体" charset="-122"/>
              </a:rPr>
              <a:t>）采用复合管。</a:t>
            </a:r>
          </a:p>
        </p:txBody>
      </p:sp>
      <p:sp>
        <p:nvSpPr>
          <p:cNvPr id="20484" name="Text Box 4"/>
          <p:cNvSpPr txBox="1">
            <a:spLocks noChangeArrowheads="1"/>
          </p:cNvSpPr>
          <p:nvPr/>
        </p:nvSpPr>
        <p:spPr bwMode="auto">
          <a:xfrm>
            <a:off x="1066800" y="2438400"/>
            <a:ext cx="7086600" cy="457200"/>
          </a:xfrm>
          <a:prstGeom prst="rect">
            <a:avLst/>
          </a:prstGeom>
          <a:noFill/>
          <a:ln w="9525">
            <a:noFill/>
            <a:miter lim="800000"/>
            <a:headEnd/>
            <a:tailEnd/>
          </a:ln>
          <a:effectLst/>
        </p:spPr>
        <p:txBody>
          <a:bodyPr>
            <a:spAutoFit/>
          </a:bodyPr>
          <a:lstStyle/>
          <a:p>
            <a:pPr>
              <a:spcBef>
                <a:spcPct val="50000"/>
              </a:spcBef>
            </a:pPr>
            <a:r>
              <a:rPr kumimoji="1" lang="en-US" altLang="zh-CN" sz="2400">
                <a:latin typeface="Times New Roman" pitchFamily="18" charset="0"/>
              </a:rPr>
              <a:t>    </a:t>
            </a:r>
          </a:p>
        </p:txBody>
      </p:sp>
      <p:sp>
        <p:nvSpPr>
          <p:cNvPr id="20485" name="Text Box 5"/>
          <p:cNvSpPr txBox="1">
            <a:spLocks noChangeArrowheads="1"/>
          </p:cNvSpPr>
          <p:nvPr/>
        </p:nvSpPr>
        <p:spPr bwMode="auto">
          <a:xfrm>
            <a:off x="539750" y="1700213"/>
            <a:ext cx="8153400" cy="822325"/>
          </a:xfrm>
          <a:prstGeom prst="rect">
            <a:avLst/>
          </a:prstGeom>
          <a:noFill/>
          <a:ln w="9525">
            <a:noFill/>
            <a:miter lim="800000"/>
            <a:headEnd/>
            <a:tailEnd/>
          </a:ln>
          <a:effectLst/>
        </p:spPr>
        <p:txBody>
          <a:bodyPr>
            <a:spAutoFit/>
          </a:bodyPr>
          <a:lstStyle/>
          <a:p>
            <a:pPr>
              <a:spcBef>
                <a:spcPct val="50000"/>
              </a:spcBef>
            </a:pPr>
            <a:r>
              <a:rPr kumimoji="1" lang="en-US" altLang="zh-CN" sz="2400" b="1">
                <a:latin typeface="Times New Roman" pitchFamily="18" charset="0"/>
              </a:rPr>
              <a:t>    </a:t>
            </a:r>
            <a:r>
              <a:rPr kumimoji="1" lang="zh-CN" altLang="en-US" sz="2400" b="1">
                <a:latin typeface="Times New Roman" pitchFamily="18" charset="0"/>
              </a:rPr>
              <a:t>集成运算放大电路，简称集成运放，是一个高性能的直接耦合多级放大电路。因首先用于信号的运算，故而得名。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animEffect transition="in" filter="wipe(left)">
                                      <p:cBhvr>
                                        <p:cTn id="7" dur="500"/>
                                        <p:tgtEl>
                                          <p:spTgt spid="204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3">
                                            <p:txEl>
                                              <p:pRg st="0" end="0"/>
                                            </p:txEl>
                                          </p:spTgt>
                                        </p:tgtEl>
                                        <p:attrNameLst>
                                          <p:attrName>style.visibility</p:attrName>
                                        </p:attrNameLst>
                                      </p:cBhvr>
                                      <p:to>
                                        <p:strVal val="visible"/>
                                      </p:to>
                                    </p:set>
                                    <p:animEffect transition="in" filter="wipe(left)">
                                      <p:cBhvr>
                                        <p:cTn id="12" dur="500"/>
                                        <p:tgtEl>
                                          <p:spTgt spid="204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3">
                                            <p:txEl>
                                              <p:pRg st="1" end="1"/>
                                            </p:txEl>
                                          </p:spTgt>
                                        </p:tgtEl>
                                        <p:attrNameLst>
                                          <p:attrName>style.visibility</p:attrName>
                                        </p:attrNameLst>
                                      </p:cBhvr>
                                      <p:to>
                                        <p:strVal val="visible"/>
                                      </p:to>
                                    </p:set>
                                    <p:animEffect transition="in" filter="wipe(left)">
                                      <p:cBhvr>
                                        <p:cTn id="17" dur="500"/>
                                        <p:tgtEl>
                                          <p:spTgt spid="204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483">
                                            <p:txEl>
                                              <p:pRg st="2" end="2"/>
                                            </p:txEl>
                                          </p:spTgt>
                                        </p:tgtEl>
                                        <p:attrNameLst>
                                          <p:attrName>style.visibility</p:attrName>
                                        </p:attrNameLst>
                                      </p:cBhvr>
                                      <p:to>
                                        <p:strVal val="visible"/>
                                      </p:to>
                                    </p:set>
                                    <p:animEffect transition="in" filter="wipe(left)">
                                      <p:cBhvr>
                                        <p:cTn id="22" dur="500"/>
                                        <p:tgtEl>
                                          <p:spTgt spid="204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483">
                                            <p:txEl>
                                              <p:pRg st="3" end="3"/>
                                            </p:txEl>
                                          </p:spTgt>
                                        </p:tgtEl>
                                        <p:attrNameLst>
                                          <p:attrName>style.visibility</p:attrName>
                                        </p:attrNameLst>
                                      </p:cBhvr>
                                      <p:to>
                                        <p:strVal val="visible"/>
                                      </p:to>
                                    </p:set>
                                    <p:animEffect transition="in" filter="wipe(left)">
                                      <p:cBhvr>
                                        <p:cTn id="27" dur="500"/>
                                        <p:tgtEl>
                                          <p:spTgt spid="20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P spid="2048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nvGraphicFramePr>
        <p:xfrm>
          <a:off x="1979613" y="1844675"/>
          <a:ext cx="5029200" cy="1751013"/>
        </p:xfrm>
        <a:graphic>
          <a:graphicData uri="http://schemas.openxmlformats.org/presentationml/2006/ole">
            <mc:AlternateContent xmlns:mc="http://schemas.openxmlformats.org/markup-compatibility/2006">
              <mc:Choice xmlns:v="urn:schemas-microsoft-com:vml" Requires="v">
                <p:oleObj spid="_x0000_s191508" name="Photo Editor 照片" r:id="rId3" imgW="15289759" imgH="5571429" progId="">
                  <p:embed/>
                </p:oleObj>
              </mc:Choice>
              <mc:Fallback>
                <p:oleObj name="Photo Editor 照片" r:id="rId3" imgW="15289759" imgH="557142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844675"/>
                        <a:ext cx="5029200" cy="175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7" name="Rectangle 3"/>
          <p:cNvSpPr>
            <a:spLocks noGrp="1" noChangeArrowheads="1"/>
          </p:cNvSpPr>
          <p:nvPr>
            <p:ph type="title"/>
          </p:nvPr>
        </p:nvSpPr>
        <p:spPr>
          <a:xfrm>
            <a:off x="250825" y="981075"/>
            <a:ext cx="8229600" cy="581025"/>
          </a:xfrm>
        </p:spPr>
        <p:txBody>
          <a:bodyPr/>
          <a:lstStyle/>
          <a:p>
            <a:pPr algn="l"/>
            <a:r>
              <a:rPr lang="zh-CN" altLang="en-US" sz="3200" dirty="0">
                <a:solidFill>
                  <a:srgbClr val="000000"/>
                </a:solidFill>
                <a:latin typeface="华文行楷" pitchFamily="2" charset="-122"/>
                <a:ea typeface="华文行楷" pitchFamily="2" charset="-122"/>
              </a:rPr>
              <a:t>二、集成运放电路的</a:t>
            </a:r>
            <a:r>
              <a:rPr lang="zh-CN" altLang="en-US" sz="3200" dirty="0" smtClean="0">
                <a:solidFill>
                  <a:srgbClr val="000000"/>
                </a:solidFill>
                <a:latin typeface="华文行楷" pitchFamily="2" charset="-122"/>
                <a:ea typeface="华文行楷" pitchFamily="2" charset="-122"/>
              </a:rPr>
              <a:t>组成和各部分的作用</a:t>
            </a:r>
            <a:endParaRPr lang="zh-CN" altLang="en-US" sz="3200" dirty="0">
              <a:solidFill>
                <a:srgbClr val="000000"/>
              </a:solidFill>
              <a:latin typeface="华文行楷" pitchFamily="2" charset="-122"/>
              <a:ea typeface="华文行楷" pitchFamily="2" charset="-122"/>
            </a:endParaRPr>
          </a:p>
        </p:txBody>
      </p:sp>
      <p:graphicFrame>
        <p:nvGraphicFramePr>
          <p:cNvPr id="21520" name="Object 16"/>
          <p:cNvGraphicFramePr>
            <a:graphicFrameLocks noGrp="1" noChangeAspect="1"/>
          </p:cNvGraphicFramePr>
          <p:nvPr>
            <p:ph sz="half" idx="1"/>
          </p:nvPr>
        </p:nvGraphicFramePr>
        <p:xfrm>
          <a:off x="2339975" y="3933825"/>
          <a:ext cx="3384550" cy="1403350"/>
        </p:xfrm>
        <a:graphic>
          <a:graphicData uri="http://schemas.openxmlformats.org/presentationml/2006/ole">
            <mc:AlternateContent xmlns:mc="http://schemas.openxmlformats.org/markup-compatibility/2006">
              <mc:Choice xmlns:v="urn:schemas-microsoft-com:vml" Requires="v">
                <p:oleObj spid="_x0000_s191509" name="Photo Editor 照片" r:id="rId5" imgW="9666667" imgH="4009524" progId="">
                  <p:embed/>
                </p:oleObj>
              </mc:Choice>
              <mc:Fallback>
                <p:oleObj name="Photo Editor 照片" r:id="rId5" imgW="9666667" imgH="4009524" progId="">
                  <p:embed/>
                  <p:pic>
                    <p:nvPicPr>
                      <p:cNvPr id="0" name="Picture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3933825"/>
                        <a:ext cx="3384550" cy="140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608013" y="2073275"/>
            <a:ext cx="7561262" cy="1031875"/>
            <a:chOff x="383" y="1306"/>
            <a:chExt cx="4763" cy="650"/>
          </a:xfrm>
        </p:grpSpPr>
        <p:grpSp>
          <p:nvGrpSpPr>
            <p:cNvPr id="3" name="Group 5"/>
            <p:cNvGrpSpPr>
              <a:grpSpLocks/>
            </p:cNvGrpSpPr>
            <p:nvPr/>
          </p:nvGrpSpPr>
          <p:grpSpPr bwMode="auto">
            <a:xfrm>
              <a:off x="383" y="1306"/>
              <a:ext cx="912" cy="458"/>
              <a:chOff x="384" y="1536"/>
              <a:chExt cx="912" cy="458"/>
            </a:xfrm>
          </p:grpSpPr>
          <p:sp>
            <p:nvSpPr>
              <p:cNvPr id="21510" name="AutoShape 6"/>
              <p:cNvSpPr>
                <a:spLocks/>
              </p:cNvSpPr>
              <p:nvPr/>
            </p:nvSpPr>
            <p:spPr bwMode="auto">
              <a:xfrm>
                <a:off x="384" y="1536"/>
                <a:ext cx="683" cy="458"/>
              </a:xfrm>
              <a:prstGeom prst="borderCallout1">
                <a:avLst>
                  <a:gd name="adj1" fmla="val 15722"/>
                  <a:gd name="adj2" fmla="val 107028"/>
                  <a:gd name="adj3" fmla="val 42796"/>
                  <a:gd name="adj4" fmla="val 128111"/>
                </a:avLst>
              </a:prstGeom>
              <a:solidFill>
                <a:srgbClr val="66FFFF"/>
              </a:solidFill>
              <a:ln w="19050">
                <a:solidFill>
                  <a:srgbClr val="FF0000"/>
                </a:solidFill>
                <a:miter lim="800000"/>
                <a:headEnd/>
                <a:tailEnd/>
              </a:ln>
              <a:effectLst/>
            </p:spPr>
            <p:txBody>
              <a:bodyPr/>
              <a:lstStyle/>
              <a:p>
                <a:pPr algn="ctr"/>
                <a:r>
                  <a:rPr kumimoji="1" lang="zh-CN" altLang="en-US" sz="2000" b="1">
                    <a:latin typeface="Times New Roman" pitchFamily="18" charset="0"/>
                  </a:rPr>
                  <a:t>两个</a:t>
                </a:r>
              </a:p>
              <a:p>
                <a:pPr algn="ctr"/>
                <a:r>
                  <a:rPr kumimoji="1" lang="zh-CN" altLang="en-US" sz="2000" b="1">
                    <a:latin typeface="Times New Roman" pitchFamily="18" charset="0"/>
                  </a:rPr>
                  <a:t>输入端</a:t>
                </a:r>
              </a:p>
            </p:txBody>
          </p:sp>
          <p:sp>
            <p:nvSpPr>
              <p:cNvPr id="21511" name="Line 7"/>
              <p:cNvSpPr>
                <a:spLocks noChangeShapeType="1"/>
              </p:cNvSpPr>
              <p:nvPr/>
            </p:nvSpPr>
            <p:spPr bwMode="auto">
              <a:xfrm flipV="1">
                <a:off x="1104" y="1536"/>
                <a:ext cx="192" cy="48"/>
              </a:xfrm>
              <a:prstGeom prst="line">
                <a:avLst/>
              </a:prstGeom>
              <a:noFill/>
              <a:ln w="19050">
                <a:solidFill>
                  <a:srgbClr val="FF0000"/>
                </a:solidFill>
                <a:round/>
                <a:headEnd/>
                <a:tailEnd/>
              </a:ln>
              <a:effectLst/>
            </p:spPr>
            <p:txBody>
              <a:bodyPr/>
              <a:lstStyle/>
              <a:p>
                <a:endParaRPr lang="zh-CN" altLang="en-US"/>
              </a:p>
            </p:txBody>
          </p:sp>
        </p:grpSp>
        <p:sp>
          <p:nvSpPr>
            <p:cNvPr id="21512" name="AutoShape 8"/>
            <p:cNvSpPr>
              <a:spLocks/>
            </p:cNvSpPr>
            <p:nvPr/>
          </p:nvSpPr>
          <p:spPr bwMode="auto">
            <a:xfrm>
              <a:off x="4463" y="1498"/>
              <a:ext cx="683" cy="458"/>
            </a:xfrm>
            <a:prstGeom prst="borderCallout1">
              <a:avLst>
                <a:gd name="adj1" fmla="val 15722"/>
                <a:gd name="adj2" fmla="val -7028"/>
                <a:gd name="adj3" fmla="val -7204"/>
                <a:gd name="adj4" fmla="val -19032"/>
              </a:avLst>
            </a:prstGeom>
            <a:solidFill>
              <a:srgbClr val="66FFFF"/>
            </a:solidFill>
            <a:ln w="19050">
              <a:solidFill>
                <a:srgbClr val="FF0000"/>
              </a:solidFill>
              <a:miter lim="800000"/>
              <a:headEnd/>
              <a:tailEnd/>
            </a:ln>
            <a:effectLst/>
          </p:spPr>
          <p:txBody>
            <a:bodyPr/>
            <a:lstStyle/>
            <a:p>
              <a:pPr algn="ctr"/>
              <a:r>
                <a:rPr kumimoji="1" lang="zh-CN" altLang="en-US" sz="2000" b="1">
                  <a:latin typeface="Times New Roman" pitchFamily="18" charset="0"/>
                </a:rPr>
                <a:t>一个</a:t>
              </a:r>
            </a:p>
            <a:p>
              <a:pPr algn="ctr"/>
              <a:r>
                <a:rPr kumimoji="1" lang="zh-CN" altLang="en-US" sz="2000" b="1">
                  <a:latin typeface="Times New Roman" pitchFamily="18" charset="0"/>
                </a:rPr>
                <a:t>输出端</a:t>
              </a:r>
            </a:p>
          </p:txBody>
        </p:sp>
      </p:grpSp>
      <p:sp>
        <p:nvSpPr>
          <p:cNvPr id="21513" name="Text Box 9"/>
          <p:cNvSpPr txBox="1">
            <a:spLocks noChangeArrowheads="1"/>
          </p:cNvSpPr>
          <p:nvPr/>
        </p:nvSpPr>
        <p:spPr bwMode="auto">
          <a:xfrm>
            <a:off x="755650" y="5445125"/>
            <a:ext cx="7920038" cy="822325"/>
          </a:xfrm>
          <a:prstGeom prst="rect">
            <a:avLst/>
          </a:prstGeom>
          <a:noFill/>
          <a:ln w="9525">
            <a:noFill/>
            <a:miter lim="800000"/>
            <a:headEnd/>
            <a:tailEnd/>
          </a:ln>
          <a:effectLst/>
        </p:spPr>
        <p:txBody>
          <a:bodyPr>
            <a:spAutoFit/>
          </a:bodyPr>
          <a:lstStyle/>
          <a:p>
            <a:pPr>
              <a:spcBef>
                <a:spcPct val="50000"/>
              </a:spcBef>
            </a:pPr>
            <a:r>
              <a:rPr kumimoji="1" lang="en-US" altLang="zh-CN" sz="2400">
                <a:latin typeface="Times New Roman" pitchFamily="18" charset="0"/>
              </a:rPr>
              <a:t>    </a:t>
            </a:r>
            <a:r>
              <a:rPr kumimoji="1" lang="zh-CN" altLang="en-US" sz="2400" b="1">
                <a:latin typeface="Times New Roman" pitchFamily="18" charset="0"/>
              </a:rPr>
              <a:t>若将集成运放看成为一个“黑盒子”，则可等效为一个双端输入、单端输出的差分放大电路。</a:t>
            </a:r>
          </a:p>
        </p:txBody>
      </p:sp>
      <p:sp>
        <p:nvSpPr>
          <p:cNvPr id="21514" name="Rectangle 10"/>
          <p:cNvSpPr>
            <a:spLocks noChangeArrowheads="1"/>
          </p:cNvSpPr>
          <p:nvPr/>
        </p:nvSpPr>
        <p:spPr bwMode="auto">
          <a:xfrm>
            <a:off x="2360613" y="1768475"/>
            <a:ext cx="4267200" cy="1981200"/>
          </a:xfrm>
          <a:prstGeom prst="rect">
            <a:avLst/>
          </a:prstGeom>
          <a:noFill/>
          <a:ln w="28575">
            <a:solidFill>
              <a:srgbClr val="CC0066"/>
            </a:solidFill>
            <a:miter lim="800000"/>
            <a:headEnd/>
            <a:tailEnd/>
          </a:ln>
          <a:effectLst/>
        </p:spPr>
        <p:txBody>
          <a:bodyPr wrap="none" anchor="ctr"/>
          <a:lstStyle/>
          <a:p>
            <a:endParaRPr lang="zh-CN" altLang="en-US"/>
          </a:p>
        </p:txBody>
      </p:sp>
      <p:sp>
        <p:nvSpPr>
          <p:cNvPr id="21521" name="AutoShape 17"/>
          <p:cNvSpPr>
            <a:spLocks noChangeArrowheads="1"/>
          </p:cNvSpPr>
          <p:nvPr/>
        </p:nvSpPr>
        <p:spPr bwMode="auto">
          <a:xfrm>
            <a:off x="1258888" y="3573463"/>
            <a:ext cx="865187" cy="1150937"/>
          </a:xfrm>
          <a:prstGeom prst="curvedRightArrow">
            <a:avLst>
              <a:gd name="adj1" fmla="val 26606"/>
              <a:gd name="adj2" fmla="val 53211"/>
              <a:gd name="adj3" fmla="val 33333"/>
            </a:avLst>
          </a:prstGeom>
          <a:solidFill>
            <a:schemeClr val="accent1"/>
          </a:solidFill>
          <a:ln w="9525">
            <a:solidFill>
              <a:schemeClr val="tx1"/>
            </a:solidFill>
            <a:miter lim="800000"/>
            <a:headEnd/>
            <a:tailEnd/>
          </a:ln>
          <a:effectLst/>
        </p:spPr>
        <p:txBody>
          <a:bodyPr wrap="none" anchor="ctr"/>
          <a:lstStyle/>
          <a:p>
            <a:endParaRPr lang="zh-CN" altLang="en-US"/>
          </a:p>
        </p:txBody>
      </p:sp>
      <p:grpSp>
        <p:nvGrpSpPr>
          <p:cNvPr id="4" name="Group 31"/>
          <p:cNvGrpSpPr>
            <a:grpSpLocks/>
          </p:cNvGrpSpPr>
          <p:nvPr/>
        </p:nvGrpSpPr>
        <p:grpSpPr bwMode="auto">
          <a:xfrm>
            <a:off x="5795963" y="4005263"/>
            <a:ext cx="2376487" cy="1362075"/>
            <a:chOff x="3651" y="2523"/>
            <a:chExt cx="1497" cy="858"/>
          </a:xfrm>
        </p:grpSpPr>
        <p:sp>
          <p:nvSpPr>
            <p:cNvPr id="21527" name="AutoShape 23"/>
            <p:cNvSpPr>
              <a:spLocks noChangeArrowheads="1"/>
            </p:cNvSpPr>
            <p:nvPr/>
          </p:nvSpPr>
          <p:spPr bwMode="auto">
            <a:xfrm>
              <a:off x="3651" y="2840"/>
              <a:ext cx="363" cy="182"/>
            </a:xfrm>
            <a:prstGeom prst="rightArrow">
              <a:avLst>
                <a:gd name="adj1" fmla="val 50000"/>
                <a:gd name="adj2" fmla="val 49863"/>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endParaRPr lang="zh-CN" altLang="en-US"/>
            </a:p>
          </p:txBody>
        </p:sp>
        <p:pic>
          <p:nvPicPr>
            <p:cNvPr id="21530" name="Picture 26" descr="集成运放"/>
            <p:cNvPicPr>
              <a:picLocks noChangeAspect="1" noChangeArrowheads="1"/>
            </p:cNvPicPr>
            <p:nvPr/>
          </p:nvPicPr>
          <p:blipFill>
            <a:blip r:embed="rId7" cstate="print"/>
            <a:srcRect l="33766" t="25250" r="35927" b="42924"/>
            <a:stretch>
              <a:fillRect/>
            </a:stretch>
          </p:blipFill>
          <p:spPr bwMode="auto">
            <a:xfrm>
              <a:off x="4059" y="2523"/>
              <a:ext cx="1089" cy="858"/>
            </a:xfrm>
            <a:prstGeom prst="rect">
              <a:avLst/>
            </a:prstGeom>
            <a:noFill/>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left)">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14"/>
                                        </p:tgtEl>
                                        <p:attrNameLst>
                                          <p:attrName>style.visibility</p:attrName>
                                        </p:attrNameLst>
                                      </p:cBhvr>
                                      <p:to>
                                        <p:strVal val="visible"/>
                                      </p:to>
                                    </p:set>
                                    <p:animEffect transition="in" filter="wipe(left)">
                                      <p:cBhvr>
                                        <p:cTn id="12" dur="500"/>
                                        <p:tgtEl>
                                          <p:spTgt spid="215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1521"/>
                                        </p:tgtEl>
                                        <p:attrNameLst>
                                          <p:attrName>style.visibility</p:attrName>
                                        </p:attrNameLst>
                                      </p:cBhvr>
                                      <p:to>
                                        <p:strVal val="visible"/>
                                      </p:to>
                                    </p:set>
                                    <p:animEffect transition="in" filter="wipe(up)">
                                      <p:cBhvr>
                                        <p:cTn id="21" dur="500"/>
                                        <p:tgtEl>
                                          <p:spTgt spid="21521"/>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21520"/>
                                        </p:tgtEl>
                                        <p:attrNameLst>
                                          <p:attrName>style.visibility</p:attrName>
                                        </p:attrNameLst>
                                      </p:cBhvr>
                                      <p:to>
                                        <p:strVal val="visible"/>
                                      </p:to>
                                    </p:set>
                                    <p:anim calcmode="lin" valueType="num">
                                      <p:cBhvr>
                                        <p:cTn id="26" dur="500" fill="hold"/>
                                        <p:tgtEl>
                                          <p:spTgt spid="21520"/>
                                        </p:tgtEl>
                                        <p:attrNameLst>
                                          <p:attrName>ppt_x</p:attrName>
                                        </p:attrNameLst>
                                      </p:cBhvr>
                                      <p:tavLst>
                                        <p:tav tm="0">
                                          <p:val>
                                            <p:strVal val="#ppt_x-#ppt_w/2"/>
                                          </p:val>
                                        </p:tav>
                                        <p:tav tm="100000">
                                          <p:val>
                                            <p:strVal val="#ppt_x"/>
                                          </p:val>
                                        </p:tav>
                                      </p:tavLst>
                                    </p:anim>
                                    <p:anim calcmode="lin" valueType="num">
                                      <p:cBhvr>
                                        <p:cTn id="27" dur="500" fill="hold"/>
                                        <p:tgtEl>
                                          <p:spTgt spid="21520"/>
                                        </p:tgtEl>
                                        <p:attrNameLst>
                                          <p:attrName>ppt_y</p:attrName>
                                        </p:attrNameLst>
                                      </p:cBhvr>
                                      <p:tavLst>
                                        <p:tav tm="0">
                                          <p:val>
                                            <p:strVal val="#ppt_y"/>
                                          </p:val>
                                        </p:tav>
                                        <p:tav tm="100000">
                                          <p:val>
                                            <p:strVal val="#ppt_y"/>
                                          </p:val>
                                        </p:tav>
                                      </p:tavLst>
                                    </p:anim>
                                    <p:anim calcmode="lin" valueType="num">
                                      <p:cBhvr>
                                        <p:cTn id="28" dur="500" fill="hold"/>
                                        <p:tgtEl>
                                          <p:spTgt spid="21520"/>
                                        </p:tgtEl>
                                        <p:attrNameLst>
                                          <p:attrName>ppt_w</p:attrName>
                                        </p:attrNameLst>
                                      </p:cBhvr>
                                      <p:tavLst>
                                        <p:tav tm="0">
                                          <p:val>
                                            <p:fltVal val="0"/>
                                          </p:val>
                                        </p:tav>
                                        <p:tav tm="100000">
                                          <p:val>
                                            <p:strVal val="#ppt_w"/>
                                          </p:val>
                                        </p:tav>
                                      </p:tavLst>
                                    </p:anim>
                                    <p:anim calcmode="lin" valueType="num">
                                      <p:cBhvr>
                                        <p:cTn id="29" dur="500" fill="hold"/>
                                        <p:tgtEl>
                                          <p:spTgt spid="21520"/>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1513">
                                            <p:txEl>
                                              <p:pRg st="0" end="0"/>
                                            </p:txEl>
                                          </p:spTgt>
                                        </p:tgtEl>
                                        <p:attrNameLst>
                                          <p:attrName>style.visibility</p:attrName>
                                        </p:attrNameLst>
                                      </p:cBhvr>
                                      <p:to>
                                        <p:strVal val="visible"/>
                                      </p:to>
                                    </p:set>
                                    <p:animEffect transition="in" filter="wipe(left)">
                                      <p:cBhvr>
                                        <p:cTn id="34" dur="500"/>
                                        <p:tgtEl>
                                          <p:spTgt spid="2151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build="p" autoUpdateAnimBg="0"/>
      <p:bldP spid="21514" grpId="0" animBg="1"/>
      <p:bldP spid="215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0825" y="836613"/>
            <a:ext cx="7772400" cy="641350"/>
          </a:xfrm>
        </p:spPr>
        <p:txBody>
          <a:bodyPr/>
          <a:lstStyle/>
          <a:p>
            <a:pPr algn="l"/>
            <a:r>
              <a:rPr lang="zh-CN" altLang="en-US" sz="2800">
                <a:solidFill>
                  <a:srgbClr val="000000"/>
                </a:solidFill>
                <a:latin typeface="华文行楷" pitchFamily="2" charset="-122"/>
                <a:ea typeface="华文行楷" pitchFamily="2" charset="-122"/>
              </a:rPr>
              <a:t>集成运放电路四个组成部分的作用</a:t>
            </a:r>
          </a:p>
        </p:txBody>
      </p:sp>
      <p:sp>
        <p:nvSpPr>
          <p:cNvPr id="22531" name="Text Box 3"/>
          <p:cNvSpPr txBox="1">
            <a:spLocks noChangeArrowheads="1"/>
          </p:cNvSpPr>
          <p:nvPr/>
        </p:nvSpPr>
        <p:spPr bwMode="auto">
          <a:xfrm>
            <a:off x="827088" y="3573463"/>
            <a:ext cx="7696200" cy="2397125"/>
          </a:xfrm>
          <a:prstGeom prst="rect">
            <a:avLst/>
          </a:prstGeom>
          <a:noFill/>
          <a:ln w="9525">
            <a:noFill/>
            <a:miter lim="800000"/>
            <a:headEnd/>
            <a:tailEnd/>
          </a:ln>
          <a:effectLst/>
        </p:spPr>
        <p:txBody>
          <a:bodyPr>
            <a:spAutoFit/>
          </a:bodyPr>
          <a:lstStyle/>
          <a:p>
            <a:pPr>
              <a:lnSpc>
                <a:spcPct val="105000"/>
              </a:lnSpc>
            </a:pPr>
            <a:r>
              <a:rPr kumimoji="1" lang="zh-CN" altLang="en-US" sz="2400" b="1">
                <a:solidFill>
                  <a:srgbClr val="A50021"/>
                </a:solidFill>
                <a:effectLst>
                  <a:outerShdw blurRad="38100" dist="38100" dir="2700000" algn="tl">
                    <a:srgbClr val="C0C0C0"/>
                  </a:outerShdw>
                </a:effectLst>
                <a:latin typeface="宋体" charset="-122"/>
              </a:rPr>
              <a:t>输入级</a:t>
            </a:r>
            <a:r>
              <a:rPr kumimoji="1" lang="zh-CN" altLang="en-US" sz="2400" b="1">
                <a:solidFill>
                  <a:srgbClr val="CC0066"/>
                </a:solidFill>
                <a:effectLst>
                  <a:outerShdw blurRad="38100" dist="38100" dir="2700000" algn="tl">
                    <a:srgbClr val="C0C0C0"/>
                  </a:outerShdw>
                </a:effectLst>
                <a:latin typeface="宋体" charset="-122"/>
              </a:rPr>
              <a:t>：</a:t>
            </a:r>
            <a:r>
              <a:rPr kumimoji="1" lang="zh-CN" altLang="en-US" sz="2400" b="1">
                <a:solidFill>
                  <a:srgbClr val="000000"/>
                </a:solidFill>
                <a:latin typeface="Times New Roman" pitchFamily="18" charset="0"/>
              </a:rPr>
              <a:t>前置级，多采用差分放大电路。要求</a:t>
            </a:r>
            <a:r>
              <a:rPr kumimoji="1" lang="en-US" altLang="zh-CN" sz="2400" b="1" i="1">
                <a:solidFill>
                  <a:srgbClr val="000000"/>
                </a:solidFill>
                <a:latin typeface="Times New Roman" pitchFamily="18" charset="0"/>
              </a:rPr>
              <a:t>R</a:t>
            </a:r>
            <a:r>
              <a:rPr kumimoji="1" lang="en-US" altLang="zh-CN" sz="2400" b="1" baseline="-25000">
                <a:solidFill>
                  <a:srgbClr val="000000"/>
                </a:solidFill>
                <a:latin typeface="Times New Roman" pitchFamily="18" charset="0"/>
              </a:rPr>
              <a:t>i</a:t>
            </a:r>
            <a:r>
              <a:rPr kumimoji="1" lang="zh-CN" altLang="zh-CN" sz="2400" b="1">
                <a:solidFill>
                  <a:srgbClr val="000000"/>
                </a:solidFill>
                <a:latin typeface="Times New Roman" pitchFamily="18" charset="0"/>
              </a:rPr>
              <a:t>大，</a:t>
            </a:r>
            <a:r>
              <a:rPr kumimoji="1" lang="en-US" altLang="zh-CN" sz="2400" b="1" i="1">
                <a:solidFill>
                  <a:srgbClr val="000000"/>
                </a:solidFill>
                <a:latin typeface="Times New Roman" pitchFamily="18" charset="0"/>
              </a:rPr>
              <a:t>A</a:t>
            </a:r>
            <a:r>
              <a:rPr kumimoji="1" lang="en-US" altLang="zh-CN" sz="2400" b="1" baseline="-25000">
                <a:solidFill>
                  <a:srgbClr val="000000"/>
                </a:solidFill>
                <a:latin typeface="Times New Roman" pitchFamily="18" charset="0"/>
              </a:rPr>
              <a:t>d</a:t>
            </a:r>
            <a:r>
              <a:rPr kumimoji="1" lang="zh-CN" altLang="zh-CN" sz="2400" b="1">
                <a:solidFill>
                  <a:srgbClr val="000000"/>
                </a:solidFill>
                <a:latin typeface="Times New Roman" pitchFamily="18" charset="0"/>
              </a:rPr>
              <a:t>大，</a:t>
            </a:r>
            <a:r>
              <a:rPr kumimoji="1" lang="zh-CN" altLang="en-US" sz="2400" b="1">
                <a:solidFill>
                  <a:srgbClr val="000000"/>
                </a:solidFill>
                <a:latin typeface="Times New Roman" pitchFamily="18" charset="0"/>
              </a:rPr>
              <a:t> </a:t>
            </a:r>
            <a:r>
              <a:rPr kumimoji="1" lang="en-US" altLang="zh-CN" sz="2400" b="1" i="1">
                <a:solidFill>
                  <a:srgbClr val="000000"/>
                </a:solidFill>
                <a:latin typeface="Times New Roman" pitchFamily="18" charset="0"/>
              </a:rPr>
              <a:t>A</a:t>
            </a:r>
            <a:r>
              <a:rPr kumimoji="1" lang="en-US" altLang="zh-CN" sz="2400" b="1" baseline="-25000">
                <a:solidFill>
                  <a:srgbClr val="000000"/>
                </a:solidFill>
                <a:latin typeface="Times New Roman" pitchFamily="18" charset="0"/>
              </a:rPr>
              <a:t>c</a:t>
            </a:r>
            <a:r>
              <a:rPr kumimoji="1" lang="zh-CN" altLang="zh-CN" sz="2400" b="1">
                <a:solidFill>
                  <a:srgbClr val="000000"/>
                </a:solidFill>
                <a:latin typeface="Times New Roman" pitchFamily="18" charset="0"/>
              </a:rPr>
              <a:t>小，输入端耐压高。</a:t>
            </a:r>
          </a:p>
          <a:p>
            <a:pPr>
              <a:lnSpc>
                <a:spcPct val="105000"/>
              </a:lnSpc>
            </a:pPr>
            <a:r>
              <a:rPr kumimoji="1" lang="zh-CN" altLang="zh-CN" sz="2400" b="1">
                <a:solidFill>
                  <a:srgbClr val="A50021"/>
                </a:solidFill>
                <a:effectLst>
                  <a:outerShdw blurRad="38100" dist="38100" dir="2700000" algn="tl">
                    <a:srgbClr val="C0C0C0"/>
                  </a:outerShdw>
                </a:effectLst>
                <a:latin typeface="宋体" charset="-122"/>
              </a:rPr>
              <a:t>中间级</a:t>
            </a:r>
            <a:r>
              <a:rPr kumimoji="1" lang="zh-CN" altLang="zh-CN" sz="2400" b="1">
                <a:solidFill>
                  <a:srgbClr val="CC0066"/>
                </a:solidFill>
                <a:effectLst>
                  <a:outerShdw blurRad="38100" dist="38100" dir="2700000" algn="tl">
                    <a:srgbClr val="C0C0C0"/>
                  </a:outerShdw>
                </a:effectLst>
                <a:latin typeface="宋体" charset="-122"/>
              </a:rPr>
              <a:t>：</a:t>
            </a:r>
            <a:r>
              <a:rPr kumimoji="1" lang="zh-CN" altLang="zh-CN" sz="2400" b="1">
                <a:solidFill>
                  <a:srgbClr val="000000"/>
                </a:solidFill>
                <a:latin typeface="宋体" charset="-122"/>
              </a:rPr>
              <a:t>主放大级，多采用共射放大电路。要求有足够的放大能力。</a:t>
            </a:r>
          </a:p>
          <a:p>
            <a:pPr>
              <a:lnSpc>
                <a:spcPct val="105000"/>
              </a:lnSpc>
            </a:pPr>
            <a:r>
              <a:rPr kumimoji="1" lang="zh-CN" altLang="zh-CN" sz="2400" b="1">
                <a:solidFill>
                  <a:srgbClr val="A50021"/>
                </a:solidFill>
                <a:effectLst>
                  <a:outerShdw blurRad="38100" dist="38100" dir="2700000" algn="tl">
                    <a:srgbClr val="C0C0C0"/>
                  </a:outerShdw>
                </a:effectLst>
                <a:latin typeface="宋体" charset="-122"/>
              </a:rPr>
              <a:t>输出级</a:t>
            </a:r>
            <a:r>
              <a:rPr kumimoji="1" lang="zh-CN" altLang="zh-CN" sz="2400" b="1">
                <a:solidFill>
                  <a:srgbClr val="CC0066"/>
                </a:solidFill>
                <a:effectLst>
                  <a:outerShdw blurRad="38100" dist="38100" dir="2700000" algn="tl">
                    <a:srgbClr val="C0C0C0"/>
                  </a:outerShdw>
                </a:effectLst>
                <a:latin typeface="宋体" charset="-122"/>
              </a:rPr>
              <a:t>：</a:t>
            </a:r>
            <a:r>
              <a:rPr kumimoji="1" lang="zh-CN" altLang="zh-CN" sz="2400" b="1">
                <a:solidFill>
                  <a:srgbClr val="000000"/>
                </a:solidFill>
                <a:latin typeface="Times New Roman" pitchFamily="18" charset="0"/>
              </a:rPr>
              <a:t>功率级，多采用准互补输出级。要求</a:t>
            </a:r>
            <a:r>
              <a:rPr kumimoji="1" lang="en-US" altLang="zh-CN" sz="2400" b="1" i="1">
                <a:solidFill>
                  <a:srgbClr val="000000"/>
                </a:solidFill>
                <a:latin typeface="Times New Roman" pitchFamily="18" charset="0"/>
              </a:rPr>
              <a:t>R</a:t>
            </a:r>
            <a:r>
              <a:rPr kumimoji="1" lang="en-US" altLang="zh-CN" sz="2400" b="1" baseline="-25000">
                <a:solidFill>
                  <a:srgbClr val="000000"/>
                </a:solidFill>
                <a:latin typeface="Times New Roman" pitchFamily="18" charset="0"/>
              </a:rPr>
              <a:t>o</a:t>
            </a:r>
            <a:r>
              <a:rPr kumimoji="1" lang="zh-CN" altLang="zh-CN" sz="2400" b="1">
                <a:solidFill>
                  <a:srgbClr val="000000"/>
                </a:solidFill>
                <a:latin typeface="Times New Roman" pitchFamily="18" charset="0"/>
              </a:rPr>
              <a:t>小，最大不失真输出电压尽可能大。</a:t>
            </a:r>
            <a:endParaRPr kumimoji="1" lang="zh-CN" altLang="en-US" sz="2400" b="1">
              <a:solidFill>
                <a:srgbClr val="000000"/>
              </a:solidFill>
              <a:latin typeface="Times New Roman" pitchFamily="18" charset="0"/>
            </a:endParaRPr>
          </a:p>
        </p:txBody>
      </p:sp>
      <p:sp>
        <p:nvSpPr>
          <p:cNvPr id="22532" name="Text Box 4"/>
          <p:cNvSpPr txBox="1">
            <a:spLocks noChangeArrowheads="1"/>
          </p:cNvSpPr>
          <p:nvPr/>
        </p:nvSpPr>
        <p:spPr bwMode="auto">
          <a:xfrm>
            <a:off x="5938838" y="1485900"/>
            <a:ext cx="2438400" cy="19177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A50021"/>
                </a:solidFill>
                <a:effectLst>
                  <a:outerShdw blurRad="38100" dist="38100" dir="2700000" algn="tl">
                    <a:srgbClr val="C0C0C0"/>
                  </a:outerShdw>
                </a:effectLst>
                <a:latin typeface="宋体" charset="-122"/>
              </a:rPr>
              <a:t>偏置电路</a:t>
            </a:r>
            <a:r>
              <a:rPr kumimoji="1" lang="zh-CN" altLang="en-US" sz="2400" b="1">
                <a:solidFill>
                  <a:srgbClr val="CC0066"/>
                </a:solidFill>
                <a:effectLst>
                  <a:outerShdw blurRad="38100" dist="38100" dir="2700000" algn="tl">
                    <a:srgbClr val="C0C0C0"/>
                  </a:outerShdw>
                </a:effectLst>
                <a:latin typeface="宋体" charset="-122"/>
              </a:rPr>
              <a:t>：</a:t>
            </a:r>
            <a:r>
              <a:rPr kumimoji="1" lang="zh-CN" altLang="en-US" sz="2400" b="1">
                <a:solidFill>
                  <a:srgbClr val="000000"/>
                </a:solidFill>
                <a:latin typeface="宋体" charset="-122"/>
              </a:rPr>
              <a:t>为各级放大电路设置合适的静态工作点。采用电流源电路。</a:t>
            </a:r>
          </a:p>
        </p:txBody>
      </p:sp>
      <p:graphicFrame>
        <p:nvGraphicFramePr>
          <p:cNvPr id="22533" name="Object 5"/>
          <p:cNvGraphicFramePr>
            <a:graphicFrameLocks noChangeAspect="1"/>
          </p:cNvGraphicFramePr>
          <p:nvPr/>
        </p:nvGraphicFramePr>
        <p:xfrm>
          <a:off x="827088" y="1557338"/>
          <a:ext cx="5029200" cy="1911350"/>
        </p:xfrm>
        <a:graphic>
          <a:graphicData uri="http://schemas.openxmlformats.org/presentationml/2006/ole">
            <mc:AlternateContent xmlns:mc="http://schemas.openxmlformats.org/markup-compatibility/2006">
              <mc:Choice xmlns:v="urn:schemas-microsoft-com:vml" Requires="v">
                <p:oleObj spid="_x0000_s192523" name="Photo Editor 照片" r:id="rId3" imgW="15289759" imgH="5571429" progId="">
                  <p:embed/>
                </p:oleObj>
              </mc:Choice>
              <mc:Fallback>
                <p:oleObj name="Photo Editor 照片" r:id="rId3" imgW="15289759" imgH="557142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557338"/>
                        <a:ext cx="5029200"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4" name="Text Box 6"/>
          <p:cNvSpPr txBox="1">
            <a:spLocks noChangeArrowheads="1"/>
          </p:cNvSpPr>
          <p:nvPr/>
        </p:nvSpPr>
        <p:spPr bwMode="auto">
          <a:xfrm>
            <a:off x="2195513" y="6021388"/>
            <a:ext cx="5472112"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A50021"/>
                </a:solidFill>
                <a:effectLst>
                  <a:outerShdw blurRad="38100" dist="38100" dir="2700000" algn="tl">
                    <a:srgbClr val="C0C0C0"/>
                  </a:outerShdw>
                </a:effectLst>
                <a:latin typeface="Times New Roman" pitchFamily="18" charset="0"/>
              </a:rPr>
              <a:t>几代产品中输入级的变化最大！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animEffect transition="in" filter="wipe(left)">
                                      <p:cBhvr>
                                        <p:cTn id="7" dur="500"/>
                                        <p:tgtEl>
                                          <p:spTgt spid="225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1">
                                            <p:txEl>
                                              <p:pRg st="0" end="0"/>
                                            </p:txEl>
                                          </p:spTgt>
                                        </p:tgtEl>
                                        <p:attrNameLst>
                                          <p:attrName>style.visibility</p:attrName>
                                        </p:attrNameLst>
                                      </p:cBhvr>
                                      <p:to>
                                        <p:strVal val="visible"/>
                                      </p:to>
                                    </p:set>
                                    <p:animEffect transition="in" filter="wipe(left)">
                                      <p:cBhvr>
                                        <p:cTn id="12" dur="500"/>
                                        <p:tgtEl>
                                          <p:spTgt spid="225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31">
                                            <p:txEl>
                                              <p:pRg st="1" end="1"/>
                                            </p:txEl>
                                          </p:spTgt>
                                        </p:tgtEl>
                                        <p:attrNameLst>
                                          <p:attrName>style.visibility</p:attrName>
                                        </p:attrNameLst>
                                      </p:cBhvr>
                                      <p:to>
                                        <p:strVal val="visible"/>
                                      </p:to>
                                    </p:set>
                                    <p:animEffect transition="in" filter="wipe(left)">
                                      <p:cBhvr>
                                        <p:cTn id="17" dur="500"/>
                                        <p:tgtEl>
                                          <p:spTgt spid="225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1">
                                            <p:txEl>
                                              <p:pRg st="2" end="2"/>
                                            </p:txEl>
                                          </p:spTgt>
                                        </p:tgtEl>
                                        <p:attrNameLst>
                                          <p:attrName>style.visibility</p:attrName>
                                        </p:attrNameLst>
                                      </p:cBhvr>
                                      <p:to>
                                        <p:strVal val="visible"/>
                                      </p:to>
                                    </p:set>
                                    <p:animEffect transition="in" filter="wipe(left)">
                                      <p:cBhvr>
                                        <p:cTn id="22" dur="500"/>
                                        <p:tgtEl>
                                          <p:spTgt spid="225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534"/>
                                        </p:tgtEl>
                                        <p:attrNameLst>
                                          <p:attrName>style.visibility</p:attrName>
                                        </p:attrNameLst>
                                      </p:cBhvr>
                                      <p:to>
                                        <p:strVal val="visible"/>
                                      </p:to>
                                    </p:set>
                                    <p:animEffect transition="in" filter="wipe(left)">
                                      <p:cBhvr>
                                        <p:cTn id="27"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P spid="22532" grpId="0" build="p" autoUpdateAnimBg="0"/>
      <p:bldP spid="225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28596" y="857232"/>
            <a:ext cx="8229600" cy="1143000"/>
          </a:xfrm>
        </p:spPr>
        <p:txBody>
          <a:bodyPr/>
          <a:lstStyle/>
          <a:p>
            <a:r>
              <a:rPr lang="zh-CN" altLang="en-US" sz="4800" dirty="0">
                <a:solidFill>
                  <a:schemeClr val="tx1"/>
                </a:solidFill>
                <a:latin typeface="华文行楷" pitchFamily="2" charset="-122"/>
                <a:ea typeface="华文行楷" pitchFamily="2" charset="-122"/>
              </a:rPr>
              <a:t>第三章 </a:t>
            </a:r>
            <a:r>
              <a:rPr lang="zh-CN" altLang="en-US" sz="4800" dirty="0" smtClean="0">
                <a:solidFill>
                  <a:schemeClr val="tx1"/>
                </a:solidFill>
                <a:latin typeface="华文行楷" pitchFamily="2" charset="-122"/>
                <a:ea typeface="华文行楷" pitchFamily="2" charset="-122"/>
              </a:rPr>
              <a:t>集成运算放大</a:t>
            </a:r>
            <a:r>
              <a:rPr lang="zh-CN" altLang="en-US" sz="4800" dirty="0">
                <a:solidFill>
                  <a:schemeClr val="tx1"/>
                </a:solidFill>
                <a:latin typeface="华文行楷" pitchFamily="2" charset="-122"/>
                <a:ea typeface="华文行楷" pitchFamily="2" charset="-122"/>
              </a:rPr>
              <a:t>电路</a:t>
            </a:r>
          </a:p>
        </p:txBody>
      </p:sp>
      <p:sp>
        <p:nvSpPr>
          <p:cNvPr id="43012" name="Rectangle 4">
            <a:hlinkClick r:id="rId2" action="ppaction://hlinksldjump"/>
          </p:cNvPr>
          <p:cNvSpPr>
            <a:spLocks noChangeArrowheads="1"/>
          </p:cNvSpPr>
          <p:nvPr/>
        </p:nvSpPr>
        <p:spPr bwMode="auto">
          <a:xfrm>
            <a:off x="1643043" y="2000240"/>
            <a:ext cx="5256213" cy="719137"/>
          </a:xfrm>
          <a:prstGeom prst="rect">
            <a:avLst/>
          </a:prstGeom>
          <a:noFill/>
          <a:ln w="9525">
            <a:noFill/>
            <a:miter lim="800000"/>
            <a:headEnd/>
            <a:tailEnd/>
          </a:ln>
          <a:effectLst/>
        </p:spPr>
        <p:txBody>
          <a:bodyPr anchor="ctr"/>
          <a:lstStyle/>
          <a:p>
            <a:r>
              <a:rPr lang="en-US" altLang="zh-CN" sz="2800" b="1" dirty="0">
                <a:solidFill>
                  <a:schemeClr val="tx2"/>
                </a:solidFill>
                <a:latin typeface="华文楷体" pitchFamily="2" charset="-122"/>
                <a:ea typeface="华文楷体" pitchFamily="2" charset="-122"/>
                <a:cs typeface="Times New Roman" pitchFamily="18" charset="0"/>
              </a:rPr>
              <a:t>§</a:t>
            </a:r>
            <a:r>
              <a:rPr lang="en-US" altLang="zh-CN" sz="2800" b="1" dirty="0" smtClean="0">
                <a:solidFill>
                  <a:schemeClr val="tx2"/>
                </a:solidFill>
                <a:latin typeface="华文楷体" pitchFamily="2" charset="-122"/>
                <a:ea typeface="华文楷体" pitchFamily="2" charset="-122"/>
                <a:cs typeface="Times New Roman" pitchFamily="18" charset="0"/>
              </a:rPr>
              <a:t>3.1  </a:t>
            </a:r>
            <a:r>
              <a:rPr lang="zh-CN" altLang="en-US" sz="2800" b="1" dirty="0" smtClean="0">
                <a:latin typeface="华文楷体" pitchFamily="2" charset="-122"/>
                <a:ea typeface="华文楷体" pitchFamily="2" charset="-122"/>
              </a:rPr>
              <a:t>多级放大电路的一般问题</a:t>
            </a:r>
            <a:endParaRPr lang="zh-CN" altLang="en-US" sz="2800" b="1" dirty="0">
              <a:solidFill>
                <a:schemeClr val="tx2"/>
              </a:solidFill>
              <a:latin typeface="华文楷体" pitchFamily="2" charset="-122"/>
              <a:ea typeface="华文楷体" pitchFamily="2" charset="-122"/>
              <a:cs typeface="Times New Roman" pitchFamily="18" charset="0"/>
            </a:endParaRPr>
          </a:p>
        </p:txBody>
      </p:sp>
      <p:sp>
        <p:nvSpPr>
          <p:cNvPr id="43013" name="Rectangle 5">
            <a:hlinkClick r:id="rId3" action="ppaction://hlinksldjump"/>
          </p:cNvPr>
          <p:cNvSpPr>
            <a:spLocks noChangeArrowheads="1"/>
          </p:cNvSpPr>
          <p:nvPr/>
        </p:nvSpPr>
        <p:spPr bwMode="auto">
          <a:xfrm>
            <a:off x="1643043" y="2643182"/>
            <a:ext cx="5832475" cy="647700"/>
          </a:xfrm>
          <a:prstGeom prst="rect">
            <a:avLst/>
          </a:prstGeom>
          <a:noFill/>
          <a:ln w="9525">
            <a:noFill/>
            <a:miter lim="800000"/>
            <a:headEnd/>
            <a:tailEnd/>
          </a:ln>
          <a:effectLst/>
        </p:spPr>
        <p:txBody>
          <a:bodyPr anchor="ctr"/>
          <a:lstStyle/>
          <a:p>
            <a:r>
              <a:rPr lang="en-US" altLang="zh-CN" sz="2800" b="1" dirty="0">
                <a:solidFill>
                  <a:schemeClr val="tx2"/>
                </a:solidFill>
                <a:latin typeface="华文楷体" pitchFamily="2" charset="-122"/>
                <a:ea typeface="华文楷体" pitchFamily="2" charset="-122"/>
                <a:cs typeface="Times New Roman" pitchFamily="18" charset="0"/>
              </a:rPr>
              <a:t>§</a:t>
            </a:r>
            <a:r>
              <a:rPr lang="en-US" altLang="zh-CN" sz="2800" b="1" dirty="0" smtClean="0">
                <a:solidFill>
                  <a:schemeClr val="tx2"/>
                </a:solidFill>
                <a:latin typeface="华文楷体" pitchFamily="2" charset="-122"/>
                <a:ea typeface="华文楷体" pitchFamily="2" charset="-122"/>
                <a:cs typeface="Times New Roman" pitchFamily="18" charset="0"/>
              </a:rPr>
              <a:t>3.2  </a:t>
            </a:r>
            <a:r>
              <a:rPr lang="zh-CN" altLang="en-US" sz="2800" b="1" dirty="0" smtClean="0">
                <a:latin typeface="华文楷体" pitchFamily="2" charset="-122"/>
                <a:ea typeface="华文楷体" pitchFamily="2" charset="-122"/>
              </a:rPr>
              <a:t>集成运算放大电路概述</a:t>
            </a:r>
            <a:endParaRPr lang="zh-CN" altLang="en-US" sz="2800" b="1" dirty="0">
              <a:solidFill>
                <a:schemeClr val="tx2"/>
              </a:solidFill>
              <a:latin typeface="华文楷体" pitchFamily="2" charset="-122"/>
              <a:ea typeface="华文楷体" pitchFamily="2" charset="-122"/>
              <a:cs typeface="Times New Roman" pitchFamily="18" charset="0"/>
            </a:endParaRPr>
          </a:p>
        </p:txBody>
      </p:sp>
      <p:sp>
        <p:nvSpPr>
          <p:cNvPr id="43014" name="Rectangle 6">
            <a:hlinkClick r:id="rId4" action="ppaction://hlinksldjump"/>
          </p:cNvPr>
          <p:cNvSpPr>
            <a:spLocks noChangeArrowheads="1"/>
          </p:cNvSpPr>
          <p:nvPr/>
        </p:nvSpPr>
        <p:spPr bwMode="auto">
          <a:xfrm>
            <a:off x="1643042" y="3286124"/>
            <a:ext cx="5092717" cy="576262"/>
          </a:xfrm>
          <a:prstGeom prst="rect">
            <a:avLst/>
          </a:prstGeom>
          <a:noFill/>
          <a:ln w="9525">
            <a:noFill/>
            <a:miter lim="800000"/>
            <a:headEnd/>
            <a:tailEnd/>
          </a:ln>
          <a:effectLst/>
        </p:spPr>
        <p:txBody>
          <a:bodyPr anchor="ctr"/>
          <a:lstStyle/>
          <a:p>
            <a:r>
              <a:rPr lang="en-US" altLang="zh-CN" sz="2800" b="1" dirty="0">
                <a:solidFill>
                  <a:schemeClr val="tx2"/>
                </a:solidFill>
                <a:latin typeface="华文楷体" pitchFamily="2" charset="-122"/>
                <a:ea typeface="华文楷体" pitchFamily="2" charset="-122"/>
                <a:cs typeface="Times New Roman" pitchFamily="18" charset="0"/>
              </a:rPr>
              <a:t>§</a:t>
            </a:r>
            <a:r>
              <a:rPr lang="en-US" altLang="zh-CN" sz="2800" b="1" dirty="0" smtClean="0">
                <a:solidFill>
                  <a:schemeClr val="tx2"/>
                </a:solidFill>
                <a:latin typeface="华文楷体" pitchFamily="2" charset="-122"/>
                <a:ea typeface="华文楷体" pitchFamily="2" charset="-122"/>
                <a:cs typeface="Times New Roman" pitchFamily="18" charset="0"/>
              </a:rPr>
              <a:t>3.3  </a:t>
            </a:r>
            <a:r>
              <a:rPr lang="zh-CN" altLang="en-US" sz="2800" b="1" dirty="0" smtClean="0">
                <a:latin typeface="华文楷体" pitchFamily="2" charset="-122"/>
                <a:ea typeface="华文楷体" pitchFamily="2" charset="-122"/>
              </a:rPr>
              <a:t>集成运放中的单元电路</a:t>
            </a:r>
            <a:endParaRPr lang="zh-CN" altLang="en-US" sz="2800" b="1" dirty="0">
              <a:solidFill>
                <a:schemeClr val="tx2"/>
              </a:solidFill>
              <a:latin typeface="华文楷体" pitchFamily="2" charset="-122"/>
              <a:ea typeface="华文楷体" pitchFamily="2" charset="-122"/>
              <a:cs typeface="Times New Roman" pitchFamily="18" charset="0"/>
            </a:endParaRPr>
          </a:p>
        </p:txBody>
      </p:sp>
      <p:sp>
        <p:nvSpPr>
          <p:cNvPr id="43015" name="Rectangle 7">
            <a:hlinkClick r:id="rId5" action="ppaction://hlinksldjump"/>
          </p:cNvPr>
          <p:cNvSpPr>
            <a:spLocks noChangeArrowheads="1"/>
          </p:cNvSpPr>
          <p:nvPr/>
        </p:nvSpPr>
        <p:spPr bwMode="auto">
          <a:xfrm>
            <a:off x="1643042" y="3857628"/>
            <a:ext cx="5449907" cy="609600"/>
          </a:xfrm>
          <a:prstGeom prst="rect">
            <a:avLst/>
          </a:prstGeom>
          <a:noFill/>
          <a:ln w="9525">
            <a:noFill/>
            <a:miter lim="800000"/>
            <a:headEnd/>
            <a:tailEnd/>
          </a:ln>
          <a:effectLst/>
        </p:spPr>
        <p:txBody>
          <a:bodyPr anchor="ctr"/>
          <a:lstStyle/>
          <a:p>
            <a:r>
              <a:rPr lang="en-US" altLang="zh-CN" sz="2800" b="1" dirty="0">
                <a:solidFill>
                  <a:schemeClr val="tx2"/>
                </a:solidFill>
                <a:latin typeface="华文楷体" pitchFamily="2" charset="-122"/>
                <a:ea typeface="华文楷体" pitchFamily="2" charset="-122"/>
                <a:cs typeface="Times New Roman" pitchFamily="18" charset="0"/>
              </a:rPr>
              <a:t>§</a:t>
            </a:r>
            <a:r>
              <a:rPr lang="en-US" altLang="zh-CN" sz="2800" b="1" dirty="0" smtClean="0">
                <a:solidFill>
                  <a:schemeClr val="tx2"/>
                </a:solidFill>
                <a:latin typeface="华文楷体" pitchFamily="2" charset="-122"/>
                <a:ea typeface="华文楷体" pitchFamily="2" charset="-122"/>
                <a:cs typeface="Times New Roman" pitchFamily="18" charset="0"/>
              </a:rPr>
              <a:t>3.4   </a:t>
            </a:r>
            <a:r>
              <a:rPr lang="zh-CN" altLang="en-US" sz="2800" b="1" dirty="0" smtClean="0">
                <a:latin typeface="华文楷体" pitchFamily="2" charset="-122"/>
                <a:ea typeface="华文楷体" pitchFamily="2" charset="-122"/>
              </a:rPr>
              <a:t>集成运放内部电路简介</a:t>
            </a:r>
            <a:endParaRPr lang="zh-CN" altLang="en-US" sz="2800" b="1" dirty="0">
              <a:solidFill>
                <a:schemeClr val="tx2"/>
              </a:solidFill>
              <a:latin typeface="华文楷体" pitchFamily="2" charset="-122"/>
              <a:ea typeface="华文楷体" pitchFamily="2" charset="-122"/>
              <a:cs typeface="Times New Roman" pitchFamily="18" charset="0"/>
            </a:endParaRPr>
          </a:p>
        </p:txBody>
      </p:sp>
      <p:sp>
        <p:nvSpPr>
          <p:cNvPr id="43016" name="Rectangle 8">
            <a:hlinkClick r:id="rId6" action="ppaction://hlinksldjump"/>
          </p:cNvPr>
          <p:cNvSpPr>
            <a:spLocks noChangeArrowheads="1"/>
          </p:cNvSpPr>
          <p:nvPr/>
        </p:nvSpPr>
        <p:spPr bwMode="auto">
          <a:xfrm>
            <a:off x="1643042" y="4429132"/>
            <a:ext cx="7235826" cy="609600"/>
          </a:xfrm>
          <a:prstGeom prst="rect">
            <a:avLst/>
          </a:prstGeom>
          <a:noFill/>
          <a:ln w="9525">
            <a:noFill/>
            <a:miter lim="800000"/>
            <a:headEnd/>
            <a:tailEnd/>
          </a:ln>
          <a:effectLst/>
        </p:spPr>
        <p:txBody>
          <a:bodyPr anchor="ctr"/>
          <a:lstStyle/>
          <a:p>
            <a:r>
              <a:rPr lang="en-US" altLang="zh-CN" sz="2800" b="1" dirty="0">
                <a:solidFill>
                  <a:schemeClr val="tx2"/>
                </a:solidFill>
                <a:latin typeface="华文楷体" pitchFamily="2" charset="-122"/>
                <a:ea typeface="华文楷体" pitchFamily="2" charset="-122"/>
                <a:cs typeface="Times New Roman" pitchFamily="18" charset="0"/>
              </a:rPr>
              <a:t>§</a:t>
            </a:r>
            <a:r>
              <a:rPr lang="en-US" altLang="zh-CN" sz="2800" b="1" dirty="0" smtClean="0">
                <a:solidFill>
                  <a:schemeClr val="tx2"/>
                </a:solidFill>
                <a:latin typeface="华文楷体" pitchFamily="2" charset="-122"/>
                <a:ea typeface="华文楷体" pitchFamily="2" charset="-122"/>
                <a:cs typeface="Times New Roman" pitchFamily="18" charset="0"/>
              </a:rPr>
              <a:t>3.5   </a:t>
            </a:r>
            <a:r>
              <a:rPr lang="zh-CN" altLang="en-US" sz="2800" b="1" dirty="0" smtClean="0">
                <a:latin typeface="华文楷体" pitchFamily="2" charset="-122"/>
                <a:ea typeface="华文楷体" pitchFamily="2" charset="-122"/>
              </a:rPr>
              <a:t>集成运放的性能指标及低频等效电路</a:t>
            </a:r>
            <a:endParaRPr lang="zh-CN" altLang="en-US" sz="2800" b="1" dirty="0">
              <a:solidFill>
                <a:schemeClr val="tx2"/>
              </a:solidFill>
              <a:latin typeface="华文楷体" pitchFamily="2" charset="-122"/>
              <a:ea typeface="华文楷体" pitchFamily="2" charset="-122"/>
              <a:cs typeface="Times New Roman" pitchFamily="18" charset="0"/>
            </a:endParaRPr>
          </a:p>
        </p:txBody>
      </p:sp>
      <p:sp>
        <p:nvSpPr>
          <p:cNvPr id="8" name="Rectangle 8">
            <a:hlinkClick r:id="rId6" action="ppaction://hlinksldjump"/>
          </p:cNvPr>
          <p:cNvSpPr>
            <a:spLocks noChangeArrowheads="1"/>
          </p:cNvSpPr>
          <p:nvPr/>
        </p:nvSpPr>
        <p:spPr bwMode="auto">
          <a:xfrm>
            <a:off x="1643042" y="5000636"/>
            <a:ext cx="7235826" cy="609600"/>
          </a:xfrm>
          <a:prstGeom prst="rect">
            <a:avLst/>
          </a:prstGeom>
          <a:noFill/>
          <a:ln w="9525">
            <a:noFill/>
            <a:miter lim="800000"/>
            <a:headEnd/>
            <a:tailEnd/>
          </a:ln>
          <a:effectLst/>
        </p:spPr>
        <p:txBody>
          <a:bodyPr anchor="ctr"/>
          <a:lstStyle/>
          <a:p>
            <a:r>
              <a:rPr lang="en-US" altLang="zh-CN" sz="2800" b="1" dirty="0">
                <a:solidFill>
                  <a:schemeClr val="tx2"/>
                </a:solidFill>
                <a:latin typeface="华文楷体" pitchFamily="2" charset="-122"/>
                <a:ea typeface="华文楷体" pitchFamily="2" charset="-122"/>
                <a:cs typeface="Times New Roman" pitchFamily="18" charset="0"/>
              </a:rPr>
              <a:t>§</a:t>
            </a:r>
            <a:r>
              <a:rPr lang="en-US" altLang="zh-CN" sz="2800" b="1" dirty="0" smtClean="0">
                <a:solidFill>
                  <a:schemeClr val="tx2"/>
                </a:solidFill>
                <a:latin typeface="华文楷体" pitchFamily="2" charset="-122"/>
                <a:ea typeface="华文楷体" pitchFamily="2" charset="-122"/>
                <a:cs typeface="Times New Roman" pitchFamily="18" charset="0"/>
              </a:rPr>
              <a:t>3.6   </a:t>
            </a:r>
            <a:r>
              <a:rPr lang="zh-CN" altLang="en-US" sz="2800" b="1" dirty="0" smtClean="0">
                <a:latin typeface="华文楷体" pitchFamily="2" charset="-122"/>
                <a:ea typeface="华文楷体" pitchFamily="2" charset="-122"/>
              </a:rPr>
              <a:t>集成运放的种类及选择</a:t>
            </a:r>
            <a:endParaRPr lang="zh-CN" altLang="en-US" sz="2800" b="1" dirty="0">
              <a:solidFill>
                <a:schemeClr val="tx2"/>
              </a:solidFill>
              <a:latin typeface="华文楷体" pitchFamily="2" charset="-122"/>
              <a:ea typeface="华文楷体" pitchFamily="2" charset="-122"/>
              <a:cs typeface="Times New Roman" pitchFamily="18" charset="0"/>
            </a:endParaRPr>
          </a:p>
        </p:txBody>
      </p:sp>
      <p:sp>
        <p:nvSpPr>
          <p:cNvPr id="9" name="Rectangle 8">
            <a:hlinkClick r:id="rId6" action="ppaction://hlinksldjump"/>
          </p:cNvPr>
          <p:cNvSpPr>
            <a:spLocks noChangeArrowheads="1"/>
          </p:cNvSpPr>
          <p:nvPr/>
        </p:nvSpPr>
        <p:spPr bwMode="auto">
          <a:xfrm>
            <a:off x="1643042" y="5572140"/>
            <a:ext cx="5378470" cy="609600"/>
          </a:xfrm>
          <a:prstGeom prst="rect">
            <a:avLst/>
          </a:prstGeom>
          <a:noFill/>
          <a:ln w="9525">
            <a:noFill/>
            <a:miter lim="800000"/>
            <a:headEnd/>
            <a:tailEnd/>
          </a:ln>
          <a:effectLst/>
        </p:spPr>
        <p:txBody>
          <a:bodyPr anchor="ctr"/>
          <a:lstStyle/>
          <a:p>
            <a:r>
              <a:rPr lang="en-US" altLang="zh-CN" sz="2800" b="1" dirty="0">
                <a:solidFill>
                  <a:schemeClr val="tx2"/>
                </a:solidFill>
                <a:latin typeface="华文楷体" pitchFamily="2" charset="-122"/>
                <a:ea typeface="华文楷体" pitchFamily="2" charset="-122"/>
                <a:cs typeface="Times New Roman" pitchFamily="18" charset="0"/>
              </a:rPr>
              <a:t>§</a:t>
            </a:r>
            <a:r>
              <a:rPr lang="en-US" altLang="zh-CN" sz="2800" b="1" dirty="0" smtClean="0">
                <a:solidFill>
                  <a:schemeClr val="tx2"/>
                </a:solidFill>
                <a:latin typeface="华文楷体" pitchFamily="2" charset="-122"/>
                <a:ea typeface="华文楷体" pitchFamily="2" charset="-122"/>
                <a:cs typeface="Times New Roman" pitchFamily="18" charset="0"/>
              </a:rPr>
              <a:t>3.7   </a:t>
            </a:r>
            <a:r>
              <a:rPr lang="zh-CN" altLang="en-US" sz="2800" b="1" dirty="0" smtClean="0">
                <a:latin typeface="华文楷体" pitchFamily="2" charset="-122"/>
                <a:ea typeface="华文楷体" pitchFamily="2" charset="-122"/>
              </a:rPr>
              <a:t>集成运放的使用</a:t>
            </a:r>
            <a:endParaRPr lang="zh-CN" altLang="en-US" sz="2800" b="1" dirty="0">
              <a:solidFill>
                <a:schemeClr val="tx2"/>
              </a:solidFill>
              <a:latin typeface="华文楷体" pitchFamily="2" charset="-122"/>
              <a:ea typeface="华文楷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79388" y="908050"/>
            <a:ext cx="8077200" cy="498475"/>
          </a:xfrm>
        </p:spPr>
        <p:txBody>
          <a:bodyPr/>
          <a:lstStyle/>
          <a:p>
            <a:pPr algn="l"/>
            <a:r>
              <a:rPr lang="zh-CN" altLang="en-US" sz="3600">
                <a:solidFill>
                  <a:srgbClr val="000000"/>
                </a:solidFill>
                <a:ea typeface="华文行楷" pitchFamily="2" charset="-122"/>
              </a:rPr>
              <a:t>三、</a:t>
            </a:r>
            <a:r>
              <a:rPr lang="zh-CN" altLang="en-US" sz="3600">
                <a:solidFill>
                  <a:srgbClr val="000000"/>
                </a:solidFill>
                <a:latin typeface="宋体" charset="-122"/>
                <a:ea typeface="华文行楷" pitchFamily="2" charset="-122"/>
              </a:rPr>
              <a:t>集成运放的电压传输特性</a:t>
            </a:r>
            <a:endParaRPr lang="zh-CN" altLang="en-US" sz="2800">
              <a:solidFill>
                <a:srgbClr val="000000"/>
              </a:solidFill>
              <a:ea typeface="华文行楷" pitchFamily="2" charset="-122"/>
            </a:endParaRPr>
          </a:p>
        </p:txBody>
      </p:sp>
      <p:sp>
        <p:nvSpPr>
          <p:cNvPr id="23555" name="Text Box 3"/>
          <p:cNvSpPr txBox="1">
            <a:spLocks noChangeArrowheads="1"/>
          </p:cNvSpPr>
          <p:nvPr/>
        </p:nvSpPr>
        <p:spPr bwMode="auto">
          <a:xfrm>
            <a:off x="668338" y="4595813"/>
            <a:ext cx="8153400" cy="895350"/>
          </a:xfrm>
          <a:prstGeom prst="rect">
            <a:avLst/>
          </a:prstGeom>
          <a:noFill/>
          <a:ln w="9525">
            <a:noFill/>
            <a:miter lim="800000"/>
            <a:headEnd/>
            <a:tailEnd/>
          </a:ln>
          <a:effectLst/>
        </p:spPr>
        <p:txBody>
          <a:bodyPr>
            <a:spAutoFit/>
          </a:bodyPr>
          <a:lstStyle/>
          <a:p>
            <a:pPr>
              <a:lnSpc>
                <a:spcPct val="110000"/>
              </a:lnSpc>
            </a:pPr>
            <a:r>
              <a:rPr kumimoji="1" lang="en-US" altLang="zh-CN" sz="2000">
                <a:latin typeface="Times New Roman" pitchFamily="18" charset="0"/>
              </a:rPr>
              <a:t>     </a:t>
            </a:r>
            <a:r>
              <a:rPr kumimoji="1" lang="zh-CN" altLang="zh-CN" sz="2400" b="1">
                <a:solidFill>
                  <a:srgbClr val="000000"/>
                </a:solidFill>
                <a:latin typeface="Times New Roman" pitchFamily="18" charset="0"/>
              </a:rPr>
              <a:t>由于</a:t>
            </a:r>
            <a:r>
              <a:rPr kumimoji="1" lang="zh-CN" altLang="zh-CN" sz="2400" b="1" i="1">
                <a:solidFill>
                  <a:srgbClr val="000000"/>
                </a:solidFill>
                <a:latin typeface="Times New Roman" pitchFamily="18" charset="0"/>
              </a:rPr>
              <a:t>A</a:t>
            </a:r>
            <a:r>
              <a:rPr kumimoji="1" lang="zh-CN" altLang="zh-CN" sz="2400" b="1" baseline="-25000">
                <a:solidFill>
                  <a:srgbClr val="000000"/>
                </a:solidFill>
                <a:latin typeface="Times New Roman" pitchFamily="18" charset="0"/>
              </a:rPr>
              <a:t>od</a:t>
            </a:r>
            <a:r>
              <a:rPr kumimoji="1" lang="zh-CN" altLang="zh-CN" sz="2400" b="1">
                <a:solidFill>
                  <a:srgbClr val="000000"/>
                </a:solidFill>
                <a:latin typeface="Times New Roman" pitchFamily="18" charset="0"/>
              </a:rPr>
              <a:t>高达几十万倍，所以集成运放工作在线性区时的最大输入电压(</a:t>
            </a:r>
            <a:r>
              <a:rPr kumimoji="1" lang="zh-CN" altLang="zh-CN" sz="2400" b="1" i="1">
                <a:solidFill>
                  <a:srgbClr val="000000"/>
                </a:solidFill>
                <a:latin typeface="Times New Roman" pitchFamily="18" charset="0"/>
              </a:rPr>
              <a:t>u</a:t>
            </a:r>
            <a:r>
              <a:rPr kumimoji="1" lang="zh-CN" altLang="zh-CN" sz="2400" b="1" baseline="-25000">
                <a:solidFill>
                  <a:srgbClr val="000000"/>
                </a:solidFill>
                <a:latin typeface="Times New Roman" pitchFamily="18" charset="0"/>
              </a:rPr>
              <a:t>P</a:t>
            </a:r>
            <a:r>
              <a:rPr kumimoji="1" lang="zh-CN" altLang="zh-CN" sz="2400" b="1">
                <a:solidFill>
                  <a:srgbClr val="000000"/>
                </a:solidFill>
                <a:latin typeface="Times New Roman" pitchFamily="18" charset="0"/>
              </a:rPr>
              <a:t>－</a:t>
            </a:r>
            <a:r>
              <a:rPr kumimoji="1" lang="zh-CN" altLang="zh-CN" sz="2400" b="1" i="1">
                <a:solidFill>
                  <a:srgbClr val="000000"/>
                </a:solidFill>
                <a:latin typeface="Times New Roman" pitchFamily="18" charset="0"/>
              </a:rPr>
              <a:t>u</a:t>
            </a:r>
            <a:r>
              <a:rPr kumimoji="1" lang="zh-CN" altLang="zh-CN" sz="2400" b="1" baseline="-25000">
                <a:solidFill>
                  <a:srgbClr val="000000"/>
                </a:solidFill>
                <a:latin typeface="Times New Roman" pitchFamily="18" charset="0"/>
              </a:rPr>
              <a:t>N</a:t>
            </a:r>
            <a:r>
              <a:rPr kumimoji="1" lang="zh-CN" altLang="zh-CN" sz="2400" b="1">
                <a:solidFill>
                  <a:srgbClr val="000000"/>
                </a:solidFill>
                <a:latin typeface="Times New Roman" pitchFamily="18" charset="0"/>
              </a:rPr>
              <a:t>)的数值仅为几十～一百多微伏。</a:t>
            </a:r>
            <a:endParaRPr kumimoji="1" lang="zh-CN" altLang="en-US" sz="2400" b="1">
              <a:solidFill>
                <a:srgbClr val="CC0066"/>
              </a:solidFill>
              <a:latin typeface="Times New Roman" pitchFamily="18" charset="0"/>
            </a:endParaRPr>
          </a:p>
        </p:txBody>
      </p:sp>
      <p:graphicFrame>
        <p:nvGraphicFramePr>
          <p:cNvPr id="23556" name="Object 4"/>
          <p:cNvGraphicFramePr>
            <a:graphicFrameLocks noChangeAspect="1"/>
          </p:cNvGraphicFramePr>
          <p:nvPr/>
        </p:nvGraphicFramePr>
        <p:xfrm>
          <a:off x="882650" y="1673225"/>
          <a:ext cx="3352800" cy="1392238"/>
        </p:xfrm>
        <a:graphic>
          <a:graphicData uri="http://schemas.openxmlformats.org/presentationml/2006/ole">
            <mc:AlternateContent xmlns:mc="http://schemas.openxmlformats.org/markup-compatibility/2006">
              <mc:Choice xmlns:v="urn:schemas-microsoft-com:vml" Requires="v">
                <p:oleObj spid="_x0000_s193556" name="Photo Editor 照片" r:id="rId3" imgW="9666667" imgH="4009524" progId="">
                  <p:embed/>
                </p:oleObj>
              </mc:Choice>
              <mc:Fallback>
                <p:oleObj name="Photo Editor 照片" r:id="rId3" imgW="9666667" imgH="400952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50" y="1673225"/>
                        <a:ext cx="3352800" cy="139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4859338" y="1700213"/>
          <a:ext cx="2971800" cy="2428875"/>
        </p:xfrm>
        <a:graphic>
          <a:graphicData uri="http://schemas.openxmlformats.org/presentationml/2006/ole">
            <mc:AlternateContent xmlns:mc="http://schemas.openxmlformats.org/markup-compatibility/2006">
              <mc:Choice xmlns:v="urn:schemas-microsoft-com:vml" Requires="v">
                <p:oleObj spid="_x0000_s193557" name="Photo Editor 照片" r:id="rId5" imgW="9895238" imgH="8085714" progId="">
                  <p:embed/>
                </p:oleObj>
              </mc:Choice>
              <mc:Fallback>
                <p:oleObj name="Photo Editor 照片" r:id="rId5" imgW="9895238" imgH="8085714"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1700213"/>
                        <a:ext cx="29718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Text Box 6"/>
          <p:cNvSpPr txBox="1">
            <a:spLocks noChangeArrowheads="1"/>
          </p:cNvSpPr>
          <p:nvPr/>
        </p:nvSpPr>
        <p:spPr bwMode="auto">
          <a:xfrm>
            <a:off x="820738" y="3224213"/>
            <a:ext cx="3810000" cy="1306512"/>
          </a:xfrm>
          <a:prstGeom prst="rect">
            <a:avLst/>
          </a:prstGeom>
          <a:solidFill>
            <a:srgbClr val="66FFFF"/>
          </a:solidFill>
          <a:ln w="9525">
            <a:solidFill>
              <a:srgbClr val="FF0000"/>
            </a:solidFill>
            <a:miter lim="800000"/>
            <a:headEnd/>
            <a:tailEnd/>
          </a:ln>
          <a:effectLst/>
        </p:spPr>
        <p:txBody>
          <a:bodyPr>
            <a:spAutoFit/>
          </a:bodyPr>
          <a:lstStyle/>
          <a:p>
            <a:pPr>
              <a:lnSpc>
                <a:spcPct val="110000"/>
              </a:lnSpc>
            </a:pPr>
            <a:r>
              <a:rPr kumimoji="1" lang="zh-CN" altLang="en-US" sz="2400" b="1">
                <a:solidFill>
                  <a:srgbClr val="000000"/>
                </a:solidFill>
                <a:latin typeface="Times New Roman" pitchFamily="18" charset="0"/>
              </a:rPr>
              <a:t>在线性区：</a:t>
            </a:r>
          </a:p>
          <a:p>
            <a:pPr>
              <a:lnSpc>
                <a:spcPct val="110000"/>
              </a:lnSpc>
            </a:pPr>
            <a:r>
              <a:rPr kumimoji="1" lang="zh-CN" altLang="zh-CN" sz="2400" b="1" i="1">
                <a:solidFill>
                  <a:srgbClr val="000000"/>
                </a:solidFill>
                <a:latin typeface="Times New Roman" pitchFamily="18" charset="0"/>
              </a:rPr>
              <a:t>u</a:t>
            </a:r>
            <a:r>
              <a:rPr kumimoji="1" lang="zh-CN" altLang="zh-CN" sz="2400" b="1" baseline="-25000">
                <a:solidFill>
                  <a:srgbClr val="000000"/>
                </a:solidFill>
                <a:latin typeface="Times New Roman" pitchFamily="18" charset="0"/>
              </a:rPr>
              <a:t>O</a:t>
            </a:r>
            <a:r>
              <a:rPr kumimoji="1" lang="zh-CN" altLang="zh-CN" sz="2400" b="1">
                <a:solidFill>
                  <a:srgbClr val="000000"/>
                </a:solidFill>
                <a:latin typeface="Times New Roman" pitchFamily="18" charset="0"/>
              </a:rPr>
              <a:t>＝</a:t>
            </a:r>
            <a:r>
              <a:rPr kumimoji="1" lang="zh-CN" altLang="zh-CN" sz="2400" b="1" i="1">
                <a:solidFill>
                  <a:srgbClr val="000000"/>
                </a:solidFill>
                <a:latin typeface="Times New Roman" pitchFamily="18" charset="0"/>
              </a:rPr>
              <a:t>A</a:t>
            </a:r>
            <a:r>
              <a:rPr kumimoji="1" lang="zh-CN" altLang="zh-CN" sz="2400" b="1" baseline="-25000">
                <a:solidFill>
                  <a:srgbClr val="000000"/>
                </a:solidFill>
                <a:latin typeface="Times New Roman" pitchFamily="18" charset="0"/>
              </a:rPr>
              <a:t>od</a:t>
            </a:r>
            <a:r>
              <a:rPr kumimoji="1" lang="zh-CN" altLang="zh-CN" sz="2400" b="1">
                <a:solidFill>
                  <a:srgbClr val="000000"/>
                </a:solidFill>
                <a:latin typeface="Times New Roman" pitchFamily="18" charset="0"/>
              </a:rPr>
              <a:t>(</a:t>
            </a:r>
            <a:r>
              <a:rPr kumimoji="1" lang="zh-CN" altLang="zh-CN" sz="2400" b="1" i="1">
                <a:solidFill>
                  <a:srgbClr val="000000"/>
                </a:solidFill>
                <a:latin typeface="Times New Roman" pitchFamily="18" charset="0"/>
              </a:rPr>
              <a:t>u</a:t>
            </a:r>
            <a:r>
              <a:rPr kumimoji="1" lang="zh-CN" altLang="zh-CN" sz="2400" b="1" baseline="-25000">
                <a:solidFill>
                  <a:srgbClr val="000000"/>
                </a:solidFill>
                <a:latin typeface="Times New Roman" pitchFamily="18" charset="0"/>
              </a:rPr>
              <a:t>P</a:t>
            </a:r>
            <a:r>
              <a:rPr kumimoji="1" lang="zh-CN" altLang="zh-CN" sz="2400" b="1">
                <a:solidFill>
                  <a:srgbClr val="000000"/>
                </a:solidFill>
                <a:latin typeface="Times New Roman" pitchFamily="18" charset="0"/>
              </a:rPr>
              <a:t>－</a:t>
            </a:r>
            <a:r>
              <a:rPr kumimoji="1" lang="zh-CN" altLang="zh-CN" sz="2400" b="1" i="1">
                <a:solidFill>
                  <a:srgbClr val="000000"/>
                </a:solidFill>
                <a:latin typeface="Times New Roman" pitchFamily="18" charset="0"/>
              </a:rPr>
              <a:t>u</a:t>
            </a:r>
            <a:r>
              <a:rPr kumimoji="1" lang="zh-CN" altLang="zh-CN" sz="2400" b="1" baseline="-25000">
                <a:solidFill>
                  <a:srgbClr val="000000"/>
                </a:solidFill>
                <a:latin typeface="Times New Roman" pitchFamily="18" charset="0"/>
              </a:rPr>
              <a:t>N</a:t>
            </a:r>
            <a:r>
              <a:rPr kumimoji="1" lang="zh-CN" altLang="zh-CN" sz="2400" b="1">
                <a:solidFill>
                  <a:srgbClr val="000000"/>
                </a:solidFill>
                <a:latin typeface="Times New Roman" pitchFamily="18" charset="0"/>
              </a:rPr>
              <a:t>)</a:t>
            </a:r>
            <a:endParaRPr kumimoji="1" lang="en-US" altLang="zh-CN" sz="2400" b="1">
              <a:solidFill>
                <a:srgbClr val="000000"/>
              </a:solidFill>
              <a:latin typeface="Times New Roman" pitchFamily="18" charset="0"/>
            </a:endParaRPr>
          </a:p>
          <a:p>
            <a:pPr>
              <a:lnSpc>
                <a:spcPct val="110000"/>
              </a:lnSpc>
            </a:pPr>
            <a:r>
              <a:rPr kumimoji="1" lang="zh-CN" altLang="zh-CN" sz="2400" b="1">
                <a:solidFill>
                  <a:srgbClr val="000000"/>
                </a:solidFill>
                <a:latin typeface="Times New Roman" pitchFamily="18" charset="0"/>
              </a:rPr>
              <a:t> </a:t>
            </a:r>
            <a:r>
              <a:rPr kumimoji="1" lang="zh-CN" altLang="zh-CN" sz="2400" b="1" i="1">
                <a:solidFill>
                  <a:srgbClr val="000000"/>
                </a:solidFill>
                <a:latin typeface="Times New Roman" pitchFamily="18" charset="0"/>
              </a:rPr>
              <a:t>A</a:t>
            </a:r>
            <a:r>
              <a:rPr kumimoji="1" lang="zh-CN" altLang="zh-CN" sz="2400" b="1" baseline="-25000">
                <a:solidFill>
                  <a:srgbClr val="000000"/>
                </a:solidFill>
                <a:latin typeface="Times New Roman" pitchFamily="18" charset="0"/>
              </a:rPr>
              <a:t>od</a:t>
            </a:r>
            <a:r>
              <a:rPr kumimoji="1" lang="zh-CN" altLang="zh-CN" sz="2400" b="1">
                <a:solidFill>
                  <a:srgbClr val="000000"/>
                </a:solidFill>
                <a:latin typeface="Times New Roman" pitchFamily="18" charset="0"/>
              </a:rPr>
              <a:t>是开环差模放大倍数。</a:t>
            </a:r>
            <a:endParaRPr kumimoji="1" lang="zh-CN" altLang="en-US" sz="2400" b="1">
              <a:solidFill>
                <a:srgbClr val="000000"/>
              </a:solidFill>
              <a:latin typeface="Times New Roman" pitchFamily="18" charset="0"/>
            </a:endParaRPr>
          </a:p>
        </p:txBody>
      </p:sp>
      <p:grpSp>
        <p:nvGrpSpPr>
          <p:cNvPr id="2" name="Group 7"/>
          <p:cNvGrpSpPr>
            <a:grpSpLocks/>
          </p:cNvGrpSpPr>
          <p:nvPr/>
        </p:nvGrpSpPr>
        <p:grpSpPr bwMode="auto">
          <a:xfrm>
            <a:off x="5621338" y="3440113"/>
            <a:ext cx="2438400" cy="850900"/>
            <a:chOff x="3552" y="1912"/>
            <a:chExt cx="1536" cy="536"/>
          </a:xfrm>
        </p:grpSpPr>
        <p:sp>
          <p:nvSpPr>
            <p:cNvPr id="23560" name="AutoShape 8"/>
            <p:cNvSpPr>
              <a:spLocks/>
            </p:cNvSpPr>
            <p:nvPr/>
          </p:nvSpPr>
          <p:spPr bwMode="auto">
            <a:xfrm>
              <a:off x="4473" y="1912"/>
              <a:ext cx="615" cy="536"/>
            </a:xfrm>
            <a:prstGeom prst="borderCallout1">
              <a:avLst>
                <a:gd name="adj1" fmla="val 13431"/>
                <a:gd name="adj2" fmla="val -7806"/>
                <a:gd name="adj3" fmla="val -158769"/>
                <a:gd name="adj4" fmla="val -50894"/>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非线性区</a:t>
              </a:r>
            </a:p>
          </p:txBody>
        </p:sp>
        <p:sp>
          <p:nvSpPr>
            <p:cNvPr id="23561" name="Line 9"/>
            <p:cNvSpPr>
              <a:spLocks noChangeShapeType="1"/>
            </p:cNvSpPr>
            <p:nvPr/>
          </p:nvSpPr>
          <p:spPr bwMode="auto">
            <a:xfrm flipV="1">
              <a:off x="3552" y="2064"/>
              <a:ext cx="912" cy="192"/>
            </a:xfrm>
            <a:prstGeom prst="line">
              <a:avLst/>
            </a:prstGeom>
            <a:noFill/>
            <a:ln w="19050">
              <a:solidFill>
                <a:srgbClr val="FF0000"/>
              </a:solidFill>
              <a:round/>
              <a:headEnd/>
              <a:tailEnd/>
            </a:ln>
            <a:effectLst/>
          </p:spPr>
          <p:txBody>
            <a:bodyPr/>
            <a:lstStyle/>
            <a:p>
              <a:endParaRPr lang="zh-CN" altLang="en-US"/>
            </a:p>
          </p:txBody>
        </p:sp>
      </p:grpSp>
      <p:sp>
        <p:nvSpPr>
          <p:cNvPr id="23562" name="Text Box 10"/>
          <p:cNvSpPr txBox="1">
            <a:spLocks noChangeArrowheads="1"/>
          </p:cNvSpPr>
          <p:nvPr/>
        </p:nvSpPr>
        <p:spPr bwMode="auto">
          <a:xfrm>
            <a:off x="820738" y="5510213"/>
            <a:ext cx="7772400" cy="904875"/>
          </a:xfrm>
          <a:prstGeom prst="rect">
            <a:avLst/>
          </a:prstGeom>
          <a:solidFill>
            <a:srgbClr val="66FFFF"/>
          </a:solidFill>
          <a:ln w="9525">
            <a:solidFill>
              <a:srgbClr val="FF0000"/>
            </a:solidFill>
            <a:miter lim="800000"/>
            <a:headEnd/>
            <a:tailEnd/>
          </a:ln>
          <a:effectLst/>
        </p:spPr>
        <p:txBody>
          <a:bodyPr>
            <a:spAutoFit/>
          </a:bodyPr>
          <a:lstStyle/>
          <a:p>
            <a:pPr>
              <a:lnSpc>
                <a:spcPct val="110000"/>
              </a:lnSpc>
            </a:pPr>
            <a:r>
              <a:rPr kumimoji="1" lang="en-US" altLang="zh-CN" sz="2400" b="1">
                <a:solidFill>
                  <a:srgbClr val="CC0066"/>
                </a:solidFill>
                <a:latin typeface="Times New Roman" pitchFamily="18" charset="0"/>
              </a:rPr>
              <a:t>     </a:t>
            </a:r>
            <a:r>
              <a:rPr kumimoji="1" lang="zh-CN" altLang="zh-CN" sz="2400" b="1">
                <a:solidFill>
                  <a:srgbClr val="000000"/>
                </a:solidFill>
                <a:latin typeface="Times New Roman" pitchFamily="18" charset="0"/>
              </a:rPr>
              <a:t>(</a:t>
            </a:r>
            <a:r>
              <a:rPr kumimoji="1" lang="zh-CN" altLang="zh-CN" sz="2400" b="1" i="1">
                <a:solidFill>
                  <a:srgbClr val="000000"/>
                </a:solidFill>
                <a:latin typeface="Times New Roman" pitchFamily="18" charset="0"/>
              </a:rPr>
              <a:t>u</a:t>
            </a:r>
            <a:r>
              <a:rPr kumimoji="1" lang="zh-CN" altLang="zh-CN" sz="2400" b="1" baseline="-25000">
                <a:solidFill>
                  <a:srgbClr val="000000"/>
                </a:solidFill>
                <a:latin typeface="Times New Roman" pitchFamily="18" charset="0"/>
              </a:rPr>
              <a:t>P</a:t>
            </a:r>
            <a:r>
              <a:rPr kumimoji="1" lang="zh-CN" altLang="zh-CN" sz="2400" b="1">
                <a:solidFill>
                  <a:srgbClr val="000000"/>
                </a:solidFill>
                <a:latin typeface="Times New Roman" pitchFamily="18" charset="0"/>
              </a:rPr>
              <a:t>－</a:t>
            </a:r>
            <a:r>
              <a:rPr kumimoji="1" lang="zh-CN" altLang="zh-CN" sz="2400" b="1" i="1">
                <a:solidFill>
                  <a:srgbClr val="000000"/>
                </a:solidFill>
                <a:latin typeface="Times New Roman" pitchFamily="18" charset="0"/>
              </a:rPr>
              <a:t>u</a:t>
            </a:r>
            <a:r>
              <a:rPr kumimoji="1" lang="zh-CN" altLang="zh-CN" sz="2400" b="1" baseline="-25000">
                <a:solidFill>
                  <a:srgbClr val="000000"/>
                </a:solidFill>
                <a:latin typeface="Times New Roman" pitchFamily="18" charset="0"/>
              </a:rPr>
              <a:t>N</a:t>
            </a:r>
            <a:r>
              <a:rPr kumimoji="1" lang="zh-CN" altLang="zh-CN" sz="2400" b="1">
                <a:solidFill>
                  <a:srgbClr val="000000"/>
                </a:solidFill>
                <a:latin typeface="Times New Roman" pitchFamily="18" charset="0"/>
              </a:rPr>
              <a:t>)的数值大于一定值时，</a:t>
            </a:r>
            <a:r>
              <a:rPr kumimoji="1" lang="zh-CN" altLang="zh-CN" sz="2400" b="1">
                <a:latin typeface="Times New Roman" pitchFamily="18" charset="0"/>
              </a:rPr>
              <a:t>集成运放的输出不是＋</a:t>
            </a:r>
            <a:r>
              <a:rPr kumimoji="1" lang="zh-CN" altLang="zh-CN" sz="2400" b="1" i="1">
                <a:latin typeface="Times New Roman" pitchFamily="18" charset="0"/>
              </a:rPr>
              <a:t>U</a:t>
            </a:r>
            <a:r>
              <a:rPr kumimoji="1" lang="zh-CN" altLang="zh-CN" sz="2400" b="1" baseline="-25000">
                <a:latin typeface="Times New Roman" pitchFamily="18" charset="0"/>
              </a:rPr>
              <a:t>OM</a:t>
            </a:r>
            <a:r>
              <a:rPr kumimoji="1" lang="en-US" altLang="zh-CN" sz="2400" b="1" baseline="-25000">
                <a:latin typeface="Times New Roman" pitchFamily="18" charset="0"/>
              </a:rPr>
              <a:t> </a:t>
            </a:r>
            <a:r>
              <a:rPr kumimoji="1" lang="zh-CN" altLang="zh-CN" sz="2400" b="1">
                <a:latin typeface="Times New Roman" pitchFamily="18" charset="0"/>
              </a:rPr>
              <a:t>,</a:t>
            </a:r>
            <a:r>
              <a:rPr kumimoji="1" lang="en-US" altLang="zh-CN" sz="2400" b="1">
                <a:latin typeface="Times New Roman" pitchFamily="18" charset="0"/>
              </a:rPr>
              <a:t> </a:t>
            </a:r>
            <a:r>
              <a:rPr kumimoji="1" lang="zh-CN" altLang="zh-CN" sz="2400" b="1">
                <a:latin typeface="Times New Roman" pitchFamily="18" charset="0"/>
              </a:rPr>
              <a:t>就是－</a:t>
            </a:r>
            <a:r>
              <a:rPr kumimoji="1" lang="zh-CN" altLang="zh-CN" sz="2400" b="1" i="1">
                <a:latin typeface="Times New Roman" pitchFamily="18" charset="0"/>
              </a:rPr>
              <a:t>U</a:t>
            </a:r>
            <a:r>
              <a:rPr kumimoji="1" lang="zh-CN" altLang="zh-CN" sz="2400" b="1" baseline="-25000">
                <a:latin typeface="Times New Roman" pitchFamily="18" charset="0"/>
              </a:rPr>
              <a:t>OM</a:t>
            </a:r>
            <a:r>
              <a:rPr kumimoji="1" lang="zh-CN" altLang="zh-CN" sz="2400" b="1">
                <a:latin typeface="Times New Roman" pitchFamily="18" charset="0"/>
              </a:rPr>
              <a:t>，即集成运放工作在非线性区。</a:t>
            </a:r>
            <a:endParaRPr kumimoji="1" lang="zh-CN" altLang="en-US" sz="2400" b="1">
              <a:latin typeface="Times New Roman" pitchFamily="18" charset="0"/>
            </a:endParaRPr>
          </a:p>
        </p:txBody>
      </p:sp>
      <p:sp>
        <p:nvSpPr>
          <p:cNvPr id="23563" name="Text Box 11"/>
          <p:cNvSpPr txBox="1">
            <a:spLocks noChangeArrowheads="1"/>
          </p:cNvSpPr>
          <p:nvPr/>
        </p:nvSpPr>
        <p:spPr bwMode="auto">
          <a:xfrm>
            <a:off x="4194175" y="1601788"/>
            <a:ext cx="2376488" cy="457200"/>
          </a:xfrm>
          <a:prstGeom prst="rect">
            <a:avLst/>
          </a:prstGeom>
          <a:noFill/>
          <a:ln w="9525">
            <a:noFill/>
            <a:miter lim="800000"/>
            <a:headEnd/>
            <a:tailEnd/>
          </a:ln>
          <a:effectLst/>
        </p:spPr>
        <p:txBody>
          <a:bodyPr>
            <a:spAutoFit/>
          </a:bodyPr>
          <a:lstStyle/>
          <a:p>
            <a:pPr>
              <a:spcBef>
                <a:spcPct val="50000"/>
              </a:spcBef>
            </a:pPr>
            <a:r>
              <a:rPr kumimoji="1" lang="en-US" altLang="zh-CN" sz="2400" b="1" i="1">
                <a:solidFill>
                  <a:srgbClr val="000000"/>
                </a:solidFill>
                <a:latin typeface="Times New Roman" pitchFamily="18" charset="0"/>
              </a:rPr>
              <a:t>u</a:t>
            </a:r>
            <a:r>
              <a:rPr kumimoji="1" lang="en-US" altLang="zh-CN" sz="2400" b="1" baseline="-25000">
                <a:solidFill>
                  <a:srgbClr val="000000"/>
                </a:solidFill>
                <a:latin typeface="Times New Roman" pitchFamily="18" charset="0"/>
              </a:rPr>
              <a:t>O</a:t>
            </a:r>
            <a:r>
              <a:rPr kumimoji="1" lang="en-US" altLang="zh-CN" sz="2400" b="1">
                <a:solidFill>
                  <a:srgbClr val="000000"/>
                </a:solidFill>
                <a:latin typeface="Times New Roman" pitchFamily="18" charset="0"/>
              </a:rPr>
              <a:t>=</a:t>
            </a:r>
            <a:r>
              <a:rPr kumimoji="1" lang="en-US" altLang="zh-CN" sz="2400" b="1" i="1">
                <a:solidFill>
                  <a:srgbClr val="000000"/>
                </a:solidFill>
                <a:latin typeface="Times New Roman" pitchFamily="18" charset="0"/>
              </a:rPr>
              <a:t>f</a:t>
            </a:r>
            <a:r>
              <a:rPr kumimoji="1" lang="en-US" altLang="zh-CN" sz="2400" b="1">
                <a:solidFill>
                  <a:srgbClr val="000000"/>
                </a:solidFill>
                <a:latin typeface="Times New Roman" pitchFamily="18" charset="0"/>
              </a:rPr>
              <a:t>(</a:t>
            </a:r>
            <a:r>
              <a:rPr kumimoji="1" lang="en-US" altLang="zh-CN" sz="2400" b="1" i="1">
                <a:solidFill>
                  <a:srgbClr val="000000"/>
                </a:solidFill>
                <a:latin typeface="Times New Roman" pitchFamily="18" charset="0"/>
              </a:rPr>
              <a:t>u</a:t>
            </a:r>
            <a:r>
              <a:rPr kumimoji="1" lang="en-US" altLang="zh-CN" sz="2400" b="1" baseline="-25000">
                <a:solidFill>
                  <a:srgbClr val="000000"/>
                </a:solidFill>
                <a:latin typeface="Times New Roman" pitchFamily="18" charset="0"/>
              </a:rPr>
              <a:t>P</a:t>
            </a:r>
            <a:r>
              <a:rPr kumimoji="1" lang="en-US" altLang="zh-CN" sz="2400" b="1">
                <a:solidFill>
                  <a:srgbClr val="000000"/>
                </a:solidFill>
                <a:latin typeface="Times New Roman" pitchFamily="18" charset="0"/>
              </a:rPr>
              <a:t>-</a:t>
            </a:r>
            <a:r>
              <a:rPr kumimoji="1" lang="en-US" altLang="zh-CN" sz="2400" b="1" i="1">
                <a:solidFill>
                  <a:srgbClr val="000000"/>
                </a:solidFill>
                <a:latin typeface="Times New Roman" pitchFamily="18" charset="0"/>
              </a:rPr>
              <a:t>u</a:t>
            </a:r>
            <a:r>
              <a:rPr kumimoji="1" lang="en-US" altLang="zh-CN" sz="2400" b="1" baseline="-25000">
                <a:solidFill>
                  <a:srgbClr val="000000"/>
                </a:solidFill>
                <a:latin typeface="Times New Roman" pitchFamily="18" charset="0"/>
              </a:rPr>
              <a:t>N</a:t>
            </a:r>
            <a:r>
              <a:rPr kumimoji="1" lang="en-US" altLang="zh-CN" sz="2400" b="1">
                <a:solidFill>
                  <a:srgbClr val="000000"/>
                </a:solidFill>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63"/>
                                        </p:tgtEl>
                                        <p:attrNameLst>
                                          <p:attrName>style.visibility</p:attrName>
                                        </p:attrNameLst>
                                      </p:cBhvr>
                                      <p:to>
                                        <p:strVal val="visible"/>
                                      </p:to>
                                    </p:set>
                                    <p:animEffect transition="in" filter="wipe(left)">
                                      <p:cBhvr>
                                        <p:cTn id="7" dur="500"/>
                                        <p:tgtEl>
                                          <p:spTgt spid="235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557"/>
                                        </p:tgtEl>
                                        <p:attrNameLst>
                                          <p:attrName>style.visibility</p:attrName>
                                        </p:attrNameLst>
                                      </p:cBhvr>
                                      <p:to>
                                        <p:strVal val="visible"/>
                                      </p:to>
                                    </p:set>
                                    <p:animEffect transition="in" filter="wipe(left)">
                                      <p:cBhvr>
                                        <p:cTn id="12" dur="500"/>
                                        <p:tgtEl>
                                          <p:spTgt spid="235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558"/>
                                        </p:tgtEl>
                                        <p:attrNameLst>
                                          <p:attrName>style.visibility</p:attrName>
                                        </p:attrNameLst>
                                      </p:cBhvr>
                                      <p:to>
                                        <p:strVal val="visible"/>
                                      </p:to>
                                    </p:set>
                                    <p:animEffect transition="in" filter="wipe(left)">
                                      <p:cBhvr>
                                        <p:cTn id="17" dur="500"/>
                                        <p:tgtEl>
                                          <p:spTgt spid="235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555">
                                            <p:txEl>
                                              <p:pRg st="0" end="0"/>
                                            </p:txEl>
                                          </p:spTgt>
                                        </p:tgtEl>
                                        <p:attrNameLst>
                                          <p:attrName>style.visibility</p:attrName>
                                        </p:attrNameLst>
                                      </p:cBhvr>
                                      <p:to>
                                        <p:strVal val="visible"/>
                                      </p:to>
                                    </p:set>
                                    <p:animEffect transition="in" filter="wipe(left)">
                                      <p:cBhvr>
                                        <p:cTn id="22" dur="500"/>
                                        <p:tgtEl>
                                          <p:spTgt spid="235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562"/>
                                        </p:tgtEl>
                                        <p:attrNameLst>
                                          <p:attrName>style.visibility</p:attrName>
                                        </p:attrNameLst>
                                      </p:cBhvr>
                                      <p:to>
                                        <p:strVal val="visible"/>
                                      </p:to>
                                    </p:set>
                                    <p:animEffect transition="in" filter="wipe(left)">
                                      <p:cBhvr>
                                        <p:cTn id="31"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P spid="23558" grpId="0" animBg="1" autoUpdateAnimBg="0"/>
      <p:bldP spid="23562" grpId="0" animBg="1" autoUpdateAnimBg="0"/>
      <p:bldP spid="2356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1"/>
          <p:cNvSpPr>
            <a:spLocks noChangeArrowheads="1"/>
          </p:cNvSpPr>
          <p:nvPr/>
        </p:nvSpPr>
        <p:spPr bwMode="auto">
          <a:xfrm>
            <a:off x="928662" y="2428868"/>
            <a:ext cx="7802136" cy="260731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533400" algn="l" defTabSz="914400" rtl="0" eaLnBrk="1" fontAlgn="base" latinLnBrk="0" hangingPunct="1">
              <a:lnSpc>
                <a:spcPct val="130000"/>
              </a:lnSpc>
              <a:spcBef>
                <a:spcPct val="0"/>
              </a:spcBef>
              <a:spcAft>
                <a:spcPct val="0"/>
              </a:spcAft>
              <a:buClrTx/>
              <a:buSzTx/>
              <a:buFontTx/>
              <a:buNone/>
              <a:tabLst>
                <a:tab pos="5753100" algn="r"/>
              </a:tabLst>
            </a:pPr>
            <a:r>
              <a:rPr kumimoji="0" lang="zh-CN" altLang="en-US" sz="3200" b="1" i="0" u="none" strike="noStrike" cap="none" normalizeH="0" baseline="0" dirty="0" smtClean="0">
                <a:ln>
                  <a:noFill/>
                </a:ln>
                <a:solidFill>
                  <a:schemeClr val="tx1"/>
                </a:solidFill>
                <a:effectLst/>
                <a:latin typeface="华文楷体" pitchFamily="2" charset="-122"/>
                <a:ea typeface="华文楷体" pitchFamily="2" charset="-122"/>
                <a:cs typeface="Times New Roman" pitchFamily="18" charset="0"/>
              </a:rPr>
              <a:t>一、</a:t>
            </a:r>
            <a:r>
              <a:rPr kumimoji="0" lang="en-US" altLang="zh-CN" sz="3200" b="1" i="0" u="none" strike="noStrike" cap="none" normalizeH="0" baseline="0" dirty="0" smtClean="0">
                <a:ln>
                  <a:noFill/>
                </a:ln>
                <a:solidFill>
                  <a:schemeClr val="tx1"/>
                </a:solidFill>
                <a:effectLst/>
                <a:latin typeface="华文楷体" pitchFamily="2" charset="-122"/>
                <a:ea typeface="华文楷体" pitchFamily="2" charset="-122"/>
                <a:cs typeface="Times New Roman" pitchFamily="18" charset="0"/>
              </a:rPr>
              <a:t> </a:t>
            </a:r>
            <a:r>
              <a:rPr kumimoji="0" lang="zh-CN" altLang="en-US" sz="3200" b="1" i="0" u="none" strike="noStrike" cap="none" normalizeH="0" baseline="0" dirty="0" smtClean="0">
                <a:ln>
                  <a:noFill/>
                </a:ln>
                <a:solidFill>
                  <a:schemeClr val="tx1"/>
                </a:solidFill>
                <a:effectLst/>
                <a:latin typeface="华文楷体" pitchFamily="2" charset="-122"/>
                <a:ea typeface="华文楷体" pitchFamily="2" charset="-122"/>
                <a:cs typeface="Times New Roman" pitchFamily="18" charset="0"/>
              </a:rPr>
              <a:t>直接耦合放大电路的零点漂移现象</a:t>
            </a:r>
            <a:endParaRPr kumimoji="0" lang="zh-CN" altLang="en-US" sz="3200" b="1" i="0" u="none" strike="noStrike" cap="none" normalizeH="0" baseline="0" dirty="0" smtClean="0">
              <a:ln>
                <a:noFill/>
              </a:ln>
              <a:solidFill>
                <a:schemeClr val="tx1"/>
              </a:solidFill>
              <a:effectLst/>
              <a:latin typeface="华文楷体" pitchFamily="2" charset="-122"/>
              <a:ea typeface="华文楷体" pitchFamily="2" charset="-122"/>
              <a:cs typeface="宋体" pitchFamily="2" charset="-122"/>
            </a:endParaRPr>
          </a:p>
          <a:p>
            <a:pPr marL="0" marR="0" lvl="0" indent="533400" algn="l" defTabSz="914400" rtl="0" eaLnBrk="0" fontAlgn="base" latinLnBrk="0" hangingPunct="0">
              <a:lnSpc>
                <a:spcPct val="130000"/>
              </a:lnSpc>
              <a:spcBef>
                <a:spcPct val="0"/>
              </a:spcBef>
              <a:spcAft>
                <a:spcPct val="0"/>
              </a:spcAft>
              <a:buClrTx/>
              <a:buSzTx/>
              <a:buFontTx/>
              <a:buNone/>
              <a:tabLst>
                <a:tab pos="5753100" algn="r"/>
              </a:tabLst>
            </a:pPr>
            <a:r>
              <a:rPr kumimoji="0" lang="zh-CN" altLang="en-US" sz="3200" b="1" i="0" u="none" strike="noStrike" cap="none" normalizeH="0" baseline="0" dirty="0" smtClean="0">
                <a:ln>
                  <a:noFill/>
                </a:ln>
                <a:solidFill>
                  <a:schemeClr val="tx1"/>
                </a:solidFill>
                <a:effectLst/>
                <a:latin typeface="华文楷体" pitchFamily="2" charset="-122"/>
                <a:ea typeface="华文楷体" pitchFamily="2" charset="-122"/>
                <a:cs typeface="Times New Roman" pitchFamily="18" charset="0"/>
              </a:rPr>
              <a:t>二、差分放大电路</a:t>
            </a:r>
            <a:endParaRPr kumimoji="0" lang="zh-CN" altLang="en-US" sz="3200" b="1" i="0" u="none" strike="noStrike" cap="none" normalizeH="0" baseline="0" dirty="0" smtClean="0">
              <a:ln>
                <a:noFill/>
              </a:ln>
              <a:solidFill>
                <a:schemeClr val="tx1"/>
              </a:solidFill>
              <a:effectLst/>
              <a:latin typeface="华文楷体" pitchFamily="2" charset="-122"/>
              <a:ea typeface="华文楷体" pitchFamily="2" charset="-122"/>
              <a:cs typeface="宋体" pitchFamily="2" charset="-122"/>
            </a:endParaRPr>
          </a:p>
          <a:p>
            <a:pPr marL="0" marR="0" lvl="0" indent="533400" algn="l" defTabSz="914400" rtl="0" eaLnBrk="0" fontAlgn="base" latinLnBrk="0" hangingPunct="0">
              <a:lnSpc>
                <a:spcPct val="130000"/>
              </a:lnSpc>
              <a:spcBef>
                <a:spcPct val="0"/>
              </a:spcBef>
              <a:spcAft>
                <a:spcPct val="0"/>
              </a:spcAft>
              <a:buClrTx/>
              <a:buSzTx/>
              <a:buFontTx/>
              <a:buNone/>
              <a:tabLst>
                <a:tab pos="5753100" algn="r"/>
              </a:tabLst>
            </a:pPr>
            <a:r>
              <a:rPr kumimoji="0" lang="zh-CN" altLang="en-US" sz="3200" b="1" i="0" u="none" strike="noStrike" cap="none" normalizeH="0" baseline="0" dirty="0" smtClean="0">
                <a:ln>
                  <a:noFill/>
                </a:ln>
                <a:solidFill>
                  <a:schemeClr val="tx1"/>
                </a:solidFill>
                <a:effectLst/>
                <a:latin typeface="华文楷体" pitchFamily="2" charset="-122"/>
                <a:ea typeface="华文楷体" pitchFamily="2" charset="-122"/>
                <a:cs typeface="Times New Roman" pitchFamily="18" charset="0"/>
              </a:rPr>
              <a:t>三、电流源电路</a:t>
            </a:r>
            <a:endParaRPr kumimoji="0" lang="zh-CN" altLang="en-US" sz="3200" b="1" i="0" u="none" strike="noStrike" cap="none" normalizeH="0" baseline="0" dirty="0" smtClean="0">
              <a:ln>
                <a:noFill/>
              </a:ln>
              <a:solidFill>
                <a:schemeClr val="tx1"/>
              </a:solidFill>
              <a:effectLst/>
              <a:latin typeface="华文楷体" pitchFamily="2" charset="-122"/>
              <a:ea typeface="华文楷体" pitchFamily="2" charset="-122"/>
              <a:cs typeface="宋体" pitchFamily="2" charset="-122"/>
            </a:endParaRPr>
          </a:p>
          <a:p>
            <a:pPr marL="0" marR="0" lvl="0" indent="533400" algn="l" defTabSz="914400" rtl="0" eaLnBrk="0" fontAlgn="base" latinLnBrk="0" hangingPunct="0">
              <a:lnSpc>
                <a:spcPct val="130000"/>
              </a:lnSpc>
              <a:spcBef>
                <a:spcPct val="0"/>
              </a:spcBef>
              <a:spcAft>
                <a:spcPct val="0"/>
              </a:spcAft>
              <a:buClrTx/>
              <a:buSzTx/>
              <a:buFontTx/>
              <a:buNone/>
              <a:tabLst>
                <a:tab pos="5753100" algn="r"/>
              </a:tabLst>
            </a:pPr>
            <a:r>
              <a:rPr kumimoji="0" lang="zh-CN" altLang="en-US" sz="3200" b="1" i="0" u="none" strike="noStrike" cap="none" normalizeH="0" baseline="0" dirty="0" smtClean="0">
                <a:ln>
                  <a:noFill/>
                </a:ln>
                <a:solidFill>
                  <a:schemeClr val="tx1"/>
                </a:solidFill>
                <a:effectLst/>
                <a:latin typeface="华文楷体" pitchFamily="2" charset="-122"/>
                <a:ea typeface="华文楷体" pitchFamily="2" charset="-122"/>
                <a:cs typeface="Times New Roman" pitchFamily="18" charset="0"/>
              </a:rPr>
              <a:t>四、直接耦合互补输出级</a:t>
            </a:r>
            <a:endParaRPr kumimoji="0" lang="zh-CN" altLang="en-US" sz="3200" b="1" i="0" u="none" strike="noStrike" cap="none" normalizeH="0" baseline="0" dirty="0" smtClean="0">
              <a:ln>
                <a:noFill/>
              </a:ln>
              <a:solidFill>
                <a:schemeClr val="tx1"/>
              </a:solidFill>
              <a:effectLst/>
              <a:latin typeface="华文楷体" pitchFamily="2" charset="-122"/>
              <a:ea typeface="华文楷体" pitchFamily="2" charset="-122"/>
              <a:cs typeface="宋体" pitchFamily="2" charset="-122"/>
            </a:endParaRPr>
          </a:p>
        </p:txBody>
      </p:sp>
      <p:sp>
        <p:nvSpPr>
          <p:cNvPr id="5" name="Rectangle 2"/>
          <p:cNvSpPr txBox="1">
            <a:spLocks noChangeArrowheads="1"/>
          </p:cNvSpPr>
          <p:nvPr/>
        </p:nvSpPr>
        <p:spPr bwMode="auto">
          <a:xfrm>
            <a:off x="457200" y="1341438"/>
            <a:ext cx="7772400" cy="863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0" i="0" u="none" strike="noStrike" kern="0" cap="none" spc="0" normalizeH="0" baseline="0" noProof="0" dirty="0" smtClean="0">
                <a:ln>
                  <a:noFill/>
                </a:ln>
                <a:solidFill>
                  <a:schemeClr val="tx2"/>
                </a:solidFill>
                <a:effectLst/>
                <a:uLnTx/>
                <a:uFillTx/>
                <a:latin typeface="华文行楷" pitchFamily="2" charset="-122"/>
                <a:ea typeface="华文行楷" pitchFamily="2" charset="-122"/>
                <a:cs typeface="Times New Roman" pitchFamily="18" charset="0"/>
              </a:rPr>
              <a:t>§3.3  </a:t>
            </a:r>
            <a:r>
              <a:rPr kumimoji="0" lang="zh-CN" altLang="en-US" sz="4000" b="0" i="0" u="none" strike="noStrike" kern="0" cap="none" spc="0" normalizeH="0" baseline="0" noProof="0" dirty="0" smtClean="0">
                <a:ln>
                  <a:noFill/>
                </a:ln>
                <a:solidFill>
                  <a:schemeClr val="tx2"/>
                </a:solidFill>
                <a:effectLst/>
                <a:uLnTx/>
                <a:uFillTx/>
                <a:latin typeface="华文行楷" pitchFamily="2" charset="-122"/>
                <a:ea typeface="华文行楷" pitchFamily="2" charset="-122"/>
                <a:cs typeface="Times New Roman" pitchFamily="18" charset="0"/>
              </a:rPr>
              <a:t>集成运放中的单元电路</a:t>
            </a:r>
            <a:endParaRPr kumimoji="0" lang="zh-CN" altLang="en-US" sz="4000" b="0" i="0" u="none" strike="noStrike" kern="0" cap="none" spc="0" normalizeH="0" baseline="0" noProof="0" dirty="0">
              <a:ln>
                <a:noFill/>
              </a:ln>
              <a:solidFill>
                <a:schemeClr val="tx2"/>
              </a:solidFill>
              <a:effectLst/>
              <a:uLnTx/>
              <a:uFillTx/>
              <a:latin typeface="华文行楷" pitchFamily="2" charset="-122"/>
              <a:ea typeface="华文行楷" pitchFamily="2" charset="-122"/>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79388" y="836613"/>
            <a:ext cx="7696200" cy="701675"/>
          </a:xfrm>
        </p:spPr>
        <p:txBody>
          <a:bodyPr/>
          <a:lstStyle/>
          <a:p>
            <a:r>
              <a:rPr lang="zh-CN" altLang="en-US" sz="3200" dirty="0">
                <a:solidFill>
                  <a:schemeClr val="tx1"/>
                </a:solidFill>
                <a:latin typeface="华文行楷" pitchFamily="2" charset="-122"/>
                <a:ea typeface="华文行楷" pitchFamily="2" charset="-122"/>
              </a:rPr>
              <a:t>一</a:t>
            </a:r>
            <a:r>
              <a:rPr lang="zh-CN" altLang="en-US" sz="3200" dirty="0" smtClean="0">
                <a:solidFill>
                  <a:schemeClr val="tx1"/>
                </a:solidFill>
                <a:latin typeface="华文行楷" pitchFamily="2" charset="-122"/>
                <a:ea typeface="华文行楷" pitchFamily="2" charset="-122"/>
              </a:rPr>
              <a:t>、</a:t>
            </a:r>
            <a:r>
              <a:rPr lang="zh-CN" altLang="en-US" sz="3200" dirty="0" smtClean="0">
                <a:solidFill>
                  <a:schemeClr val="tx1"/>
                </a:solidFill>
                <a:latin typeface="华文行楷" pitchFamily="2" charset="-122"/>
                <a:ea typeface="华文行楷" pitchFamily="2" charset="-122"/>
                <a:cs typeface="Times New Roman" pitchFamily="18" charset="0"/>
              </a:rPr>
              <a:t>直接耦合放大电路的零点漂移现象</a:t>
            </a:r>
            <a:endParaRPr lang="zh-CN" altLang="en-US" sz="3200" dirty="0">
              <a:solidFill>
                <a:schemeClr val="tx1"/>
              </a:solidFill>
              <a:latin typeface="华文行楷" pitchFamily="2" charset="-122"/>
              <a:ea typeface="华文行楷" pitchFamily="2" charset="-122"/>
            </a:endParaRPr>
          </a:p>
        </p:txBody>
      </p:sp>
      <p:sp>
        <p:nvSpPr>
          <p:cNvPr id="33795" name="Text Box 3"/>
          <p:cNvSpPr txBox="1">
            <a:spLocks noChangeArrowheads="1"/>
          </p:cNvSpPr>
          <p:nvPr/>
        </p:nvSpPr>
        <p:spPr bwMode="auto">
          <a:xfrm>
            <a:off x="395288" y="1557338"/>
            <a:ext cx="8137525" cy="519112"/>
          </a:xfrm>
          <a:prstGeom prst="rect">
            <a:avLst/>
          </a:prstGeom>
          <a:noFill/>
          <a:ln w="9525">
            <a:noFill/>
            <a:miter lim="800000"/>
            <a:headEnd/>
            <a:tailEnd/>
          </a:ln>
          <a:effectLst/>
        </p:spPr>
        <p:txBody>
          <a:bodyPr>
            <a:spAutoFit/>
          </a:bodyPr>
          <a:lstStyle/>
          <a:p>
            <a:pPr>
              <a:spcBef>
                <a:spcPct val="50000"/>
              </a:spcBef>
            </a:pPr>
            <a:r>
              <a:rPr kumimoji="1" lang="en-US" altLang="zh-CN" sz="2800">
                <a:latin typeface="华文行楷" pitchFamily="2" charset="-122"/>
                <a:ea typeface="华文行楷" pitchFamily="2" charset="-122"/>
              </a:rPr>
              <a:t>1. </a:t>
            </a:r>
            <a:r>
              <a:rPr kumimoji="1" lang="zh-CN" altLang="en-US" sz="2800">
                <a:latin typeface="华文行楷" pitchFamily="2" charset="-122"/>
                <a:ea typeface="华文行楷" pitchFamily="2" charset="-122"/>
              </a:rPr>
              <a:t>什么是零点漂移现象</a:t>
            </a:r>
            <a:r>
              <a:rPr kumimoji="1" lang="zh-CN" altLang="en-US" sz="2800" b="1">
                <a:latin typeface="宋体" charset="-122"/>
              </a:rPr>
              <a:t>：</a:t>
            </a:r>
            <a:r>
              <a:rPr kumimoji="1" lang="zh-CN" altLang="zh-CN" sz="2400" b="1">
                <a:latin typeface="Times New Roman" pitchFamily="18" charset="0"/>
              </a:rPr>
              <a:t>Δ</a:t>
            </a:r>
            <a:r>
              <a:rPr kumimoji="1" lang="zh-CN" altLang="zh-CN" sz="2400" b="1" i="1">
                <a:latin typeface="Times New Roman" pitchFamily="18" charset="0"/>
              </a:rPr>
              <a:t>u</a:t>
            </a:r>
            <a:r>
              <a:rPr kumimoji="1" lang="zh-CN" altLang="zh-CN" sz="2400" b="1" baseline="-25000">
                <a:latin typeface="Times New Roman" pitchFamily="18" charset="0"/>
              </a:rPr>
              <a:t>I</a:t>
            </a:r>
            <a:r>
              <a:rPr kumimoji="1" lang="zh-CN" altLang="zh-CN" sz="2400" b="1">
                <a:latin typeface="Times New Roman" pitchFamily="18" charset="0"/>
              </a:rPr>
              <a:t>＝0，Δ</a:t>
            </a:r>
            <a:r>
              <a:rPr kumimoji="1" lang="zh-CN" altLang="zh-CN" sz="2400" b="1" i="1">
                <a:latin typeface="Times New Roman" pitchFamily="18" charset="0"/>
              </a:rPr>
              <a:t>u</a:t>
            </a:r>
            <a:r>
              <a:rPr kumimoji="1" lang="en-US" altLang="zh-CN" sz="2400" b="1" baseline="-25000">
                <a:latin typeface="Times New Roman" pitchFamily="18" charset="0"/>
              </a:rPr>
              <a:t>O</a:t>
            </a:r>
            <a:r>
              <a:rPr kumimoji="1" lang="zh-CN" altLang="zh-CN" sz="2400" b="1">
                <a:latin typeface="Times New Roman" pitchFamily="18" charset="0"/>
              </a:rPr>
              <a:t>≠0</a:t>
            </a:r>
            <a:r>
              <a:rPr kumimoji="1" lang="zh-CN" altLang="zh-CN" sz="2400" b="1">
                <a:latin typeface="宋体" charset="-122"/>
              </a:rPr>
              <a:t>的现象。</a:t>
            </a:r>
            <a:endParaRPr kumimoji="1" lang="zh-CN" altLang="en-US" sz="2400" b="1" baseline="-25000">
              <a:latin typeface="宋体" charset="-122"/>
            </a:endParaRPr>
          </a:p>
        </p:txBody>
      </p:sp>
      <p:pic>
        <p:nvPicPr>
          <p:cNvPr id="33796" name="Picture 4" descr="Dz030301"/>
          <p:cNvPicPr>
            <a:picLocks noChangeAspect="1" noChangeArrowheads="1"/>
          </p:cNvPicPr>
          <p:nvPr/>
        </p:nvPicPr>
        <p:blipFill>
          <a:blip r:embed="rId2" cstate="print"/>
          <a:srcRect b="9839"/>
          <a:stretch>
            <a:fillRect/>
          </a:stretch>
        </p:blipFill>
        <p:spPr bwMode="auto">
          <a:xfrm>
            <a:off x="755650" y="2133600"/>
            <a:ext cx="7620000" cy="2108200"/>
          </a:xfrm>
          <a:prstGeom prst="rect">
            <a:avLst/>
          </a:prstGeom>
          <a:noFill/>
        </p:spPr>
      </p:pic>
      <p:sp>
        <p:nvSpPr>
          <p:cNvPr id="33797" name="Text Box 5"/>
          <p:cNvSpPr txBox="1">
            <a:spLocks noChangeArrowheads="1"/>
          </p:cNvSpPr>
          <p:nvPr/>
        </p:nvSpPr>
        <p:spPr bwMode="auto">
          <a:xfrm>
            <a:off x="450850" y="4214818"/>
            <a:ext cx="8305800" cy="1409617"/>
          </a:xfrm>
          <a:prstGeom prst="rect">
            <a:avLst/>
          </a:prstGeom>
          <a:noFill/>
          <a:ln w="9525">
            <a:noFill/>
            <a:miter lim="800000"/>
            <a:headEnd/>
            <a:tailEnd/>
          </a:ln>
          <a:effectLst/>
        </p:spPr>
        <p:txBody>
          <a:bodyPr>
            <a:spAutoFit/>
          </a:bodyPr>
          <a:lstStyle/>
          <a:p>
            <a:pPr>
              <a:spcBef>
                <a:spcPts val="0"/>
              </a:spcBef>
            </a:pPr>
            <a:r>
              <a:rPr kumimoji="1" lang="en-US" altLang="zh-CN" sz="2800" dirty="0" smtClean="0">
                <a:latin typeface="华文行楷" pitchFamily="2" charset="-122"/>
                <a:ea typeface="华文行楷" pitchFamily="2" charset="-122"/>
              </a:rPr>
              <a:t>2.</a:t>
            </a:r>
            <a:r>
              <a:rPr kumimoji="1" lang="zh-CN" altLang="en-US" sz="2800" dirty="0" smtClean="0">
                <a:latin typeface="华文行楷" pitchFamily="2" charset="-122"/>
                <a:ea typeface="华文行楷" pitchFamily="2" charset="-122"/>
              </a:rPr>
              <a:t>产生的原因</a:t>
            </a:r>
            <a:r>
              <a:rPr kumimoji="1" lang="zh-CN" altLang="en-US" sz="2400" b="1" dirty="0" smtClean="0">
                <a:latin typeface="Times New Roman" pitchFamily="18" charset="0"/>
              </a:rPr>
              <a:t>：</a:t>
            </a:r>
            <a:endParaRPr kumimoji="1" lang="en-US" altLang="zh-CN" sz="2400" b="1" dirty="0" smtClean="0">
              <a:latin typeface="Times New Roman" pitchFamily="18" charset="0"/>
            </a:endParaRPr>
          </a:p>
          <a:p>
            <a:pPr>
              <a:lnSpc>
                <a:spcPct val="120000"/>
              </a:lnSpc>
              <a:spcBef>
                <a:spcPts val="0"/>
              </a:spcBef>
            </a:pPr>
            <a:r>
              <a:rPr kumimoji="1" lang="zh-CN" altLang="en-US" sz="2400" b="1" dirty="0" smtClean="0">
                <a:latin typeface="Times New Roman" pitchFamily="18" charset="0"/>
              </a:rPr>
              <a:t>        温度</a:t>
            </a:r>
            <a:r>
              <a:rPr kumimoji="1" lang="zh-CN" altLang="en-US" sz="2400" b="1" dirty="0">
                <a:latin typeface="Times New Roman" pitchFamily="18" charset="0"/>
              </a:rPr>
              <a:t>变化，直流电源波动，元器件老化。其中</a:t>
            </a:r>
            <a:r>
              <a:rPr kumimoji="1" lang="zh-CN" altLang="en-US" sz="2400" b="1" dirty="0">
                <a:solidFill>
                  <a:srgbClr val="C00000"/>
                </a:solidFill>
                <a:latin typeface="Times New Roman" pitchFamily="18" charset="0"/>
              </a:rPr>
              <a:t>晶体管的特性对温度敏感是主要原因</a:t>
            </a:r>
            <a:r>
              <a:rPr kumimoji="1" lang="zh-CN" altLang="en-US" sz="2400" b="1" dirty="0">
                <a:latin typeface="Times New Roman" pitchFamily="18" charset="0"/>
              </a:rPr>
              <a:t>，故也称零漂为温漂。</a:t>
            </a:r>
          </a:p>
        </p:txBody>
      </p:sp>
      <p:sp>
        <p:nvSpPr>
          <p:cNvPr id="33798" name="Text Box 6"/>
          <p:cNvSpPr txBox="1">
            <a:spLocks noChangeArrowheads="1"/>
          </p:cNvSpPr>
          <p:nvPr/>
        </p:nvSpPr>
        <p:spPr bwMode="auto">
          <a:xfrm>
            <a:off x="500034" y="5549927"/>
            <a:ext cx="8001000" cy="936347"/>
          </a:xfrm>
          <a:prstGeom prst="rect">
            <a:avLst/>
          </a:prstGeom>
          <a:noFill/>
          <a:ln w="9525">
            <a:noFill/>
            <a:miter lim="800000"/>
            <a:headEnd/>
            <a:tailEnd/>
          </a:ln>
          <a:effectLst/>
        </p:spPr>
        <p:txBody>
          <a:bodyPr>
            <a:spAutoFit/>
          </a:bodyPr>
          <a:lstStyle/>
          <a:p>
            <a:pPr>
              <a:lnSpc>
                <a:spcPct val="120000"/>
              </a:lnSpc>
              <a:spcBef>
                <a:spcPts val="0"/>
              </a:spcBef>
            </a:pPr>
            <a:r>
              <a:rPr kumimoji="1" lang="zh-CN" altLang="en-US" sz="2400" b="1" dirty="0" smtClean="0">
                <a:solidFill>
                  <a:srgbClr val="A50021"/>
                </a:solidFill>
                <a:latin typeface="Times New Roman" pitchFamily="18" charset="0"/>
              </a:rPr>
              <a:t>       克服</a:t>
            </a:r>
            <a:r>
              <a:rPr kumimoji="1" lang="zh-CN" altLang="en-US" sz="2400" b="1" dirty="0">
                <a:solidFill>
                  <a:srgbClr val="A50021"/>
                </a:solidFill>
                <a:latin typeface="Times New Roman" pitchFamily="18" charset="0"/>
              </a:rPr>
              <a:t>温漂的方法：引入直流负反馈，温度</a:t>
            </a:r>
            <a:r>
              <a:rPr kumimoji="1" lang="zh-CN" altLang="en-US" sz="2400" b="1" dirty="0" smtClean="0">
                <a:solidFill>
                  <a:srgbClr val="A50021"/>
                </a:solidFill>
                <a:latin typeface="Times New Roman" pitchFamily="18" charset="0"/>
              </a:rPr>
              <a:t>补偿。</a:t>
            </a:r>
            <a:endParaRPr kumimoji="1" lang="en-US" altLang="zh-CN" sz="2400" b="1" dirty="0" smtClean="0">
              <a:solidFill>
                <a:srgbClr val="A50021"/>
              </a:solidFill>
              <a:latin typeface="Times New Roman" pitchFamily="18" charset="0"/>
            </a:endParaRPr>
          </a:p>
          <a:p>
            <a:pPr>
              <a:lnSpc>
                <a:spcPct val="120000"/>
              </a:lnSpc>
              <a:spcBef>
                <a:spcPts val="0"/>
              </a:spcBef>
            </a:pPr>
            <a:r>
              <a:rPr kumimoji="1" lang="en-US" altLang="zh-CN" sz="2400" b="1" dirty="0" smtClean="0">
                <a:solidFill>
                  <a:srgbClr val="A50021"/>
                </a:solidFill>
                <a:latin typeface="Times New Roman" pitchFamily="18" charset="0"/>
              </a:rPr>
              <a:t>       </a:t>
            </a:r>
            <a:r>
              <a:rPr kumimoji="1" lang="zh-CN" altLang="en-US" sz="2400" b="1" dirty="0" smtClean="0">
                <a:solidFill>
                  <a:srgbClr val="A50021"/>
                </a:solidFill>
                <a:latin typeface="Times New Roman" pitchFamily="18" charset="0"/>
              </a:rPr>
              <a:t>典型电路：差分放大电路</a:t>
            </a:r>
            <a:endParaRPr kumimoji="1" lang="zh-CN" altLang="en-US" sz="2400" b="1" dirty="0">
              <a:solidFill>
                <a:srgbClr val="A5002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left)">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796"/>
                                        </p:tgtEl>
                                        <p:attrNameLst>
                                          <p:attrName>style.visibility</p:attrName>
                                        </p:attrNameLst>
                                      </p:cBhvr>
                                      <p:to>
                                        <p:strVal val="visible"/>
                                      </p:to>
                                    </p:set>
                                    <p:animEffect transition="in" filter="wipe(left)">
                                      <p:cBhvr>
                                        <p:cTn id="12" dur="500"/>
                                        <p:tgtEl>
                                          <p:spTgt spid="337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7">
                                            <p:txEl>
                                              <p:pRg st="0" end="0"/>
                                            </p:txEl>
                                          </p:spTgt>
                                        </p:tgtEl>
                                        <p:attrNameLst>
                                          <p:attrName>style.visibility</p:attrName>
                                        </p:attrNameLst>
                                      </p:cBhvr>
                                      <p:to>
                                        <p:strVal val="visible"/>
                                      </p:to>
                                    </p:set>
                                    <p:animEffect transition="in" filter="wipe(left)">
                                      <p:cBhvr>
                                        <p:cTn id="17" dur="500"/>
                                        <p:tgtEl>
                                          <p:spTgt spid="3379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797">
                                            <p:txEl>
                                              <p:pRg st="1" end="1"/>
                                            </p:txEl>
                                          </p:spTgt>
                                        </p:tgtEl>
                                        <p:attrNameLst>
                                          <p:attrName>style.visibility</p:attrName>
                                        </p:attrNameLst>
                                      </p:cBhvr>
                                      <p:to>
                                        <p:strVal val="visible"/>
                                      </p:to>
                                    </p:set>
                                    <p:animEffect transition="in" filter="wipe(left)">
                                      <p:cBhvr>
                                        <p:cTn id="22" dur="500"/>
                                        <p:tgtEl>
                                          <p:spTgt spid="3379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798">
                                            <p:txEl>
                                              <p:pRg st="0" end="0"/>
                                            </p:txEl>
                                          </p:spTgt>
                                        </p:tgtEl>
                                        <p:attrNameLst>
                                          <p:attrName>style.visibility</p:attrName>
                                        </p:attrNameLst>
                                      </p:cBhvr>
                                      <p:to>
                                        <p:strVal val="visible"/>
                                      </p:to>
                                    </p:set>
                                    <p:animEffect transition="in" filter="wipe(left)">
                                      <p:cBhvr>
                                        <p:cTn id="27" dur="500"/>
                                        <p:tgtEl>
                                          <p:spTgt spid="3379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798">
                                            <p:txEl>
                                              <p:pRg st="1" end="1"/>
                                            </p:txEl>
                                          </p:spTgt>
                                        </p:tgtEl>
                                        <p:attrNameLst>
                                          <p:attrName>style.visibility</p:attrName>
                                        </p:attrNameLst>
                                      </p:cBhvr>
                                      <p:to>
                                        <p:strVal val="visible"/>
                                      </p:to>
                                    </p:set>
                                    <p:animEffect transition="in" filter="wipe(left)">
                                      <p:cBhvr>
                                        <p:cTn id="32" dur="500"/>
                                        <p:tgtEl>
                                          <p:spTgt spid="337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utoUpdateAnimBg="0"/>
      <p:bldP spid="33797" grpId="0" build="p" autoUpdateAnimBg="0"/>
      <p:bldP spid="33798"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457200" y="836712"/>
            <a:ext cx="7772400" cy="863600"/>
          </a:xfrm>
        </p:spPr>
        <p:txBody>
          <a:bodyPr/>
          <a:lstStyle/>
          <a:p>
            <a:r>
              <a:rPr lang="zh-CN" altLang="en-US" sz="4000" dirty="0" smtClean="0">
                <a:latin typeface="华文行楷" pitchFamily="2" charset="-122"/>
                <a:ea typeface="华文行楷" pitchFamily="2" charset="-122"/>
                <a:cs typeface="Times New Roman" pitchFamily="18" charset="0"/>
              </a:rPr>
              <a:t>差分信号的来源</a:t>
            </a:r>
            <a:endParaRPr lang="zh-CN" altLang="en-US" sz="4000" dirty="0">
              <a:latin typeface="华文行楷" pitchFamily="2" charset="-122"/>
              <a:ea typeface="华文行楷" pitchFamily="2" charset="-122"/>
              <a:cs typeface="Times New Roman" pitchFamily="18" charset="0"/>
            </a:endParaRPr>
          </a:p>
        </p:txBody>
      </p:sp>
      <p:pic>
        <p:nvPicPr>
          <p:cNvPr id="264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738" y="1916832"/>
            <a:ext cx="280035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706" y="4140671"/>
            <a:ext cx="6962775"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395536" y="764704"/>
            <a:ext cx="7772400" cy="863600"/>
          </a:xfrm>
        </p:spPr>
        <p:txBody>
          <a:bodyPr/>
          <a:lstStyle/>
          <a:p>
            <a:r>
              <a:rPr lang="zh-CN" altLang="en-US" sz="4000" dirty="0" smtClean="0">
                <a:latin typeface="华文行楷" pitchFamily="2" charset="-122"/>
                <a:ea typeface="华文行楷" pitchFamily="2" charset="-122"/>
                <a:cs typeface="Times New Roman" pitchFamily="18" charset="0"/>
              </a:rPr>
              <a:t>差分信号的来源</a:t>
            </a:r>
            <a:endParaRPr lang="zh-CN" altLang="en-US" sz="4000" dirty="0">
              <a:latin typeface="华文行楷" pitchFamily="2" charset="-122"/>
              <a:ea typeface="华文行楷" pitchFamily="2" charset="-122"/>
              <a:cs typeface="Times New Roman" pitchFamily="18" charset="0"/>
            </a:endParaRPr>
          </a:p>
        </p:txBody>
      </p:sp>
      <p:pic>
        <p:nvPicPr>
          <p:cNvPr id="265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628800"/>
            <a:ext cx="481012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5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403" y="3789040"/>
            <a:ext cx="337185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591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395536" y="764704"/>
            <a:ext cx="7772400" cy="863600"/>
          </a:xfrm>
        </p:spPr>
        <p:txBody>
          <a:bodyPr/>
          <a:lstStyle/>
          <a:p>
            <a:r>
              <a:rPr lang="zh-CN" altLang="en-US" sz="4000" dirty="0" smtClean="0">
                <a:latin typeface="华文行楷" pitchFamily="2" charset="-122"/>
                <a:ea typeface="华文行楷" pitchFamily="2" charset="-122"/>
                <a:cs typeface="Times New Roman" pitchFamily="18" charset="0"/>
              </a:rPr>
              <a:t>二、</a:t>
            </a:r>
            <a:r>
              <a:rPr lang="zh-CN" altLang="en-US" sz="4000" dirty="0" smtClean="0">
                <a:latin typeface="华文行楷" pitchFamily="2" charset="-122"/>
                <a:ea typeface="华文行楷" pitchFamily="2" charset="-122"/>
                <a:cs typeface="Times New Roman" pitchFamily="18" charset="0"/>
              </a:rPr>
              <a:t>差分信号的来源</a:t>
            </a:r>
            <a:endParaRPr lang="zh-CN" altLang="en-US" sz="4000" dirty="0">
              <a:latin typeface="华文行楷" pitchFamily="2" charset="-122"/>
              <a:ea typeface="华文行楷" pitchFamily="2" charset="-122"/>
              <a:cs typeface="Times New Roman" pitchFamily="18" charset="0"/>
            </a:endParaRPr>
          </a:p>
        </p:txBody>
      </p:sp>
      <p:pic>
        <p:nvPicPr>
          <p:cNvPr id="265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1988840"/>
            <a:ext cx="7776865"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18"/>
          <p:cNvSpPr txBox="1">
            <a:spLocks noChangeArrowheads="1"/>
          </p:cNvSpPr>
          <p:nvPr/>
        </p:nvSpPr>
        <p:spPr bwMode="auto">
          <a:xfrm>
            <a:off x="1835696" y="4622800"/>
            <a:ext cx="4897438" cy="539750"/>
          </a:xfrm>
          <a:prstGeom prst="rect">
            <a:avLst/>
          </a:prstGeom>
          <a:solidFill>
            <a:srgbClr val="66FFFF"/>
          </a:solidFill>
          <a:ln w="9525">
            <a:solidFill>
              <a:srgbClr val="FF0000"/>
            </a:solidFill>
            <a:miter lim="800000"/>
            <a:headEnd/>
            <a:tailEnd/>
          </a:ln>
          <a:effectLst/>
        </p:spPr>
        <p:txBody>
          <a:bodyPr>
            <a:spAutoFit/>
          </a:bodyPr>
          <a:lstStyle/>
          <a:p>
            <a:pPr algn="ctr">
              <a:lnSpc>
                <a:spcPct val="120000"/>
              </a:lnSpc>
              <a:spcAft>
                <a:spcPct val="10000"/>
              </a:spcAft>
            </a:pPr>
            <a:r>
              <a:rPr kumimoji="1" lang="zh-CN" altLang="en-US" sz="2400" b="1" dirty="0">
                <a:latin typeface="Times New Roman" pitchFamily="18" charset="0"/>
              </a:rPr>
              <a:t>共模信号：大小相等，极性相同。</a:t>
            </a:r>
          </a:p>
        </p:txBody>
      </p:sp>
      <p:sp>
        <p:nvSpPr>
          <p:cNvPr id="7" name="Text Box 19"/>
          <p:cNvSpPr txBox="1">
            <a:spLocks noChangeArrowheads="1"/>
          </p:cNvSpPr>
          <p:nvPr/>
        </p:nvSpPr>
        <p:spPr bwMode="auto">
          <a:xfrm>
            <a:off x="1861592" y="5445224"/>
            <a:ext cx="4897438" cy="539750"/>
          </a:xfrm>
          <a:prstGeom prst="rect">
            <a:avLst/>
          </a:prstGeom>
          <a:solidFill>
            <a:srgbClr val="66FFFF"/>
          </a:solidFill>
          <a:ln w="9525">
            <a:solidFill>
              <a:srgbClr val="FF0000"/>
            </a:solidFill>
            <a:miter lim="800000"/>
            <a:headEnd/>
            <a:tailEnd/>
          </a:ln>
          <a:effectLst/>
        </p:spPr>
        <p:txBody>
          <a:bodyPr>
            <a:spAutoFit/>
          </a:bodyPr>
          <a:lstStyle/>
          <a:p>
            <a:pPr algn="ctr">
              <a:lnSpc>
                <a:spcPct val="120000"/>
              </a:lnSpc>
            </a:pPr>
            <a:r>
              <a:rPr kumimoji="1" lang="zh-CN" altLang="en-US" sz="2400" b="1" dirty="0">
                <a:latin typeface="Times New Roman" pitchFamily="18" charset="0"/>
              </a:rPr>
              <a:t>差模信号：大小相等，极性相反</a:t>
            </a:r>
            <a:r>
              <a:rPr kumimoji="1" lang="en-US" altLang="zh-CN" sz="2400" b="1" dirty="0">
                <a:latin typeface="Times New Roman" pitchFamily="18" charset="0"/>
              </a:rPr>
              <a:t>.</a:t>
            </a:r>
          </a:p>
        </p:txBody>
      </p:sp>
    </p:spTree>
    <p:extLst>
      <p:ext uri="{BB962C8B-B14F-4D97-AF65-F5344CB8AC3E}">
        <p14:creationId xmlns:p14="http://schemas.microsoft.com/office/powerpoint/2010/main" val="209558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395536" y="764704"/>
            <a:ext cx="7772400" cy="863600"/>
          </a:xfrm>
        </p:spPr>
        <p:txBody>
          <a:bodyPr/>
          <a:lstStyle/>
          <a:p>
            <a:r>
              <a:rPr lang="zh-CN" altLang="en-US" sz="4000" dirty="0" smtClean="0">
                <a:latin typeface="华文行楷" pitchFamily="2" charset="-122"/>
                <a:ea typeface="华文行楷" pitchFamily="2" charset="-122"/>
                <a:cs typeface="Times New Roman" pitchFamily="18" charset="0"/>
              </a:rPr>
              <a:t>差分信号的来源</a:t>
            </a:r>
            <a:endParaRPr lang="zh-CN" altLang="en-US" sz="4000" dirty="0">
              <a:latin typeface="华文行楷" pitchFamily="2" charset="-122"/>
              <a:ea typeface="华文行楷" pitchFamily="2" charset="-122"/>
              <a:cs typeface="Times New Roman" pitchFamily="18" charset="0"/>
            </a:endParaRPr>
          </a:p>
        </p:txBody>
      </p:sp>
      <p:pic>
        <p:nvPicPr>
          <p:cNvPr id="265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628800"/>
            <a:ext cx="5976665" cy="171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429000"/>
            <a:ext cx="7458075"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312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457200" y="1341438"/>
            <a:ext cx="7772400" cy="863600"/>
          </a:xfrm>
        </p:spPr>
        <p:txBody>
          <a:bodyPr/>
          <a:lstStyle/>
          <a:p>
            <a:r>
              <a:rPr lang="zh-CN" altLang="en-US" sz="4000" dirty="0" smtClean="0">
                <a:latin typeface="华文行楷" pitchFamily="2" charset="-122"/>
                <a:ea typeface="华文行楷" pitchFamily="2" charset="-122"/>
                <a:cs typeface="Times New Roman" pitchFamily="18" charset="0"/>
              </a:rPr>
              <a:t>二、</a:t>
            </a:r>
            <a:r>
              <a:rPr lang="zh-CN" altLang="en-US" sz="4000" dirty="0" smtClean="0">
                <a:latin typeface="华文行楷" pitchFamily="2" charset="-122"/>
                <a:ea typeface="华文行楷" pitchFamily="2" charset="-122"/>
                <a:cs typeface="Times New Roman" pitchFamily="18" charset="0"/>
              </a:rPr>
              <a:t>差分</a:t>
            </a:r>
            <a:r>
              <a:rPr lang="zh-CN" altLang="en-US" sz="4000" dirty="0">
                <a:latin typeface="华文行楷" pitchFamily="2" charset="-122"/>
                <a:ea typeface="华文行楷" pitchFamily="2" charset="-122"/>
                <a:cs typeface="Times New Roman" pitchFamily="18" charset="0"/>
              </a:rPr>
              <a:t>放大电路</a:t>
            </a:r>
          </a:p>
        </p:txBody>
      </p:sp>
      <p:sp>
        <p:nvSpPr>
          <p:cNvPr id="31753" name="Text Box 9">
            <a:hlinkClick r:id="rId3" action="ppaction://hlinksldjump"/>
          </p:cNvPr>
          <p:cNvSpPr txBox="1">
            <a:spLocks noChangeArrowheads="1"/>
          </p:cNvSpPr>
          <p:nvPr/>
        </p:nvSpPr>
        <p:spPr bwMode="auto">
          <a:xfrm>
            <a:off x="1811359" y="2516637"/>
            <a:ext cx="5761037" cy="519112"/>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1.</a:t>
            </a:r>
            <a:r>
              <a:rPr kumimoji="1" lang="zh-CN" altLang="en-US" sz="2800" b="1" dirty="0" smtClean="0">
                <a:latin typeface="Times New Roman" pitchFamily="18" charset="0"/>
                <a:ea typeface="华文楷体" pitchFamily="2" charset="-122"/>
              </a:rPr>
              <a:t>长尾式差分放大电路的组成</a:t>
            </a:r>
            <a:endParaRPr kumimoji="1" lang="zh-CN" altLang="en-US" sz="2800" b="1" dirty="0">
              <a:latin typeface="Times New Roman" pitchFamily="18" charset="0"/>
              <a:ea typeface="华文楷体" pitchFamily="2" charset="-122"/>
            </a:endParaRPr>
          </a:p>
        </p:txBody>
      </p:sp>
      <p:sp>
        <p:nvSpPr>
          <p:cNvPr id="31754" name="Text Box 10">
            <a:hlinkClick r:id="rId4" action="ppaction://hlinksldjump"/>
          </p:cNvPr>
          <p:cNvSpPr txBox="1">
            <a:spLocks noChangeArrowheads="1"/>
          </p:cNvSpPr>
          <p:nvPr/>
        </p:nvSpPr>
        <p:spPr bwMode="auto">
          <a:xfrm>
            <a:off x="1811359" y="3050037"/>
            <a:ext cx="5472112" cy="519112"/>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2.</a:t>
            </a:r>
            <a:r>
              <a:rPr kumimoji="1" lang="zh-CN" altLang="en-US" sz="2800" b="1" dirty="0" smtClean="0">
                <a:latin typeface="Times New Roman" pitchFamily="18" charset="0"/>
                <a:ea typeface="华文楷体" pitchFamily="2" charset="-122"/>
              </a:rPr>
              <a:t>长尾式差分放大电路的分析</a:t>
            </a:r>
            <a:endParaRPr kumimoji="1" lang="zh-CN" altLang="en-US" sz="2800" b="1" dirty="0">
              <a:latin typeface="Times New Roman" pitchFamily="18" charset="0"/>
              <a:ea typeface="华文楷体" pitchFamily="2" charset="-122"/>
            </a:endParaRPr>
          </a:p>
        </p:txBody>
      </p:sp>
      <p:sp>
        <p:nvSpPr>
          <p:cNvPr id="31755" name="Text Box 11">
            <a:hlinkClick r:id="rId5" action="ppaction://hlinksldjump"/>
          </p:cNvPr>
          <p:cNvSpPr txBox="1">
            <a:spLocks noChangeArrowheads="1"/>
          </p:cNvSpPr>
          <p:nvPr/>
        </p:nvSpPr>
        <p:spPr bwMode="auto">
          <a:xfrm>
            <a:off x="1811359" y="3583437"/>
            <a:ext cx="5545137" cy="1040285"/>
          </a:xfrm>
          <a:prstGeom prst="rect">
            <a:avLst/>
          </a:prstGeom>
          <a:noFill/>
          <a:ln w="9525">
            <a:noFill/>
            <a:miter lim="800000"/>
            <a:headEnd/>
            <a:tailEnd/>
          </a:ln>
          <a:effectLst/>
        </p:spPr>
        <p:txBody>
          <a:bodyPr>
            <a:spAutoFit/>
          </a:bodyPr>
          <a:lstStyle/>
          <a:p>
            <a:pPr>
              <a:spcBef>
                <a:spcPct val="20000"/>
              </a:spcBef>
            </a:pPr>
            <a:r>
              <a:rPr kumimoji="1" lang="en-US" altLang="zh-CN" sz="2800" b="1" dirty="0" smtClean="0">
                <a:latin typeface="Times New Roman" pitchFamily="18" charset="0"/>
                <a:ea typeface="华文楷体" pitchFamily="2" charset="-122"/>
              </a:rPr>
              <a:t>3.</a:t>
            </a:r>
            <a:r>
              <a:rPr kumimoji="1" lang="zh-CN" altLang="en-US" sz="2800" b="1" dirty="0" smtClean="0">
                <a:latin typeface="Times New Roman" pitchFamily="18" charset="0"/>
                <a:ea typeface="华文楷体" pitchFamily="2" charset="-122"/>
              </a:rPr>
              <a:t>差分放大电路的四种接法</a:t>
            </a:r>
          </a:p>
          <a:p>
            <a:pPr>
              <a:spcBef>
                <a:spcPct val="20000"/>
              </a:spcBef>
            </a:pPr>
            <a:endParaRPr kumimoji="1" lang="zh-CN" altLang="en-US" sz="2800" b="1" dirty="0">
              <a:latin typeface="Times New Roman" pitchFamily="18" charset="0"/>
              <a:ea typeface="华文楷体" pitchFamily="2" charset="-122"/>
            </a:endParaRPr>
          </a:p>
        </p:txBody>
      </p:sp>
      <p:sp>
        <p:nvSpPr>
          <p:cNvPr id="31756" name="Text Box 12">
            <a:hlinkClick r:id="rId6" action="ppaction://hlinksldjump"/>
          </p:cNvPr>
          <p:cNvSpPr txBox="1">
            <a:spLocks noChangeArrowheads="1"/>
          </p:cNvSpPr>
          <p:nvPr/>
        </p:nvSpPr>
        <p:spPr bwMode="auto">
          <a:xfrm>
            <a:off x="1811359" y="4116837"/>
            <a:ext cx="5184775" cy="1169551"/>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4.</a:t>
            </a:r>
            <a:r>
              <a:rPr kumimoji="1" lang="zh-CN" altLang="en-US" sz="2800" b="1" dirty="0" smtClean="0">
                <a:latin typeface="Times New Roman" pitchFamily="18" charset="0"/>
                <a:ea typeface="华文楷体" pitchFamily="2" charset="-122"/>
              </a:rPr>
              <a:t>具有恒流源的差分放大电路</a:t>
            </a:r>
          </a:p>
          <a:p>
            <a:pPr>
              <a:spcBef>
                <a:spcPct val="50000"/>
              </a:spcBef>
            </a:pPr>
            <a:endParaRPr kumimoji="1" lang="zh-CN" altLang="en-US" sz="2800" b="1" dirty="0">
              <a:latin typeface="Times New Roman" pitchFamily="18" charset="0"/>
              <a:ea typeface="华文楷体" pitchFamily="2" charset="-122"/>
            </a:endParaRPr>
          </a:p>
        </p:txBody>
      </p:sp>
      <p:sp>
        <p:nvSpPr>
          <p:cNvPr id="31757" name="Text Box 13">
            <a:hlinkClick r:id="rId7" action="ppaction://hlinksldjump"/>
          </p:cNvPr>
          <p:cNvSpPr txBox="1">
            <a:spLocks noChangeArrowheads="1"/>
          </p:cNvSpPr>
          <p:nvPr/>
        </p:nvSpPr>
        <p:spPr bwMode="auto">
          <a:xfrm>
            <a:off x="1811359" y="4650237"/>
            <a:ext cx="5400675" cy="519112"/>
          </a:xfrm>
          <a:prstGeom prst="rect">
            <a:avLst/>
          </a:prstGeom>
          <a:noFill/>
          <a:ln w="9525">
            <a:noFill/>
            <a:miter lim="800000"/>
            <a:headEnd/>
            <a:tailEnd/>
          </a:ln>
          <a:effectLst/>
        </p:spPr>
        <p:txBody>
          <a:bodyPr>
            <a:spAutoFit/>
          </a:bodyPr>
          <a:lstStyle/>
          <a:p>
            <a:pPr>
              <a:spcBef>
                <a:spcPct val="20000"/>
              </a:spcBef>
            </a:pPr>
            <a:r>
              <a:rPr kumimoji="1" lang="en-US" altLang="zh-CN" sz="2800" b="1" dirty="0" smtClean="0">
                <a:latin typeface="Times New Roman" pitchFamily="18" charset="0"/>
                <a:ea typeface="华文楷体" pitchFamily="2" charset="-122"/>
              </a:rPr>
              <a:t>5.</a:t>
            </a:r>
            <a:r>
              <a:rPr kumimoji="1" lang="zh-CN" altLang="en-US" sz="2800" b="1" dirty="0" smtClean="0">
                <a:latin typeface="Times New Roman" pitchFamily="18" charset="0"/>
                <a:ea typeface="华文楷体" pitchFamily="2" charset="-122"/>
              </a:rPr>
              <a:t>差分放大电路的改进</a:t>
            </a:r>
            <a:endParaRPr kumimoji="1" lang="zh-CN" altLang="en-US" sz="2800" b="1" dirty="0">
              <a:latin typeface="Times New Roman" pitchFamily="18" charset="0"/>
              <a:ea typeface="华文楷体" pitchFamily="2" charset="-122"/>
            </a:endParaRPr>
          </a:p>
        </p:txBody>
      </p:sp>
    </p:spTree>
    <p:extLst>
      <p:ext uri="{BB962C8B-B14F-4D97-AF65-F5344CB8AC3E}">
        <p14:creationId xmlns:p14="http://schemas.microsoft.com/office/powerpoint/2010/main" val="18984981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Dz030302"/>
          <p:cNvPicPr>
            <a:picLocks noChangeAspect="1" noChangeArrowheads="1"/>
          </p:cNvPicPr>
          <p:nvPr/>
        </p:nvPicPr>
        <p:blipFill>
          <a:blip r:embed="rId2"/>
          <a:srcRect l="6886" r="56958" b="69925"/>
          <a:stretch>
            <a:fillRect/>
          </a:stretch>
        </p:blipFill>
        <p:spPr bwMode="auto">
          <a:xfrm>
            <a:off x="0" y="1449388"/>
            <a:ext cx="2667000" cy="2540000"/>
          </a:xfrm>
          <a:prstGeom prst="rect">
            <a:avLst/>
          </a:prstGeom>
          <a:noFill/>
        </p:spPr>
      </p:pic>
      <p:pic>
        <p:nvPicPr>
          <p:cNvPr id="34819" name="Picture 3" descr="Dz030302"/>
          <p:cNvPicPr>
            <a:picLocks noChangeAspect="1" noChangeArrowheads="1"/>
          </p:cNvPicPr>
          <p:nvPr/>
        </p:nvPicPr>
        <p:blipFill>
          <a:blip r:embed="rId2"/>
          <a:srcRect l="51317" r="7030" b="69925"/>
          <a:stretch>
            <a:fillRect/>
          </a:stretch>
        </p:blipFill>
        <p:spPr bwMode="auto">
          <a:xfrm>
            <a:off x="2627313" y="1557338"/>
            <a:ext cx="2998787" cy="2478087"/>
          </a:xfrm>
          <a:prstGeom prst="rect">
            <a:avLst/>
          </a:prstGeom>
          <a:noFill/>
        </p:spPr>
      </p:pic>
      <p:pic>
        <p:nvPicPr>
          <p:cNvPr id="34820" name="Picture 4" descr="Dz030302"/>
          <p:cNvPicPr>
            <a:picLocks noChangeAspect="1" noChangeArrowheads="1"/>
          </p:cNvPicPr>
          <p:nvPr/>
        </p:nvPicPr>
        <p:blipFill>
          <a:blip r:embed="rId2"/>
          <a:srcRect l="24103" t="33083" r="22525" b="36842"/>
          <a:stretch>
            <a:fillRect/>
          </a:stretch>
        </p:blipFill>
        <p:spPr bwMode="auto">
          <a:xfrm>
            <a:off x="5486400" y="1630363"/>
            <a:ext cx="3657600" cy="2360612"/>
          </a:xfrm>
          <a:prstGeom prst="rect">
            <a:avLst/>
          </a:prstGeom>
          <a:noFill/>
        </p:spPr>
      </p:pic>
      <p:pic>
        <p:nvPicPr>
          <p:cNvPr id="34821" name="Picture 5" descr="Dz030302"/>
          <p:cNvPicPr>
            <a:picLocks noChangeAspect="1" noChangeArrowheads="1"/>
          </p:cNvPicPr>
          <p:nvPr/>
        </p:nvPicPr>
        <p:blipFill>
          <a:blip r:embed="rId2"/>
          <a:srcRect t="66165" r="50072" b="2255"/>
          <a:stretch>
            <a:fillRect/>
          </a:stretch>
        </p:blipFill>
        <p:spPr bwMode="auto">
          <a:xfrm>
            <a:off x="179388" y="4222750"/>
            <a:ext cx="3330575" cy="2413000"/>
          </a:xfrm>
          <a:prstGeom prst="rect">
            <a:avLst/>
          </a:prstGeom>
          <a:noFill/>
        </p:spPr>
      </p:pic>
      <p:sp>
        <p:nvSpPr>
          <p:cNvPr id="34822" name="AutoShape 6"/>
          <p:cNvSpPr>
            <a:spLocks/>
          </p:cNvSpPr>
          <p:nvPr/>
        </p:nvSpPr>
        <p:spPr bwMode="auto">
          <a:xfrm>
            <a:off x="0" y="1485900"/>
            <a:ext cx="1422400" cy="381000"/>
          </a:xfrm>
          <a:prstGeom prst="borderCallout2">
            <a:avLst>
              <a:gd name="adj1" fmla="val 30000"/>
              <a:gd name="adj2" fmla="val 105356"/>
              <a:gd name="adj3" fmla="val 30000"/>
              <a:gd name="adj4" fmla="val 132144"/>
              <a:gd name="adj5" fmla="val 346667"/>
              <a:gd name="adj6" fmla="val 159819"/>
            </a:avLst>
          </a:prstGeom>
          <a:solidFill>
            <a:srgbClr val="FFFFCC"/>
          </a:solidFill>
          <a:ln w="19050">
            <a:solidFill>
              <a:srgbClr val="FF3300"/>
            </a:solidFill>
            <a:miter lim="800000"/>
            <a:headEnd/>
            <a:tailEnd/>
          </a:ln>
          <a:effectLst/>
        </p:spPr>
        <p:txBody>
          <a:bodyPr/>
          <a:lstStyle/>
          <a:p>
            <a:pPr algn="ctr"/>
            <a:r>
              <a:rPr kumimoji="1" lang="zh-CN" altLang="en-US" sz="2000" b="1">
                <a:latin typeface="Times New Roman" pitchFamily="18" charset="0"/>
              </a:rPr>
              <a:t>零点漂移</a:t>
            </a:r>
          </a:p>
        </p:txBody>
      </p:sp>
      <p:sp>
        <p:nvSpPr>
          <p:cNvPr id="34823" name="AutoShape 7"/>
          <p:cNvSpPr>
            <a:spLocks/>
          </p:cNvSpPr>
          <p:nvPr/>
        </p:nvSpPr>
        <p:spPr bwMode="auto">
          <a:xfrm>
            <a:off x="2771775" y="1414463"/>
            <a:ext cx="1154113" cy="685800"/>
          </a:xfrm>
          <a:prstGeom prst="borderCallout2">
            <a:avLst>
              <a:gd name="adj1" fmla="val 16667"/>
              <a:gd name="adj2" fmla="val 106602"/>
              <a:gd name="adj3" fmla="val 16667"/>
              <a:gd name="adj4" fmla="val 140301"/>
              <a:gd name="adj5" fmla="val 118287"/>
              <a:gd name="adj6" fmla="val 175792"/>
            </a:avLst>
          </a:prstGeom>
          <a:solidFill>
            <a:srgbClr val="FFFFCC"/>
          </a:solidFill>
          <a:ln w="19050">
            <a:solidFill>
              <a:srgbClr val="FF3300"/>
            </a:solidFill>
            <a:miter lim="800000"/>
            <a:headEnd/>
            <a:tailEnd/>
          </a:ln>
          <a:effectLst/>
        </p:spPr>
        <p:txBody>
          <a:bodyPr/>
          <a:lstStyle/>
          <a:p>
            <a:pPr algn="ctr"/>
            <a:r>
              <a:rPr kumimoji="1" lang="zh-CN" altLang="en-US" sz="2000" b="1">
                <a:latin typeface="Times New Roman" pitchFamily="18" charset="0"/>
              </a:rPr>
              <a:t>零输入零输出</a:t>
            </a:r>
          </a:p>
        </p:txBody>
      </p:sp>
      <p:sp>
        <p:nvSpPr>
          <p:cNvPr id="34824" name="AutoShape 8"/>
          <p:cNvSpPr>
            <a:spLocks/>
          </p:cNvSpPr>
          <p:nvPr/>
        </p:nvSpPr>
        <p:spPr bwMode="auto">
          <a:xfrm>
            <a:off x="5364163" y="1414463"/>
            <a:ext cx="1252537" cy="381000"/>
          </a:xfrm>
          <a:prstGeom prst="borderCallout2">
            <a:avLst>
              <a:gd name="adj1" fmla="val 30000"/>
              <a:gd name="adj2" fmla="val 106083"/>
              <a:gd name="adj3" fmla="val 30000"/>
              <a:gd name="adj4" fmla="val 134347"/>
              <a:gd name="adj5" fmla="val 57917"/>
              <a:gd name="adj6" fmla="val 163880"/>
            </a:avLst>
          </a:prstGeom>
          <a:solidFill>
            <a:srgbClr val="FFFFCC"/>
          </a:solidFill>
          <a:ln w="19050">
            <a:solidFill>
              <a:srgbClr val="FF3300"/>
            </a:solidFill>
            <a:miter lim="800000"/>
            <a:headEnd/>
            <a:tailEnd/>
          </a:ln>
          <a:effectLst/>
        </p:spPr>
        <p:txBody>
          <a:bodyPr/>
          <a:lstStyle/>
          <a:p>
            <a:pPr algn="ctr"/>
            <a:r>
              <a:rPr kumimoji="1" lang="zh-CN" altLang="en-US" sz="2000" b="1">
                <a:latin typeface="Times New Roman" pitchFamily="18" charset="0"/>
              </a:rPr>
              <a:t>理想对称</a:t>
            </a:r>
          </a:p>
        </p:txBody>
      </p:sp>
      <p:sp>
        <p:nvSpPr>
          <p:cNvPr id="34825" name="Rectangle 9"/>
          <p:cNvSpPr>
            <a:spLocks noGrp="1" noChangeArrowheads="1"/>
          </p:cNvSpPr>
          <p:nvPr>
            <p:ph type="title"/>
          </p:nvPr>
        </p:nvSpPr>
        <p:spPr>
          <a:xfrm>
            <a:off x="250825" y="765175"/>
            <a:ext cx="6048375" cy="620713"/>
          </a:xfrm>
          <a:noFill/>
        </p:spPr>
        <p:txBody>
          <a:bodyPr/>
          <a:lstStyle/>
          <a:p>
            <a:pPr algn="l"/>
            <a:r>
              <a:rPr lang="en-US" altLang="zh-CN" sz="3200" dirty="0" smtClean="0">
                <a:solidFill>
                  <a:schemeClr val="tx1"/>
                </a:solidFill>
                <a:ea typeface="华文行楷" pitchFamily="2" charset="-122"/>
              </a:rPr>
              <a:t>1.</a:t>
            </a:r>
            <a:r>
              <a:rPr lang="zh-CN" altLang="en-US" sz="3200" dirty="0" smtClean="0">
                <a:solidFill>
                  <a:schemeClr val="tx1"/>
                </a:solidFill>
                <a:ea typeface="华文行楷" pitchFamily="2" charset="-122"/>
              </a:rPr>
              <a:t>长</a:t>
            </a:r>
            <a:r>
              <a:rPr lang="zh-CN" altLang="en-US" sz="3200" dirty="0">
                <a:solidFill>
                  <a:schemeClr val="tx1"/>
                </a:solidFill>
                <a:ea typeface="华文行楷" pitchFamily="2" charset="-122"/>
              </a:rPr>
              <a:t>尾式差分放大电路的组成</a:t>
            </a:r>
          </a:p>
        </p:txBody>
      </p:sp>
      <p:grpSp>
        <p:nvGrpSpPr>
          <p:cNvPr id="2" name="Group 15"/>
          <p:cNvGrpSpPr>
            <a:grpSpLocks/>
          </p:cNvGrpSpPr>
          <p:nvPr/>
        </p:nvGrpSpPr>
        <p:grpSpPr bwMode="auto">
          <a:xfrm>
            <a:off x="684213" y="4222750"/>
            <a:ext cx="4751387" cy="1368425"/>
            <a:chOff x="431" y="2523"/>
            <a:chExt cx="2993" cy="862"/>
          </a:xfrm>
        </p:grpSpPr>
        <p:sp>
          <p:nvSpPr>
            <p:cNvPr id="34832" name="AutoShape 16"/>
            <p:cNvSpPr>
              <a:spLocks/>
            </p:cNvSpPr>
            <p:nvPr/>
          </p:nvSpPr>
          <p:spPr bwMode="auto">
            <a:xfrm>
              <a:off x="2426" y="2523"/>
              <a:ext cx="998" cy="453"/>
            </a:xfrm>
            <a:prstGeom prst="borderCallout2">
              <a:avLst>
                <a:gd name="adj1" fmla="val 15894"/>
                <a:gd name="adj2" fmla="val -4810"/>
                <a:gd name="adj3" fmla="val 15894"/>
                <a:gd name="adj4" fmla="val -15731"/>
                <a:gd name="adj5" fmla="val 174394"/>
                <a:gd name="adj6" fmla="val -26954"/>
              </a:avLst>
            </a:prstGeom>
            <a:solidFill>
              <a:srgbClr val="FFFFCC"/>
            </a:solidFill>
            <a:ln w="19050">
              <a:solidFill>
                <a:srgbClr val="FF0000"/>
              </a:solidFill>
              <a:miter lim="800000"/>
              <a:headEnd/>
              <a:tailEnd/>
            </a:ln>
            <a:effectLst/>
          </p:spPr>
          <p:txBody>
            <a:bodyPr/>
            <a:lstStyle/>
            <a:p>
              <a:r>
                <a:rPr kumimoji="1" lang="zh-CN" altLang="en-US" sz="2000" b="1">
                  <a:latin typeface="Times New Roman" pitchFamily="18" charset="0"/>
                </a:rPr>
                <a:t>信号特点？能否放大？</a:t>
              </a:r>
            </a:p>
          </p:txBody>
        </p:sp>
        <p:sp>
          <p:nvSpPr>
            <p:cNvPr id="34833" name="Line 17"/>
            <p:cNvSpPr>
              <a:spLocks noChangeShapeType="1"/>
            </p:cNvSpPr>
            <p:nvPr/>
          </p:nvSpPr>
          <p:spPr bwMode="auto">
            <a:xfrm flipV="1">
              <a:off x="431" y="2614"/>
              <a:ext cx="1814" cy="771"/>
            </a:xfrm>
            <a:prstGeom prst="line">
              <a:avLst/>
            </a:prstGeom>
            <a:noFill/>
            <a:ln w="19050">
              <a:solidFill>
                <a:srgbClr val="FF0000"/>
              </a:solidFill>
              <a:round/>
              <a:headEnd/>
              <a:tailEnd/>
            </a:ln>
            <a:effectLst/>
          </p:spPr>
          <p:txBody>
            <a:bodyPr/>
            <a:lstStyle/>
            <a:p>
              <a:endParaRPr lang="zh-CN" altLang="en-US"/>
            </a:p>
          </p:txBody>
        </p:sp>
      </p:grpSp>
      <p:sp>
        <p:nvSpPr>
          <p:cNvPr id="34834" name="Text Box 18"/>
          <p:cNvSpPr txBox="1">
            <a:spLocks noChangeArrowheads="1"/>
          </p:cNvSpPr>
          <p:nvPr/>
        </p:nvSpPr>
        <p:spPr bwMode="auto">
          <a:xfrm>
            <a:off x="3851275" y="5159375"/>
            <a:ext cx="4897438" cy="539750"/>
          </a:xfrm>
          <a:prstGeom prst="rect">
            <a:avLst/>
          </a:prstGeom>
          <a:solidFill>
            <a:srgbClr val="66FFFF"/>
          </a:solidFill>
          <a:ln w="9525">
            <a:solidFill>
              <a:srgbClr val="FF0000"/>
            </a:solidFill>
            <a:miter lim="800000"/>
            <a:headEnd/>
            <a:tailEnd/>
          </a:ln>
          <a:effectLst/>
        </p:spPr>
        <p:txBody>
          <a:bodyPr>
            <a:spAutoFit/>
          </a:bodyPr>
          <a:lstStyle/>
          <a:p>
            <a:pPr algn="ctr">
              <a:lnSpc>
                <a:spcPct val="120000"/>
              </a:lnSpc>
              <a:spcAft>
                <a:spcPct val="10000"/>
              </a:spcAft>
            </a:pPr>
            <a:r>
              <a:rPr kumimoji="1" lang="zh-CN" altLang="en-US" sz="2400" b="1">
                <a:latin typeface="Times New Roman" pitchFamily="18" charset="0"/>
              </a:rPr>
              <a:t>共模信号：大小相等，极性相同。</a:t>
            </a:r>
          </a:p>
        </p:txBody>
      </p:sp>
      <p:sp>
        <p:nvSpPr>
          <p:cNvPr id="34835" name="Text Box 19"/>
          <p:cNvSpPr txBox="1">
            <a:spLocks noChangeArrowheads="1"/>
          </p:cNvSpPr>
          <p:nvPr/>
        </p:nvSpPr>
        <p:spPr bwMode="auto">
          <a:xfrm>
            <a:off x="3889404" y="5878513"/>
            <a:ext cx="4897438" cy="539750"/>
          </a:xfrm>
          <a:prstGeom prst="rect">
            <a:avLst/>
          </a:prstGeom>
          <a:solidFill>
            <a:srgbClr val="66FFFF"/>
          </a:solidFill>
          <a:ln w="9525">
            <a:solidFill>
              <a:srgbClr val="FF0000"/>
            </a:solidFill>
            <a:miter lim="800000"/>
            <a:headEnd/>
            <a:tailEnd/>
          </a:ln>
          <a:effectLst/>
        </p:spPr>
        <p:txBody>
          <a:bodyPr>
            <a:spAutoFit/>
          </a:bodyPr>
          <a:lstStyle/>
          <a:p>
            <a:pPr algn="ctr">
              <a:lnSpc>
                <a:spcPct val="120000"/>
              </a:lnSpc>
            </a:pPr>
            <a:r>
              <a:rPr kumimoji="1" lang="zh-CN" altLang="en-US" sz="2400" b="1">
                <a:latin typeface="Times New Roman" pitchFamily="18" charset="0"/>
              </a:rPr>
              <a:t>差模信号：大小相等，极性相反</a:t>
            </a:r>
            <a:r>
              <a:rPr kumimoji="1" lang="en-US" altLang="zh-CN" sz="2400" b="1">
                <a:latin typeface="Times New Roman" pitchFamily="18" charset="0"/>
              </a:rPr>
              <a:t>.</a:t>
            </a:r>
          </a:p>
        </p:txBody>
      </p:sp>
      <p:grpSp>
        <p:nvGrpSpPr>
          <p:cNvPr id="3" name="Group 20"/>
          <p:cNvGrpSpPr>
            <a:grpSpLocks/>
          </p:cNvGrpSpPr>
          <p:nvPr/>
        </p:nvGrpSpPr>
        <p:grpSpPr bwMode="auto">
          <a:xfrm>
            <a:off x="5580063" y="3141663"/>
            <a:ext cx="2773362" cy="1528762"/>
            <a:chOff x="3515" y="1842"/>
            <a:chExt cx="1747" cy="963"/>
          </a:xfrm>
        </p:grpSpPr>
        <p:sp>
          <p:nvSpPr>
            <p:cNvPr id="34837" name="AutoShape 21"/>
            <p:cNvSpPr>
              <a:spLocks/>
            </p:cNvSpPr>
            <p:nvPr/>
          </p:nvSpPr>
          <p:spPr bwMode="auto">
            <a:xfrm>
              <a:off x="3515" y="2523"/>
              <a:ext cx="1747" cy="282"/>
            </a:xfrm>
            <a:prstGeom prst="borderCallout2">
              <a:avLst>
                <a:gd name="adj1" fmla="val 25532"/>
                <a:gd name="adj2" fmla="val 102745"/>
                <a:gd name="adj3" fmla="val 25532"/>
                <a:gd name="adj4" fmla="val 105782"/>
                <a:gd name="adj5" fmla="val -225532"/>
                <a:gd name="adj6" fmla="val 109046"/>
              </a:avLst>
            </a:prstGeom>
            <a:solidFill>
              <a:srgbClr val="FFFFCC"/>
            </a:solidFill>
            <a:ln w="19050">
              <a:solidFill>
                <a:srgbClr val="FF3300"/>
              </a:solidFill>
              <a:miter lim="800000"/>
              <a:headEnd/>
              <a:tailEnd/>
            </a:ln>
            <a:effectLst/>
          </p:spPr>
          <p:txBody>
            <a:bodyPr/>
            <a:lstStyle/>
            <a:p>
              <a:r>
                <a:rPr kumimoji="1" lang="zh-CN" altLang="en-US" sz="2000" b="1">
                  <a:latin typeface="Times New Roman" pitchFamily="18" charset="0"/>
                </a:rPr>
                <a:t>信号特点？能否放大？</a:t>
              </a:r>
            </a:p>
          </p:txBody>
        </p:sp>
        <p:sp>
          <p:nvSpPr>
            <p:cNvPr id="34838" name="Line 22"/>
            <p:cNvSpPr>
              <a:spLocks noChangeShapeType="1"/>
            </p:cNvSpPr>
            <p:nvPr/>
          </p:nvSpPr>
          <p:spPr bwMode="auto">
            <a:xfrm>
              <a:off x="3878" y="1842"/>
              <a:ext cx="408" cy="636"/>
            </a:xfrm>
            <a:prstGeom prst="line">
              <a:avLst/>
            </a:prstGeom>
            <a:noFill/>
            <a:ln w="19050">
              <a:solidFill>
                <a:srgbClr val="FF0000"/>
              </a:solidFill>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48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8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48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48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834"/>
                                        </p:tgtEl>
                                        <p:attrNameLst>
                                          <p:attrName>style.visibility</p:attrName>
                                        </p:attrNameLst>
                                      </p:cBhvr>
                                      <p:to>
                                        <p:strVal val="visible"/>
                                      </p:to>
                                    </p:set>
                                    <p:animEffect transition="in" filter="wipe(left)">
                                      <p:cBhvr>
                                        <p:cTn id="32" dur="500"/>
                                        <p:tgtEl>
                                          <p:spTgt spid="348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348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4835"/>
                                        </p:tgtEl>
                                        <p:attrNameLst>
                                          <p:attrName>style.visibility</p:attrName>
                                        </p:attrNameLst>
                                      </p:cBhvr>
                                      <p:to>
                                        <p:strVal val="visible"/>
                                      </p:to>
                                    </p:set>
                                    <p:animEffect transition="in" filter="wipe(left)">
                                      <p:cBhvr>
                                        <p:cTn id="46" dur="500"/>
                                        <p:tgtEl>
                                          <p:spTgt spid="34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animBg="1" autoUpdateAnimBg="0"/>
      <p:bldP spid="34823" grpId="0" animBg="1" autoUpdateAnimBg="0"/>
      <p:bldP spid="34824" grpId="0" animBg="1" autoUpdateAnimBg="0"/>
      <p:bldP spid="34834" grpId="0" animBg="1"/>
      <p:bldP spid="3483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0825" y="765175"/>
            <a:ext cx="7772400" cy="719138"/>
          </a:xfrm>
        </p:spPr>
        <p:txBody>
          <a:bodyPr/>
          <a:lstStyle/>
          <a:p>
            <a:pPr algn="l"/>
            <a:r>
              <a:rPr lang="zh-CN" altLang="en-US" sz="3600">
                <a:solidFill>
                  <a:schemeClr val="tx1"/>
                </a:solidFill>
                <a:ea typeface="华文行楷" pitchFamily="2" charset="-122"/>
              </a:rPr>
              <a:t>典型电路</a:t>
            </a:r>
          </a:p>
        </p:txBody>
      </p:sp>
      <p:pic>
        <p:nvPicPr>
          <p:cNvPr id="35843" name="Picture 3" descr="Dz030303"/>
          <p:cNvPicPr>
            <a:picLocks noGrp="1" noChangeAspect="1" noChangeArrowheads="1"/>
          </p:cNvPicPr>
          <p:nvPr>
            <p:ph sz="half" idx="1"/>
          </p:nvPr>
        </p:nvPicPr>
        <p:blipFill>
          <a:blip r:embed="rId3"/>
          <a:srcRect/>
          <a:stretch>
            <a:fillRect/>
          </a:stretch>
        </p:blipFill>
        <p:spPr>
          <a:xfrm>
            <a:off x="684213" y="1412875"/>
            <a:ext cx="3743325" cy="2770188"/>
          </a:xfrm>
          <a:noFill/>
          <a:ln/>
        </p:spPr>
      </p:pic>
      <p:graphicFrame>
        <p:nvGraphicFramePr>
          <p:cNvPr id="35844" name="Object 4"/>
          <p:cNvGraphicFramePr>
            <a:graphicFrameLocks noGrp="1" noChangeAspect="1"/>
          </p:cNvGraphicFramePr>
          <p:nvPr>
            <p:ph sz="quarter" idx="2"/>
          </p:nvPr>
        </p:nvGraphicFramePr>
        <p:xfrm>
          <a:off x="5005388" y="1339850"/>
          <a:ext cx="2735262" cy="2600325"/>
        </p:xfrm>
        <a:graphic>
          <a:graphicData uri="http://schemas.openxmlformats.org/presentationml/2006/ole">
            <mc:AlternateContent xmlns:mc="http://schemas.openxmlformats.org/markup-compatibility/2006">
              <mc:Choice xmlns:v="urn:schemas-microsoft-com:vml" Requires="v">
                <p:oleObj spid="_x0000_s162836" name="Equation" r:id="rId4" imgW="1295280" imgH="1231560" progId="Equation.3">
                  <p:embed/>
                </p:oleObj>
              </mc:Choice>
              <mc:Fallback>
                <p:oleObj name="Equation" r:id="rId4" imgW="1295280" imgH="123156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388" y="1339850"/>
                        <a:ext cx="2735262" cy="2600325"/>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35845" name="Text Box 5"/>
          <p:cNvSpPr txBox="1">
            <a:spLocks noChangeArrowheads="1"/>
          </p:cNvSpPr>
          <p:nvPr/>
        </p:nvSpPr>
        <p:spPr bwMode="auto">
          <a:xfrm>
            <a:off x="1044575" y="4437063"/>
            <a:ext cx="3455988" cy="1917700"/>
          </a:xfrm>
          <a:prstGeom prst="rect">
            <a:avLst/>
          </a:prstGeom>
          <a:noFill/>
          <a:ln w="9525">
            <a:noFill/>
            <a:miter lim="800000"/>
            <a:headEnd/>
            <a:tailEnd/>
          </a:ln>
          <a:effectLst/>
        </p:spPr>
        <p:txBody>
          <a:bodyPr>
            <a:spAutoFit/>
          </a:bodyPr>
          <a:lstStyle/>
          <a:p>
            <a:r>
              <a:rPr kumimoji="1" lang="zh-CN" altLang="en-US" sz="2400" b="1">
                <a:solidFill>
                  <a:srgbClr val="A50021"/>
                </a:solidFill>
                <a:latin typeface="Times New Roman" pitchFamily="18" charset="0"/>
              </a:rPr>
              <a:t>在理想对称的情况下：</a:t>
            </a:r>
          </a:p>
          <a:p>
            <a:r>
              <a:rPr kumimoji="1" lang="en-US" altLang="zh-CN" sz="2400" b="1">
                <a:solidFill>
                  <a:srgbClr val="A50021"/>
                </a:solidFill>
                <a:latin typeface="Times New Roman" pitchFamily="18" charset="0"/>
              </a:rPr>
              <a:t>1. </a:t>
            </a:r>
            <a:r>
              <a:rPr kumimoji="1" lang="zh-CN" altLang="en-US" sz="2400" b="1">
                <a:solidFill>
                  <a:srgbClr val="A50021"/>
                </a:solidFill>
                <a:latin typeface="Times New Roman" pitchFamily="18" charset="0"/>
              </a:rPr>
              <a:t>克服零点漂移；</a:t>
            </a:r>
          </a:p>
          <a:p>
            <a:r>
              <a:rPr kumimoji="1" lang="en-US" altLang="zh-CN" sz="2400" b="1">
                <a:solidFill>
                  <a:srgbClr val="A50021"/>
                </a:solidFill>
                <a:latin typeface="Times New Roman" pitchFamily="18" charset="0"/>
              </a:rPr>
              <a:t>2. </a:t>
            </a:r>
            <a:r>
              <a:rPr kumimoji="1" lang="zh-CN" altLang="en-US" sz="2400" b="1">
                <a:solidFill>
                  <a:srgbClr val="A50021"/>
                </a:solidFill>
                <a:latin typeface="Times New Roman" pitchFamily="18" charset="0"/>
              </a:rPr>
              <a:t>零输入零输出；</a:t>
            </a:r>
          </a:p>
          <a:p>
            <a:r>
              <a:rPr kumimoji="1" lang="en-US" altLang="zh-CN" sz="2400" b="1">
                <a:solidFill>
                  <a:srgbClr val="A50021"/>
                </a:solidFill>
                <a:latin typeface="Times New Roman" pitchFamily="18" charset="0"/>
              </a:rPr>
              <a:t>3. </a:t>
            </a:r>
            <a:r>
              <a:rPr kumimoji="1" lang="zh-CN" altLang="en-US" sz="2400" b="1">
                <a:solidFill>
                  <a:srgbClr val="A50021"/>
                </a:solidFill>
                <a:latin typeface="Times New Roman" pitchFamily="18" charset="0"/>
              </a:rPr>
              <a:t>抑制共模信号；</a:t>
            </a:r>
          </a:p>
          <a:p>
            <a:r>
              <a:rPr kumimoji="1" lang="en-US" altLang="zh-CN" sz="2400" b="1">
                <a:solidFill>
                  <a:srgbClr val="A50021"/>
                </a:solidFill>
                <a:latin typeface="Times New Roman" pitchFamily="18" charset="0"/>
              </a:rPr>
              <a:t>4. </a:t>
            </a:r>
            <a:r>
              <a:rPr kumimoji="1" lang="zh-CN" altLang="en-US" sz="2400" b="1">
                <a:solidFill>
                  <a:srgbClr val="A50021"/>
                </a:solidFill>
                <a:latin typeface="Times New Roman" pitchFamily="18" charset="0"/>
              </a:rPr>
              <a:t>放大差模信号。</a:t>
            </a:r>
          </a:p>
        </p:txBody>
      </p:sp>
      <p:graphicFrame>
        <p:nvGraphicFramePr>
          <p:cNvPr id="35846" name="Object 6"/>
          <p:cNvGraphicFramePr>
            <a:graphicFrameLocks noGrp="1" noChangeAspect="1"/>
          </p:cNvGraphicFramePr>
          <p:nvPr>
            <p:ph sz="quarter" idx="3"/>
          </p:nvPr>
        </p:nvGraphicFramePr>
        <p:xfrm>
          <a:off x="4932363" y="4003675"/>
          <a:ext cx="2879725" cy="2543175"/>
        </p:xfrm>
        <a:graphic>
          <a:graphicData uri="http://schemas.openxmlformats.org/presentationml/2006/ole">
            <mc:AlternateContent xmlns:mc="http://schemas.openxmlformats.org/markup-compatibility/2006">
              <mc:Choice xmlns:v="urn:schemas-microsoft-com:vml" Requires="v">
                <p:oleObj spid="_x0000_s162837" name="VISIO" r:id="rId6" imgW="1530360" imgH="1350360" progId="Visio.Drawing.5">
                  <p:embed/>
                </p:oleObj>
              </mc:Choice>
              <mc:Fallback>
                <p:oleObj name="VISIO" r:id="rId6" imgW="1530360" imgH="1350360" progId="Visio.Drawing.5">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4003675"/>
                        <a:ext cx="287972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wipe(left)">
                                      <p:cBhvr>
                                        <p:cTn id="7" dur="500"/>
                                        <p:tgtEl>
                                          <p:spTgt spid="358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5"/>
                                        </p:tgtEl>
                                        <p:attrNameLst>
                                          <p:attrName>style.visibility</p:attrName>
                                        </p:attrNameLst>
                                      </p:cBhvr>
                                      <p:to>
                                        <p:strVal val="visible"/>
                                      </p:to>
                                    </p:set>
                                    <p:animEffect transition="in" filter="wipe(left)">
                                      <p:cBhvr>
                                        <p:cTn id="12" dur="500"/>
                                        <p:tgtEl>
                                          <p:spTgt spid="358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846"/>
                                        </p:tgtEl>
                                        <p:attrNameLst>
                                          <p:attrName>style.visibility</p:attrName>
                                        </p:attrNameLst>
                                      </p:cBhvr>
                                      <p:to>
                                        <p:strVal val="visible"/>
                                      </p:to>
                                    </p:set>
                                    <p:animEffect transition="in" filter="wipe(left)">
                                      <p:cBhvr>
                                        <p:cTn id="17"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857224" y="1714488"/>
            <a:ext cx="7837488" cy="1143000"/>
          </a:xfrm>
        </p:spPr>
        <p:txBody>
          <a:bodyPr/>
          <a:lstStyle/>
          <a:p>
            <a:r>
              <a:rPr lang="en-US" altLang="zh-CN" sz="4000" dirty="0">
                <a:latin typeface="华文行楷" pitchFamily="2" charset="-122"/>
                <a:ea typeface="华文行楷" pitchFamily="2" charset="-122"/>
                <a:cs typeface="Times New Roman" pitchFamily="18" charset="0"/>
              </a:rPr>
              <a:t>§3.1 </a:t>
            </a:r>
            <a:r>
              <a:rPr lang="zh-CN" altLang="en-US" sz="4000" dirty="0">
                <a:latin typeface="华文行楷" pitchFamily="2" charset="-122"/>
                <a:ea typeface="华文行楷" pitchFamily="2" charset="-122"/>
                <a:cs typeface="Times New Roman" pitchFamily="18" charset="0"/>
              </a:rPr>
              <a:t>多级放大电路</a:t>
            </a:r>
            <a:r>
              <a:rPr lang="zh-CN" altLang="en-US" sz="4000" dirty="0" smtClean="0">
                <a:latin typeface="华文行楷" pitchFamily="2" charset="-122"/>
                <a:ea typeface="华文行楷" pitchFamily="2" charset="-122"/>
                <a:cs typeface="Times New Roman" pitchFamily="18" charset="0"/>
              </a:rPr>
              <a:t>的一般问题</a:t>
            </a:r>
            <a:endParaRPr lang="zh-CN" altLang="en-US" sz="4000" dirty="0">
              <a:latin typeface="华文行楷" pitchFamily="2" charset="-122"/>
              <a:ea typeface="华文行楷" pitchFamily="2" charset="-122"/>
              <a:cs typeface="Times New Roman" pitchFamily="18" charset="0"/>
            </a:endParaRPr>
          </a:p>
        </p:txBody>
      </p:sp>
      <p:sp>
        <p:nvSpPr>
          <p:cNvPr id="18441" name="Text Box 9">
            <a:hlinkClick r:id="rId3" action="ppaction://hlinksldjump"/>
          </p:cNvPr>
          <p:cNvSpPr txBox="1">
            <a:spLocks noChangeArrowheads="1"/>
          </p:cNvSpPr>
          <p:nvPr/>
        </p:nvSpPr>
        <p:spPr bwMode="auto">
          <a:xfrm>
            <a:off x="2571737" y="3357563"/>
            <a:ext cx="5300687" cy="480131"/>
          </a:xfrm>
          <a:prstGeom prst="rect">
            <a:avLst/>
          </a:prstGeom>
          <a:noFill/>
          <a:ln w="9525">
            <a:noFill/>
            <a:miter lim="800000"/>
            <a:headEnd/>
            <a:tailEnd/>
          </a:ln>
          <a:effectLst/>
        </p:spPr>
        <p:txBody>
          <a:bodyPr wrap="square">
            <a:spAutoFit/>
          </a:bodyPr>
          <a:lstStyle/>
          <a:p>
            <a:pPr>
              <a:lnSpc>
                <a:spcPct val="90000"/>
              </a:lnSpc>
            </a:pPr>
            <a:r>
              <a:rPr kumimoji="1" lang="zh-CN" altLang="en-US" sz="2800" b="1" dirty="0">
                <a:latin typeface="Times New Roman" pitchFamily="18" charset="0"/>
                <a:ea typeface="华文楷体" pitchFamily="2" charset="-122"/>
              </a:rPr>
              <a:t>一</a:t>
            </a:r>
            <a:r>
              <a:rPr kumimoji="1" lang="zh-CN" altLang="en-US" sz="2800" b="1" dirty="0" smtClean="0">
                <a:latin typeface="Times New Roman" pitchFamily="18" charset="0"/>
                <a:ea typeface="华文楷体" pitchFamily="2" charset="-122"/>
              </a:rPr>
              <a:t>、多级放大电路的耦合方式</a:t>
            </a:r>
            <a:endParaRPr kumimoji="1" lang="zh-CN" altLang="en-US" sz="2800" b="1" dirty="0">
              <a:latin typeface="Times New Roman" pitchFamily="18" charset="0"/>
              <a:ea typeface="华文楷体" pitchFamily="2" charset="-122"/>
            </a:endParaRPr>
          </a:p>
        </p:txBody>
      </p:sp>
      <p:sp>
        <p:nvSpPr>
          <p:cNvPr id="18442" name="Text Box 10">
            <a:hlinkClick r:id="rId4" action="ppaction://hlinksldjump"/>
          </p:cNvPr>
          <p:cNvSpPr txBox="1">
            <a:spLocks noChangeArrowheads="1"/>
          </p:cNvSpPr>
          <p:nvPr/>
        </p:nvSpPr>
        <p:spPr bwMode="auto">
          <a:xfrm>
            <a:off x="2571736" y="4005263"/>
            <a:ext cx="5157812" cy="480131"/>
          </a:xfrm>
          <a:prstGeom prst="rect">
            <a:avLst/>
          </a:prstGeom>
          <a:noFill/>
          <a:ln w="9525">
            <a:noFill/>
            <a:miter lim="800000"/>
            <a:headEnd/>
            <a:tailEnd/>
          </a:ln>
          <a:effectLst/>
        </p:spPr>
        <p:txBody>
          <a:bodyPr wrap="square">
            <a:spAutoFit/>
          </a:bodyPr>
          <a:lstStyle/>
          <a:p>
            <a:pPr>
              <a:lnSpc>
                <a:spcPct val="90000"/>
              </a:lnSpc>
            </a:pPr>
            <a:r>
              <a:rPr kumimoji="1" lang="zh-CN" altLang="en-US" sz="2800" b="1" dirty="0">
                <a:latin typeface="Times New Roman" pitchFamily="18" charset="0"/>
                <a:ea typeface="华文楷体" pitchFamily="2" charset="-122"/>
              </a:rPr>
              <a:t>二</a:t>
            </a:r>
            <a:r>
              <a:rPr kumimoji="1" lang="zh-CN" altLang="en-US" sz="2800" b="1" dirty="0" smtClean="0">
                <a:latin typeface="Times New Roman" pitchFamily="18" charset="0"/>
                <a:ea typeface="华文楷体" pitchFamily="2" charset="-122"/>
              </a:rPr>
              <a:t>、多级放大电路的动态分析</a:t>
            </a:r>
            <a:endParaRPr kumimoji="1" lang="zh-CN" altLang="en-US" sz="2800" b="1" dirty="0">
              <a:latin typeface="Times New Roman" pitchFamily="18" charset="0"/>
              <a:ea typeface="华文楷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827088" y="1643050"/>
          <a:ext cx="3730625" cy="2767012"/>
        </p:xfrm>
        <a:graphic>
          <a:graphicData uri="http://schemas.openxmlformats.org/presentationml/2006/ole">
            <mc:AlternateContent xmlns:mc="http://schemas.openxmlformats.org/markup-compatibility/2006">
              <mc:Choice xmlns:v="urn:schemas-microsoft-com:vml" Requires="v">
                <p:oleObj spid="_x0000_s163892" name="Photo Editor 照片" r:id="rId4" imgW="12317544" imgH="9135750" progId="">
                  <p:embed/>
                </p:oleObj>
              </mc:Choice>
              <mc:Fallback>
                <p:oleObj name="Photo Editor 照片" r:id="rId4" imgW="12317544" imgH="913575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1643050"/>
                        <a:ext cx="3730625" cy="276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59" name="Rectangle 3"/>
          <p:cNvSpPr>
            <a:spLocks noGrp="1" noChangeArrowheads="1"/>
          </p:cNvSpPr>
          <p:nvPr>
            <p:ph type="title"/>
          </p:nvPr>
        </p:nvSpPr>
        <p:spPr>
          <a:xfrm>
            <a:off x="250825" y="765175"/>
            <a:ext cx="7772400" cy="579438"/>
          </a:xfrm>
        </p:spPr>
        <p:txBody>
          <a:bodyPr/>
          <a:lstStyle/>
          <a:p>
            <a:pPr algn="l">
              <a:lnSpc>
                <a:spcPct val="105000"/>
              </a:lnSpc>
            </a:pPr>
            <a:r>
              <a:rPr lang="en-US" altLang="zh-CN" sz="3200" dirty="0" smtClean="0">
                <a:solidFill>
                  <a:schemeClr val="tx1"/>
                </a:solidFill>
                <a:latin typeface="华文行楷" pitchFamily="2" charset="-122"/>
                <a:ea typeface="华文行楷" pitchFamily="2" charset="-122"/>
              </a:rPr>
              <a:t>2.</a:t>
            </a:r>
            <a:r>
              <a:rPr lang="zh-CN" altLang="en-US" sz="3200" dirty="0" smtClean="0">
                <a:solidFill>
                  <a:schemeClr val="tx1"/>
                </a:solidFill>
                <a:ea typeface="华文行楷" pitchFamily="2" charset="-122"/>
              </a:rPr>
              <a:t>长</a:t>
            </a:r>
            <a:r>
              <a:rPr lang="zh-CN" altLang="en-US" sz="3200" dirty="0">
                <a:solidFill>
                  <a:schemeClr val="tx1"/>
                </a:solidFill>
                <a:ea typeface="华文行楷" pitchFamily="2" charset="-122"/>
              </a:rPr>
              <a:t>尾式差分放大电路的分析</a:t>
            </a:r>
            <a:r>
              <a:rPr lang="zh-CN" altLang="en-US" sz="3600" dirty="0">
                <a:solidFill>
                  <a:schemeClr val="tx1"/>
                </a:solidFill>
                <a:ea typeface="隶书" pitchFamily="49" charset="-122"/>
              </a:rPr>
              <a:t> </a:t>
            </a:r>
            <a:endParaRPr lang="zh-CN" altLang="en-US" sz="2800" b="1" dirty="0">
              <a:solidFill>
                <a:schemeClr val="tx1"/>
              </a:solidFill>
            </a:endParaRPr>
          </a:p>
        </p:txBody>
      </p:sp>
      <p:graphicFrame>
        <p:nvGraphicFramePr>
          <p:cNvPr id="45060" name="Object 4"/>
          <p:cNvGraphicFramePr>
            <a:graphicFrameLocks noGrp="1" noChangeAspect="1"/>
          </p:cNvGraphicFramePr>
          <p:nvPr>
            <p:ph sz="half" idx="1"/>
          </p:nvPr>
        </p:nvGraphicFramePr>
        <p:xfrm>
          <a:off x="4716463" y="5013325"/>
          <a:ext cx="2087562" cy="869950"/>
        </p:xfrm>
        <a:graphic>
          <a:graphicData uri="http://schemas.openxmlformats.org/presentationml/2006/ole">
            <mc:AlternateContent xmlns:mc="http://schemas.openxmlformats.org/markup-compatibility/2006">
              <mc:Choice xmlns:v="urn:schemas-microsoft-com:vml" Requires="v">
                <p:oleObj spid="_x0000_s163893" name="公式" r:id="rId6" imgW="1066680" imgH="444240" progId="Equation.3">
                  <p:embed/>
                </p:oleObj>
              </mc:Choice>
              <mc:Fallback>
                <p:oleObj name="公式" r:id="rId6" imgW="1066680" imgH="4442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3" y="5013325"/>
                        <a:ext cx="2087562" cy="869950"/>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5061" name="Object 5"/>
          <p:cNvGraphicFramePr>
            <a:graphicFrameLocks noGrp="1" noChangeAspect="1"/>
          </p:cNvGraphicFramePr>
          <p:nvPr>
            <p:ph sz="quarter" idx="2"/>
          </p:nvPr>
        </p:nvGraphicFramePr>
        <p:xfrm>
          <a:off x="6948488" y="5013325"/>
          <a:ext cx="1439862" cy="858838"/>
        </p:xfrm>
        <a:graphic>
          <a:graphicData uri="http://schemas.openxmlformats.org/presentationml/2006/ole">
            <mc:AlternateContent xmlns:mc="http://schemas.openxmlformats.org/markup-compatibility/2006">
              <mc:Choice xmlns:v="urn:schemas-microsoft-com:vml" Requires="v">
                <p:oleObj spid="_x0000_s163894" name="公式" r:id="rId8" imgW="723600" imgH="431640" progId="Equation.3">
                  <p:embed/>
                </p:oleObj>
              </mc:Choice>
              <mc:Fallback>
                <p:oleObj name="公式" r:id="rId8" imgW="723600" imgH="43164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8488" y="5013325"/>
                        <a:ext cx="1439862" cy="858838"/>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5062" name="Object 6"/>
          <p:cNvGraphicFramePr>
            <a:graphicFrameLocks noChangeAspect="1"/>
          </p:cNvGraphicFramePr>
          <p:nvPr/>
        </p:nvGraphicFramePr>
        <p:xfrm>
          <a:off x="4859338" y="1341438"/>
          <a:ext cx="2787650" cy="2649537"/>
        </p:xfrm>
        <a:graphic>
          <a:graphicData uri="http://schemas.openxmlformats.org/presentationml/2006/ole">
            <mc:AlternateContent xmlns:mc="http://schemas.openxmlformats.org/markup-compatibility/2006">
              <mc:Choice xmlns:v="urn:schemas-microsoft-com:vml" Requires="v">
                <p:oleObj spid="_x0000_s163895" name="Equation" r:id="rId10" imgW="1295280" imgH="1231560" progId="Equation.3">
                  <p:embed/>
                </p:oleObj>
              </mc:Choice>
              <mc:Fallback>
                <p:oleObj name="Equation" r:id="rId10" imgW="1295280" imgH="123156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9338" y="1341438"/>
                        <a:ext cx="2787650" cy="2649537"/>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66FFFF"/>
                            </a:solidFill>
                            <a:miter lim="800000"/>
                            <a:headEnd/>
                            <a:tailEnd/>
                          </a14:hiddenLine>
                        </a:ext>
                      </a:extLst>
                    </p:spPr>
                  </p:pic>
                </p:oleObj>
              </mc:Fallback>
            </mc:AlternateContent>
          </a:graphicData>
        </a:graphic>
      </p:graphicFrame>
      <p:sp>
        <p:nvSpPr>
          <p:cNvPr id="45063" name="AutoShape 7"/>
          <p:cNvSpPr>
            <a:spLocks/>
          </p:cNvSpPr>
          <p:nvPr/>
        </p:nvSpPr>
        <p:spPr bwMode="auto">
          <a:xfrm>
            <a:off x="4941888" y="4005263"/>
            <a:ext cx="2089150" cy="431800"/>
          </a:xfrm>
          <a:prstGeom prst="borderCallout2">
            <a:avLst>
              <a:gd name="adj1" fmla="val 26472"/>
              <a:gd name="adj2" fmla="val -3648"/>
              <a:gd name="adj3" fmla="val 26472"/>
              <a:gd name="adj4" fmla="val -21958"/>
              <a:gd name="adj5" fmla="val -212741"/>
              <a:gd name="adj6" fmla="val -41185"/>
            </a:avLst>
          </a:prstGeom>
          <a:solidFill>
            <a:srgbClr val="FFFFCC"/>
          </a:solidFill>
          <a:ln w="19050">
            <a:solidFill>
              <a:srgbClr val="FF3300"/>
            </a:solidFill>
            <a:miter lim="800000"/>
            <a:headEnd/>
            <a:tailEnd/>
          </a:ln>
          <a:effectLst/>
        </p:spPr>
        <p:txBody>
          <a:bodyPr/>
          <a:lstStyle/>
          <a:p>
            <a:pPr algn="ctr"/>
            <a:r>
              <a:rPr kumimoji="1" lang="en-US" altLang="zh-CN" sz="2000" b="1" i="1">
                <a:latin typeface="Times New Roman" pitchFamily="18" charset="0"/>
              </a:rPr>
              <a:t>R</a:t>
            </a:r>
            <a:r>
              <a:rPr kumimoji="1" lang="en-US" altLang="zh-CN" sz="2000" b="1" baseline="-25000">
                <a:latin typeface="Times New Roman" pitchFamily="18" charset="0"/>
              </a:rPr>
              <a:t>b</a:t>
            </a:r>
            <a:r>
              <a:rPr kumimoji="1" lang="zh-CN" altLang="en-US" sz="2000" b="1">
                <a:latin typeface="Times New Roman" pitchFamily="18" charset="0"/>
              </a:rPr>
              <a:t>是必要的吗？</a:t>
            </a:r>
          </a:p>
        </p:txBody>
      </p:sp>
      <p:grpSp>
        <p:nvGrpSpPr>
          <p:cNvPr id="2" name="Group 8"/>
          <p:cNvGrpSpPr>
            <a:grpSpLocks/>
          </p:cNvGrpSpPr>
          <p:nvPr/>
        </p:nvGrpSpPr>
        <p:grpSpPr bwMode="auto">
          <a:xfrm>
            <a:off x="773113" y="3090850"/>
            <a:ext cx="3844925" cy="381000"/>
            <a:chOff x="494" y="2256"/>
            <a:chExt cx="2422" cy="240"/>
          </a:xfrm>
        </p:grpSpPr>
        <p:grpSp>
          <p:nvGrpSpPr>
            <p:cNvPr id="3" name="Group 9"/>
            <p:cNvGrpSpPr>
              <a:grpSpLocks/>
            </p:cNvGrpSpPr>
            <p:nvPr/>
          </p:nvGrpSpPr>
          <p:grpSpPr bwMode="auto">
            <a:xfrm>
              <a:off x="494" y="2256"/>
              <a:ext cx="192" cy="240"/>
              <a:chOff x="480" y="2064"/>
              <a:chExt cx="192" cy="240"/>
            </a:xfrm>
          </p:grpSpPr>
          <p:sp>
            <p:nvSpPr>
              <p:cNvPr id="45066" name="Line 10"/>
              <p:cNvSpPr>
                <a:spLocks noChangeShapeType="1"/>
              </p:cNvSpPr>
              <p:nvPr/>
            </p:nvSpPr>
            <p:spPr bwMode="auto">
              <a:xfrm>
                <a:off x="576" y="2064"/>
                <a:ext cx="0" cy="240"/>
              </a:xfrm>
              <a:prstGeom prst="line">
                <a:avLst/>
              </a:prstGeom>
              <a:noFill/>
              <a:ln w="19050">
                <a:solidFill>
                  <a:srgbClr val="FF3300"/>
                </a:solidFill>
                <a:round/>
                <a:headEnd/>
                <a:tailEnd/>
              </a:ln>
              <a:effectLst/>
            </p:spPr>
            <p:txBody>
              <a:bodyPr/>
              <a:lstStyle/>
              <a:p>
                <a:endParaRPr lang="zh-CN" altLang="en-US"/>
              </a:p>
            </p:txBody>
          </p:sp>
          <p:sp>
            <p:nvSpPr>
              <p:cNvPr id="45067" name="Line 11"/>
              <p:cNvSpPr>
                <a:spLocks noChangeShapeType="1"/>
              </p:cNvSpPr>
              <p:nvPr/>
            </p:nvSpPr>
            <p:spPr bwMode="auto">
              <a:xfrm>
                <a:off x="480" y="2304"/>
                <a:ext cx="192" cy="0"/>
              </a:xfrm>
              <a:prstGeom prst="line">
                <a:avLst/>
              </a:prstGeom>
              <a:noFill/>
              <a:ln w="28575">
                <a:solidFill>
                  <a:srgbClr val="FF3300"/>
                </a:solidFill>
                <a:round/>
                <a:headEnd/>
                <a:tailEnd/>
              </a:ln>
              <a:effectLst/>
            </p:spPr>
            <p:txBody>
              <a:bodyPr/>
              <a:lstStyle/>
              <a:p>
                <a:endParaRPr lang="zh-CN" altLang="en-US"/>
              </a:p>
            </p:txBody>
          </p:sp>
        </p:grpSp>
        <p:grpSp>
          <p:nvGrpSpPr>
            <p:cNvPr id="4" name="Group 12"/>
            <p:cNvGrpSpPr>
              <a:grpSpLocks/>
            </p:cNvGrpSpPr>
            <p:nvPr/>
          </p:nvGrpSpPr>
          <p:grpSpPr bwMode="auto">
            <a:xfrm>
              <a:off x="2724" y="2256"/>
              <a:ext cx="192" cy="240"/>
              <a:chOff x="480" y="2064"/>
              <a:chExt cx="192" cy="240"/>
            </a:xfrm>
          </p:grpSpPr>
          <p:sp>
            <p:nvSpPr>
              <p:cNvPr id="45069" name="Line 13"/>
              <p:cNvSpPr>
                <a:spLocks noChangeShapeType="1"/>
              </p:cNvSpPr>
              <p:nvPr/>
            </p:nvSpPr>
            <p:spPr bwMode="auto">
              <a:xfrm>
                <a:off x="576" y="2064"/>
                <a:ext cx="0" cy="240"/>
              </a:xfrm>
              <a:prstGeom prst="line">
                <a:avLst/>
              </a:prstGeom>
              <a:noFill/>
              <a:ln w="19050">
                <a:solidFill>
                  <a:srgbClr val="FF3300"/>
                </a:solidFill>
                <a:round/>
                <a:headEnd/>
                <a:tailEnd/>
              </a:ln>
              <a:effectLst/>
            </p:spPr>
            <p:txBody>
              <a:bodyPr/>
              <a:lstStyle/>
              <a:p>
                <a:endParaRPr lang="zh-CN" altLang="en-US"/>
              </a:p>
            </p:txBody>
          </p:sp>
          <p:sp>
            <p:nvSpPr>
              <p:cNvPr id="45070" name="Line 14"/>
              <p:cNvSpPr>
                <a:spLocks noChangeShapeType="1"/>
              </p:cNvSpPr>
              <p:nvPr/>
            </p:nvSpPr>
            <p:spPr bwMode="auto">
              <a:xfrm>
                <a:off x="480" y="2304"/>
                <a:ext cx="192" cy="0"/>
              </a:xfrm>
              <a:prstGeom prst="line">
                <a:avLst/>
              </a:prstGeom>
              <a:noFill/>
              <a:ln w="28575">
                <a:solidFill>
                  <a:srgbClr val="FF3300"/>
                </a:solidFill>
                <a:round/>
                <a:headEnd/>
                <a:tailEnd/>
              </a:ln>
              <a:effectLst/>
            </p:spPr>
            <p:txBody>
              <a:bodyPr/>
              <a:lstStyle/>
              <a:p>
                <a:endParaRPr lang="zh-CN" altLang="en-US"/>
              </a:p>
            </p:txBody>
          </p:sp>
        </p:grpSp>
      </p:grpSp>
      <p:sp>
        <p:nvSpPr>
          <p:cNvPr id="45075" name="Text Box 19"/>
          <p:cNvSpPr txBox="1">
            <a:spLocks noChangeArrowheads="1"/>
          </p:cNvSpPr>
          <p:nvPr/>
        </p:nvSpPr>
        <p:spPr bwMode="auto">
          <a:xfrm>
            <a:off x="214282" y="1341438"/>
            <a:ext cx="3240088" cy="519112"/>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latin typeface="Times New Roman" pitchFamily="18" charset="0"/>
                <a:ea typeface="+mn-ea"/>
                <a:cs typeface="Times New Roman" pitchFamily="18" charset="0"/>
              </a:rPr>
              <a:t>（</a:t>
            </a:r>
            <a:r>
              <a:rPr kumimoji="1" lang="en-US" altLang="zh-CN" sz="2800" b="1" dirty="0" smtClean="0">
                <a:latin typeface="Times New Roman" pitchFamily="18" charset="0"/>
                <a:ea typeface="+mn-ea"/>
                <a:cs typeface="Times New Roman" pitchFamily="18" charset="0"/>
              </a:rPr>
              <a:t>1</a:t>
            </a:r>
            <a:r>
              <a:rPr kumimoji="1" lang="zh-CN" altLang="en-US" sz="2800" b="1" dirty="0" smtClean="0">
                <a:latin typeface="Times New Roman" pitchFamily="18" charset="0"/>
                <a:ea typeface="+mn-ea"/>
                <a:cs typeface="Times New Roman" pitchFamily="18" charset="0"/>
              </a:rPr>
              <a:t>）</a:t>
            </a:r>
            <a:r>
              <a:rPr kumimoji="1" lang="en-US" altLang="zh-CN" sz="2800" b="1" i="1" dirty="0" smtClean="0">
                <a:latin typeface="Times New Roman" pitchFamily="18" charset="0"/>
                <a:ea typeface="+mn-ea"/>
                <a:cs typeface="Times New Roman" pitchFamily="18" charset="0"/>
              </a:rPr>
              <a:t>Q</a:t>
            </a:r>
            <a:r>
              <a:rPr kumimoji="1" lang="zh-CN" altLang="zh-CN" sz="2800" b="1" dirty="0">
                <a:latin typeface="Times New Roman" pitchFamily="18" charset="0"/>
                <a:ea typeface="+mn-ea"/>
                <a:cs typeface="Times New Roman" pitchFamily="18" charset="0"/>
              </a:rPr>
              <a:t>点</a:t>
            </a:r>
            <a:r>
              <a:rPr kumimoji="1" lang="zh-CN" altLang="zh-CN" sz="2400" b="1" dirty="0">
                <a:latin typeface="Times New Roman" pitchFamily="18" charset="0"/>
                <a:ea typeface="+mn-ea"/>
                <a:cs typeface="Times New Roman" pitchFamily="18" charset="0"/>
              </a:rPr>
              <a:t>：</a:t>
            </a:r>
            <a:endParaRPr kumimoji="1" lang="zh-CN" altLang="en-US" sz="2400" b="1" dirty="0">
              <a:latin typeface="Times New Roman" pitchFamily="18" charset="0"/>
              <a:ea typeface="+mn-ea"/>
              <a:cs typeface="Times New Roman" pitchFamily="18" charset="0"/>
            </a:endParaRPr>
          </a:p>
        </p:txBody>
      </p:sp>
      <p:sp>
        <p:nvSpPr>
          <p:cNvPr id="45078" name="Text Box 22"/>
          <p:cNvSpPr txBox="1">
            <a:spLocks noChangeArrowheads="1"/>
          </p:cNvSpPr>
          <p:nvPr/>
        </p:nvSpPr>
        <p:spPr bwMode="auto">
          <a:xfrm>
            <a:off x="539750" y="4508500"/>
            <a:ext cx="35052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晶体管输入回路方程：</a:t>
            </a:r>
          </a:p>
        </p:txBody>
      </p:sp>
      <p:sp>
        <p:nvSpPr>
          <p:cNvPr id="45079" name="Text Box 23"/>
          <p:cNvSpPr txBox="1">
            <a:spLocks noChangeArrowheads="1"/>
          </p:cNvSpPr>
          <p:nvPr/>
        </p:nvSpPr>
        <p:spPr bwMode="auto">
          <a:xfrm>
            <a:off x="468313" y="5157788"/>
            <a:ext cx="44196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通常，</a:t>
            </a:r>
            <a:r>
              <a:rPr kumimoji="1" lang="en-US" altLang="zh-CN" sz="2400" b="1" i="1">
                <a:latin typeface="Times New Roman" pitchFamily="18" charset="0"/>
              </a:rPr>
              <a:t>R</a:t>
            </a:r>
            <a:r>
              <a:rPr kumimoji="1" lang="en-US" altLang="zh-CN" sz="2400" b="1" baseline="-25000">
                <a:latin typeface="Times New Roman" pitchFamily="18" charset="0"/>
              </a:rPr>
              <a:t>b</a:t>
            </a:r>
            <a:r>
              <a:rPr kumimoji="1" lang="zh-CN" altLang="en-US" sz="2400" b="1">
                <a:latin typeface="Times New Roman" pitchFamily="18" charset="0"/>
              </a:rPr>
              <a:t>较小，且</a:t>
            </a:r>
            <a:r>
              <a:rPr kumimoji="1" lang="en-US" altLang="zh-CN" sz="2400" b="1" i="1">
                <a:latin typeface="Times New Roman" pitchFamily="18" charset="0"/>
              </a:rPr>
              <a:t>I</a:t>
            </a:r>
            <a:r>
              <a:rPr kumimoji="1" lang="en-US" altLang="zh-CN" sz="2400" b="1" baseline="-25000">
                <a:latin typeface="Times New Roman" pitchFamily="18" charset="0"/>
              </a:rPr>
              <a:t>BQ</a:t>
            </a:r>
            <a:r>
              <a:rPr kumimoji="1" lang="zh-CN" altLang="en-US" sz="2400" b="1">
                <a:latin typeface="Times New Roman" pitchFamily="18" charset="0"/>
              </a:rPr>
              <a:t>很小，故</a:t>
            </a:r>
          </a:p>
        </p:txBody>
      </p:sp>
      <p:graphicFrame>
        <p:nvGraphicFramePr>
          <p:cNvPr id="45080" name="Object 24"/>
          <p:cNvGraphicFramePr>
            <a:graphicFrameLocks noGrp="1" noChangeAspect="1"/>
          </p:cNvGraphicFramePr>
          <p:nvPr>
            <p:ph sz="quarter" idx="3"/>
          </p:nvPr>
        </p:nvGraphicFramePr>
        <p:xfrm>
          <a:off x="539750" y="5805488"/>
          <a:ext cx="3455988" cy="511175"/>
        </p:xfrm>
        <a:graphic>
          <a:graphicData uri="http://schemas.openxmlformats.org/presentationml/2006/ole">
            <mc:AlternateContent xmlns:mc="http://schemas.openxmlformats.org/markup-compatibility/2006">
              <mc:Choice xmlns:v="urn:schemas-microsoft-com:vml" Requires="v">
                <p:oleObj spid="_x0000_s163896" name="公式" r:id="rId12" imgW="1625400" imgH="241200" progId="Equation.3">
                  <p:embed/>
                </p:oleObj>
              </mc:Choice>
              <mc:Fallback>
                <p:oleObj name="公式" r:id="rId12" imgW="1625400" imgH="24120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750" y="5805488"/>
                        <a:ext cx="3455988" cy="511175"/>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45081" name="AutoShape 25"/>
          <p:cNvSpPr>
            <a:spLocks/>
          </p:cNvSpPr>
          <p:nvPr/>
        </p:nvSpPr>
        <p:spPr bwMode="auto">
          <a:xfrm>
            <a:off x="6227763" y="5949950"/>
            <a:ext cx="2373312" cy="719138"/>
          </a:xfrm>
          <a:prstGeom prst="borderCallout1">
            <a:avLst>
              <a:gd name="adj1" fmla="val 15894"/>
              <a:gd name="adj2" fmla="val -3213"/>
              <a:gd name="adj3" fmla="val -53644"/>
              <a:gd name="adj4" fmla="val -35250"/>
            </a:avLst>
          </a:prstGeom>
          <a:solidFill>
            <a:srgbClr val="FFFFCC"/>
          </a:solidFill>
          <a:ln w="19050">
            <a:solidFill>
              <a:srgbClr val="CC0000"/>
            </a:solidFill>
            <a:miter lim="800000"/>
            <a:headEnd/>
            <a:tailEnd/>
          </a:ln>
          <a:effectLst/>
        </p:spPr>
        <p:txBody>
          <a:bodyPr/>
          <a:lstStyle/>
          <a:p>
            <a:pPr algn="ctr"/>
            <a:r>
              <a:rPr kumimoji="1" lang="zh-CN" altLang="en-US" sz="2000" b="1">
                <a:latin typeface="Times New Roman" pitchFamily="18" charset="0"/>
              </a:rPr>
              <a:t>选合适的</a:t>
            </a:r>
            <a:r>
              <a:rPr kumimoji="1" lang="en-US" altLang="zh-CN" sz="2000" b="1" i="1">
                <a:latin typeface="Times New Roman" pitchFamily="18" charset="0"/>
              </a:rPr>
              <a:t>V</a:t>
            </a:r>
            <a:r>
              <a:rPr kumimoji="1" lang="en-US" altLang="zh-CN" sz="2000" b="1" baseline="-25000">
                <a:latin typeface="Times New Roman" pitchFamily="18" charset="0"/>
              </a:rPr>
              <a:t>EE</a:t>
            </a:r>
            <a:r>
              <a:rPr kumimoji="1" lang="zh-CN" altLang="en-US" sz="2000" b="1">
                <a:latin typeface="Times New Roman" pitchFamily="18" charset="0"/>
              </a:rPr>
              <a:t>和</a:t>
            </a:r>
            <a:r>
              <a:rPr kumimoji="1" lang="en-US" altLang="zh-CN" sz="2000" b="1" i="1">
                <a:latin typeface="Times New Roman" pitchFamily="18" charset="0"/>
              </a:rPr>
              <a:t>R</a:t>
            </a:r>
            <a:r>
              <a:rPr kumimoji="1" lang="en-US" altLang="zh-CN" sz="2000" b="1" baseline="-25000">
                <a:latin typeface="Times New Roman" pitchFamily="18" charset="0"/>
              </a:rPr>
              <a:t>e</a:t>
            </a:r>
            <a:r>
              <a:rPr kumimoji="1" lang="zh-CN" altLang="en-US" sz="2000" b="1">
                <a:latin typeface="Times New Roman" pitchFamily="18" charset="0"/>
              </a:rPr>
              <a:t>就可得合适的</a:t>
            </a:r>
            <a:r>
              <a:rPr kumimoji="1" lang="en-US" altLang="zh-CN" sz="2000" b="1" i="1">
                <a:latin typeface="Times New Roman" pitchFamily="18" charset="0"/>
              </a:rPr>
              <a:t>Q</a:t>
            </a:r>
          </a:p>
        </p:txBody>
      </p:sp>
      <mc:AlternateContent xmlns:mc="http://schemas.openxmlformats.org/markup-compatibility/2006" xmlns:a14="http://schemas.microsoft.com/office/drawing/2010/main">
        <mc:Choice Requires="a14">
          <p:sp>
            <p:nvSpPr>
              <p:cNvPr id="6" name="矩形 5"/>
              <p:cNvSpPr/>
              <p:nvPr/>
            </p:nvSpPr>
            <p:spPr>
              <a:xfrm>
                <a:off x="3698459" y="4508500"/>
                <a:ext cx="3537837" cy="388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𝑉</m:t>
                          </m:r>
                        </m:e>
                        <m:sub>
                          <m:r>
                            <a:rPr lang="en-US" altLang="zh-CN" i="1">
                              <a:latin typeface="Cambria Math"/>
                            </a:rPr>
                            <m:t>𝐸𝐸</m:t>
                          </m:r>
                        </m:sub>
                      </m:sSub>
                      <m:r>
                        <a:rPr lang="en-US" altLang="zh-CN" i="1">
                          <a:latin typeface="Cambria Math"/>
                        </a:rPr>
                        <m:t>=</m:t>
                      </m:r>
                      <m:sSub>
                        <m:sSubPr>
                          <m:ctrlPr>
                            <a:rPr lang="zh-CN" altLang="zh-CN" i="1">
                              <a:latin typeface="Cambria Math"/>
                            </a:rPr>
                          </m:ctrlPr>
                        </m:sSubPr>
                        <m:e>
                          <m:r>
                            <a:rPr lang="en-US" altLang="zh-CN" i="1">
                              <a:latin typeface="Cambria Math"/>
                            </a:rPr>
                            <m:t>𝐼</m:t>
                          </m:r>
                        </m:e>
                        <m:sub>
                          <m:r>
                            <a:rPr lang="en-US" altLang="zh-CN" i="1">
                              <a:latin typeface="Cambria Math"/>
                            </a:rPr>
                            <m:t>𝐵𝑄</m:t>
                          </m:r>
                        </m:sub>
                      </m:sSub>
                      <m:sSub>
                        <m:sSubPr>
                          <m:ctrlPr>
                            <a:rPr lang="zh-CN" altLang="zh-CN" i="1">
                              <a:latin typeface="Cambria Math"/>
                            </a:rPr>
                          </m:ctrlPr>
                        </m:sSubPr>
                        <m:e>
                          <m:r>
                            <a:rPr lang="en-US" altLang="zh-CN" i="1">
                              <a:latin typeface="Cambria Math"/>
                            </a:rPr>
                            <m:t>𝑅</m:t>
                          </m:r>
                        </m:e>
                        <m:sub>
                          <m:r>
                            <a:rPr lang="en-US" altLang="zh-CN" i="1">
                              <a:latin typeface="Cambria Math"/>
                            </a:rPr>
                            <m:t>𝑏</m:t>
                          </m:r>
                          <m:r>
                            <a:rPr lang="en-US" altLang="zh-CN" i="1">
                              <a:latin typeface="Cambria Math"/>
                            </a:rPr>
                            <m:t>1</m:t>
                          </m:r>
                        </m:sub>
                      </m:sSub>
                      <m:r>
                        <a:rPr lang="en-US" altLang="zh-CN" i="1">
                          <a:latin typeface="Cambria Math"/>
                        </a:rPr>
                        <m:t>+</m:t>
                      </m:r>
                      <m:sSub>
                        <m:sSubPr>
                          <m:ctrlPr>
                            <a:rPr lang="zh-CN" altLang="zh-CN" i="1">
                              <a:latin typeface="Cambria Math"/>
                            </a:rPr>
                          </m:ctrlPr>
                        </m:sSubPr>
                        <m:e>
                          <m:r>
                            <a:rPr lang="en-US" altLang="zh-CN" i="1">
                              <a:latin typeface="Cambria Math"/>
                            </a:rPr>
                            <m:t>𝑈</m:t>
                          </m:r>
                        </m:e>
                        <m:sub>
                          <m:r>
                            <a:rPr lang="en-US" altLang="zh-CN" i="1">
                              <a:latin typeface="Cambria Math"/>
                            </a:rPr>
                            <m:t>𝐵𝐸𝑄</m:t>
                          </m:r>
                        </m:sub>
                      </m:sSub>
                      <m:r>
                        <a:rPr lang="en-US" altLang="zh-CN" i="1">
                          <a:latin typeface="Cambria Math"/>
                        </a:rPr>
                        <m:t>+2</m:t>
                      </m:r>
                      <m:sSub>
                        <m:sSubPr>
                          <m:ctrlPr>
                            <a:rPr lang="zh-CN" altLang="zh-CN" i="1">
                              <a:latin typeface="Cambria Math"/>
                            </a:rPr>
                          </m:ctrlPr>
                        </m:sSubPr>
                        <m:e>
                          <m:r>
                            <a:rPr lang="en-US" altLang="zh-CN" i="1">
                              <a:latin typeface="Cambria Math"/>
                            </a:rPr>
                            <m:t>𝐼</m:t>
                          </m:r>
                        </m:e>
                        <m:sub>
                          <m:r>
                            <a:rPr lang="en-US" altLang="zh-CN" i="1">
                              <a:latin typeface="Cambria Math"/>
                            </a:rPr>
                            <m:t>𝐸𝑄</m:t>
                          </m:r>
                        </m:sub>
                      </m:sSub>
                      <m:sSub>
                        <m:sSubPr>
                          <m:ctrlPr>
                            <a:rPr lang="zh-CN" altLang="zh-CN" i="1">
                              <a:latin typeface="Cambria Math"/>
                            </a:rPr>
                          </m:ctrlPr>
                        </m:sSubPr>
                        <m:e>
                          <m:r>
                            <a:rPr lang="en-US" altLang="zh-CN" i="1">
                              <a:latin typeface="Cambria Math"/>
                            </a:rPr>
                            <m:t>𝑅</m:t>
                          </m:r>
                        </m:e>
                        <m:sub>
                          <m:r>
                            <a:rPr lang="en-US" altLang="zh-CN" i="1">
                              <a:latin typeface="Cambria Math"/>
                            </a:rPr>
                            <m:t>𝑒</m:t>
                          </m:r>
                        </m:sub>
                      </m:sSub>
                    </m:oMath>
                  </m:oMathPara>
                </a14:m>
                <a:endParaRPr lang="zh-CN" altLang="zh-CN" dirty="0"/>
              </a:p>
            </p:txBody>
          </p:sp>
        </mc:Choice>
        <mc:Fallback xmlns="">
          <p:sp>
            <p:nvSpPr>
              <p:cNvPr id="6" name="矩形 5"/>
              <p:cNvSpPr>
                <a:spLocks noRot="1" noChangeAspect="1" noMove="1" noResize="1" noEditPoints="1" noAdjustHandles="1" noChangeArrowheads="1" noChangeShapeType="1" noTextEdit="1"/>
              </p:cNvSpPr>
              <p:nvPr/>
            </p:nvSpPr>
            <p:spPr>
              <a:xfrm>
                <a:off x="3698459" y="4508500"/>
                <a:ext cx="3537837" cy="388889"/>
              </a:xfrm>
              <a:prstGeom prst="rect">
                <a:avLst/>
              </a:prstGeom>
              <a:blipFill rotWithShape="1">
                <a:blip r:embed="rId14"/>
                <a:stretch>
                  <a:fillRect b="-793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wipe(left)">
                                      <p:cBhvr>
                                        <p:cTn id="12" dur="500"/>
                                        <p:tgtEl>
                                          <p:spTgt spid="450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079">
                                            <p:txEl>
                                              <p:pRg st="0" end="0"/>
                                            </p:txEl>
                                          </p:spTgt>
                                        </p:tgtEl>
                                        <p:attrNameLst>
                                          <p:attrName>style.visibility</p:attrName>
                                        </p:attrNameLst>
                                      </p:cBhvr>
                                      <p:to>
                                        <p:strVal val="visible"/>
                                      </p:to>
                                    </p:set>
                                    <p:animEffect transition="in" filter="wipe(left)">
                                      <p:cBhvr>
                                        <p:cTn id="17" dur="500"/>
                                        <p:tgtEl>
                                          <p:spTgt spid="4507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5060"/>
                                        </p:tgtEl>
                                        <p:attrNameLst>
                                          <p:attrName>style.visibility</p:attrName>
                                        </p:attrNameLst>
                                      </p:cBhvr>
                                      <p:to>
                                        <p:strVal val="visible"/>
                                      </p:to>
                                    </p:set>
                                    <p:animEffect transition="in" filter="wipe(left)">
                                      <p:cBhvr>
                                        <p:cTn id="22" dur="500"/>
                                        <p:tgtEl>
                                          <p:spTgt spid="450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5061"/>
                                        </p:tgtEl>
                                        <p:attrNameLst>
                                          <p:attrName>style.visibility</p:attrName>
                                        </p:attrNameLst>
                                      </p:cBhvr>
                                      <p:to>
                                        <p:strVal val="visible"/>
                                      </p:to>
                                    </p:set>
                                    <p:animEffect transition="in" filter="wipe(left)">
                                      <p:cBhvr>
                                        <p:cTn id="27" dur="500"/>
                                        <p:tgtEl>
                                          <p:spTgt spid="450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080"/>
                                        </p:tgtEl>
                                        <p:attrNameLst>
                                          <p:attrName>style.visibility</p:attrName>
                                        </p:attrNameLst>
                                      </p:cBhvr>
                                      <p:to>
                                        <p:strVal val="visible"/>
                                      </p:to>
                                    </p:set>
                                    <p:animEffect transition="in" filter="wipe(left)">
                                      <p:cBhvr>
                                        <p:cTn id="32" dur="500"/>
                                        <p:tgtEl>
                                          <p:spTgt spid="450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081"/>
                                        </p:tgtEl>
                                        <p:attrNameLst>
                                          <p:attrName>style.visibility</p:attrName>
                                        </p:attrNameLst>
                                      </p:cBhvr>
                                      <p:to>
                                        <p:strVal val="visible"/>
                                      </p:to>
                                    </p:set>
                                    <p:animEffect transition="in" filter="wipe(left)">
                                      <p:cBhvr>
                                        <p:cTn id="37" dur="500"/>
                                        <p:tgtEl>
                                          <p:spTgt spid="4508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45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nimBg="1" autoUpdateAnimBg="0"/>
      <p:bldP spid="45079" grpId="0" build="p" autoUpdateAnimBg="0"/>
      <p:bldP spid="4508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nvGraphicFramePr>
        <p:xfrm>
          <a:off x="4211638" y="1557338"/>
          <a:ext cx="4191000" cy="2871787"/>
        </p:xfrm>
        <a:graphic>
          <a:graphicData uri="http://schemas.openxmlformats.org/presentationml/2006/ole">
            <mc:AlternateContent xmlns:mc="http://schemas.openxmlformats.org/markup-compatibility/2006">
              <mc:Choice xmlns:v="urn:schemas-microsoft-com:vml" Requires="v">
                <p:oleObj spid="_x0000_s164911" name="Photo Editor 照片" r:id="rId3" imgW="14028571" imgH="9609524" progId="">
                  <p:embed/>
                </p:oleObj>
              </mc:Choice>
              <mc:Fallback>
                <p:oleObj name="Photo Editor 照片" r:id="rId3" imgW="14028571" imgH="960952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1557338"/>
                        <a:ext cx="4191000" cy="287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07" name="Rectangle 3"/>
          <p:cNvSpPr>
            <a:spLocks noGrp="1" noChangeArrowheads="1"/>
          </p:cNvSpPr>
          <p:nvPr>
            <p:ph type="title"/>
          </p:nvPr>
        </p:nvSpPr>
        <p:spPr>
          <a:xfrm>
            <a:off x="250824" y="836613"/>
            <a:ext cx="4321175" cy="592123"/>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2</a:t>
            </a:r>
            <a:r>
              <a:rPr lang="zh-CN" altLang="en-US" sz="2800" b="1" dirty="0" smtClean="0">
                <a:solidFill>
                  <a:schemeClr val="tx1"/>
                </a:solidFill>
                <a:latin typeface="+mn-ea"/>
                <a:ea typeface="+mn-ea"/>
              </a:rPr>
              <a:t>）抑制</a:t>
            </a:r>
            <a:r>
              <a:rPr lang="zh-CN" altLang="en-US" sz="2800" b="1" dirty="0">
                <a:solidFill>
                  <a:schemeClr val="tx1"/>
                </a:solidFill>
                <a:latin typeface="+mn-ea"/>
                <a:ea typeface="+mn-ea"/>
              </a:rPr>
              <a:t>共模信号 </a:t>
            </a:r>
          </a:p>
        </p:txBody>
      </p:sp>
      <p:graphicFrame>
        <p:nvGraphicFramePr>
          <p:cNvPr id="47108" name="Object 4"/>
          <p:cNvGraphicFramePr>
            <a:graphicFrameLocks noChangeAspect="1"/>
          </p:cNvGraphicFramePr>
          <p:nvPr/>
        </p:nvGraphicFramePr>
        <p:xfrm>
          <a:off x="971550" y="4652963"/>
          <a:ext cx="6192838" cy="504825"/>
        </p:xfrm>
        <a:graphic>
          <a:graphicData uri="http://schemas.openxmlformats.org/presentationml/2006/ole">
            <mc:AlternateContent xmlns:mc="http://schemas.openxmlformats.org/markup-compatibility/2006">
              <mc:Choice xmlns:v="urn:schemas-microsoft-com:vml" Requires="v">
                <p:oleObj spid="_x0000_s164912" name="Equation" r:id="rId5" imgW="2946240" imgH="241200" progId="Equation.3">
                  <p:embed/>
                </p:oleObj>
              </mc:Choice>
              <mc:Fallback>
                <p:oleObj name="Equation" r:id="rId5" imgW="294624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4652963"/>
                        <a:ext cx="6192838" cy="504825"/>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47109" name="Object 5"/>
          <p:cNvGraphicFramePr>
            <a:graphicFrameLocks noChangeAspect="1"/>
          </p:cNvGraphicFramePr>
          <p:nvPr/>
        </p:nvGraphicFramePr>
        <p:xfrm>
          <a:off x="1422400" y="5397500"/>
          <a:ext cx="6488113" cy="858838"/>
        </p:xfrm>
        <a:graphic>
          <a:graphicData uri="http://schemas.openxmlformats.org/presentationml/2006/ole">
            <mc:AlternateContent xmlns:mc="http://schemas.openxmlformats.org/markup-compatibility/2006">
              <mc:Choice xmlns:v="urn:schemas-microsoft-com:vml" Requires="v">
                <p:oleObj spid="_x0000_s164913" name="公式" r:id="rId7" imgW="3263760" imgH="431640" progId="Equation.3">
                  <p:embed/>
                </p:oleObj>
              </mc:Choice>
              <mc:Fallback>
                <p:oleObj name="公式" r:id="rId7" imgW="32637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2400" y="5397500"/>
                        <a:ext cx="6488113" cy="858838"/>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7110" name="Object 6"/>
          <p:cNvGraphicFramePr>
            <a:graphicFrameLocks noChangeAspect="1"/>
          </p:cNvGraphicFramePr>
          <p:nvPr/>
        </p:nvGraphicFramePr>
        <p:xfrm>
          <a:off x="971550" y="3140075"/>
          <a:ext cx="1976438" cy="1423988"/>
        </p:xfrm>
        <a:graphic>
          <a:graphicData uri="http://schemas.openxmlformats.org/presentationml/2006/ole">
            <mc:AlternateContent xmlns:mc="http://schemas.openxmlformats.org/markup-compatibility/2006">
              <mc:Choice xmlns:v="urn:schemas-microsoft-com:vml" Requires="v">
                <p:oleObj spid="_x0000_s164914" name="Equation" r:id="rId9" imgW="761760" imgH="685800" progId="Equation.3">
                  <p:embed/>
                </p:oleObj>
              </mc:Choice>
              <mc:Fallback>
                <p:oleObj name="Equation" r:id="rId9" imgW="761760" imgH="6858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r="-24834"/>
                      <a:stretch>
                        <a:fillRect/>
                      </a:stretch>
                    </p:blipFill>
                    <p:spPr bwMode="auto">
                      <a:xfrm>
                        <a:off x="971550" y="3140075"/>
                        <a:ext cx="1976438" cy="1423988"/>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pSp>
        <p:nvGrpSpPr>
          <p:cNvPr id="2" name="Group 7"/>
          <p:cNvGrpSpPr>
            <a:grpSpLocks/>
          </p:cNvGrpSpPr>
          <p:nvPr/>
        </p:nvGrpSpPr>
        <p:grpSpPr bwMode="auto">
          <a:xfrm>
            <a:off x="468313" y="1412875"/>
            <a:ext cx="4800600" cy="1527175"/>
            <a:chOff x="288" y="864"/>
            <a:chExt cx="3024" cy="962"/>
          </a:xfrm>
        </p:grpSpPr>
        <p:sp>
          <p:nvSpPr>
            <p:cNvPr id="47112" name="Text Box 8"/>
            <p:cNvSpPr txBox="1">
              <a:spLocks noChangeArrowheads="1"/>
            </p:cNvSpPr>
            <p:nvPr/>
          </p:nvSpPr>
          <p:spPr bwMode="auto">
            <a:xfrm>
              <a:off x="288" y="864"/>
              <a:ext cx="3024" cy="610"/>
            </a:xfrm>
            <a:prstGeom prst="rect">
              <a:avLst/>
            </a:prstGeom>
            <a:noFill/>
            <a:ln w="9525">
              <a:noFill/>
              <a:miter lim="800000"/>
              <a:headEnd/>
              <a:tailEnd/>
            </a:ln>
            <a:effectLst/>
          </p:spPr>
          <p:txBody>
            <a:bodyPr>
              <a:spAutoFit/>
            </a:bodyPr>
            <a:lstStyle/>
            <a:p>
              <a:pPr>
                <a:lnSpc>
                  <a:spcPct val="120000"/>
                </a:lnSpc>
              </a:pPr>
              <a:r>
                <a:rPr kumimoji="1" lang="zh-CN" altLang="en-US" sz="2400" b="1">
                  <a:latin typeface="Times New Roman" pitchFamily="18" charset="0"/>
                </a:rPr>
                <a:t>共模信号：数值相等、极性相同的输入信号，即</a:t>
              </a:r>
              <a:endParaRPr kumimoji="1" lang="zh-CN" altLang="en-US" sz="2400" b="1" baseline="-25000">
                <a:latin typeface="Times New Roman" pitchFamily="18" charset="0"/>
              </a:endParaRPr>
            </a:p>
          </p:txBody>
        </p:sp>
        <p:graphicFrame>
          <p:nvGraphicFramePr>
            <p:cNvPr id="47113" name="Object 9"/>
            <p:cNvGraphicFramePr>
              <a:graphicFrameLocks noChangeAspect="1"/>
            </p:cNvGraphicFramePr>
            <p:nvPr/>
          </p:nvGraphicFramePr>
          <p:xfrm>
            <a:off x="1191" y="1488"/>
            <a:ext cx="1219" cy="338"/>
          </p:xfrm>
          <a:graphic>
            <a:graphicData uri="http://schemas.openxmlformats.org/presentationml/2006/ole">
              <mc:AlternateContent xmlns:mc="http://schemas.openxmlformats.org/markup-compatibility/2006">
                <mc:Choice xmlns:v="urn:schemas-microsoft-com:vml" Requires="v">
                  <p:oleObj spid="_x0000_s164915" name="Equation" r:id="rId11" imgW="825480" imgH="228600" progId="Equation.3">
                    <p:embed/>
                  </p:oleObj>
                </mc:Choice>
                <mc:Fallback>
                  <p:oleObj name="Equation" r:id="rId11" imgW="825480" imgH="2286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1" y="1488"/>
                          <a:ext cx="1219" cy="338"/>
                        </a:xfrm>
                        <a:prstGeom prst="rect">
                          <a:avLst/>
                        </a:prstGeom>
                        <a:solidFill>
                          <a:srgbClr val="66FFFF"/>
                        </a:solidFill>
                        <a:ln w="9525">
                          <a:solidFill>
                            <a:srgbClr val="FF3300"/>
                          </a:solidFill>
                          <a:miter lim="800000"/>
                          <a:headEnd/>
                          <a:tailEnd/>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106"/>
                                        </p:tgtEl>
                                        <p:attrNameLst>
                                          <p:attrName>style.visibility</p:attrName>
                                        </p:attrNameLst>
                                      </p:cBhvr>
                                      <p:to>
                                        <p:strVal val="visible"/>
                                      </p:to>
                                    </p:set>
                                    <p:animEffect transition="in" filter="wipe(left)">
                                      <p:cBhvr>
                                        <p:cTn id="12" dur="500"/>
                                        <p:tgtEl>
                                          <p:spTgt spid="47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110"/>
                                        </p:tgtEl>
                                        <p:attrNameLst>
                                          <p:attrName>style.visibility</p:attrName>
                                        </p:attrNameLst>
                                      </p:cBhvr>
                                      <p:to>
                                        <p:strVal val="visible"/>
                                      </p:to>
                                    </p:set>
                                    <p:animEffect transition="in" filter="wipe(left)">
                                      <p:cBhvr>
                                        <p:cTn id="17" dur="500"/>
                                        <p:tgtEl>
                                          <p:spTgt spid="471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7108"/>
                                        </p:tgtEl>
                                        <p:attrNameLst>
                                          <p:attrName>style.visibility</p:attrName>
                                        </p:attrNameLst>
                                      </p:cBhvr>
                                      <p:to>
                                        <p:strVal val="visible"/>
                                      </p:to>
                                    </p:set>
                                    <p:animEffect transition="in" filter="wipe(left)">
                                      <p:cBhvr>
                                        <p:cTn id="22" dur="500"/>
                                        <p:tgtEl>
                                          <p:spTgt spid="471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7109"/>
                                        </p:tgtEl>
                                        <p:attrNameLst>
                                          <p:attrName>style.visibility</p:attrName>
                                        </p:attrNameLst>
                                      </p:cBhvr>
                                      <p:to>
                                        <p:strVal val="visible"/>
                                      </p:to>
                                    </p:set>
                                    <p:animEffect transition="in" filter="wipe(left)">
                                      <p:cBhvr>
                                        <p:cTn id="27" dur="500"/>
                                        <p:tgtEl>
                                          <p:spTgt spid="47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838200" y="1685925"/>
          <a:ext cx="4343400" cy="2976563"/>
        </p:xfrm>
        <a:graphic>
          <a:graphicData uri="http://schemas.openxmlformats.org/presentationml/2006/ole">
            <mc:AlternateContent xmlns:mc="http://schemas.openxmlformats.org/markup-compatibility/2006">
              <mc:Choice xmlns:v="urn:schemas-microsoft-com:vml" Requires="v">
                <p:oleObj spid="_x0000_s165908" name="Photo Editor 照片" r:id="rId3" imgW="14028571" imgH="9609524" progId="">
                  <p:embed/>
                </p:oleObj>
              </mc:Choice>
              <mc:Fallback>
                <p:oleObj name="Photo Editor 照片" r:id="rId3" imgW="14028571" imgH="960952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85925"/>
                        <a:ext cx="4343400" cy="297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1" name="Rectangle 3"/>
          <p:cNvSpPr>
            <a:spLocks noGrp="1" noChangeArrowheads="1"/>
          </p:cNvSpPr>
          <p:nvPr>
            <p:ph type="title"/>
          </p:nvPr>
        </p:nvSpPr>
        <p:spPr>
          <a:xfrm>
            <a:off x="250825" y="857232"/>
            <a:ext cx="6553200" cy="685800"/>
          </a:xfrm>
        </p:spPr>
        <p:txBody>
          <a:bodyPr/>
          <a:lstStyle/>
          <a:p>
            <a:pPr algn="l"/>
            <a:r>
              <a:rPr lang="zh-CN" altLang="en-US" sz="2800" b="1" dirty="0" smtClean="0">
                <a:solidFill>
                  <a:schemeClr val="tx1"/>
                </a:solidFill>
                <a:latin typeface="Times New Roman" pitchFamily="18" charset="0"/>
                <a:ea typeface="+mn-ea"/>
                <a:cs typeface="Times New Roman" pitchFamily="18" charset="0"/>
              </a:rPr>
              <a:t>（</a:t>
            </a:r>
            <a:r>
              <a:rPr lang="en-US" altLang="zh-CN" sz="2800" b="1" dirty="0" smtClean="0">
                <a:solidFill>
                  <a:schemeClr val="tx1"/>
                </a:solidFill>
                <a:latin typeface="Times New Roman" pitchFamily="18" charset="0"/>
                <a:ea typeface="+mn-ea"/>
                <a:cs typeface="Times New Roman" pitchFamily="18" charset="0"/>
              </a:rPr>
              <a:t>2</a:t>
            </a:r>
            <a:r>
              <a:rPr lang="zh-CN" altLang="en-US" sz="2800" b="1" dirty="0" smtClean="0">
                <a:solidFill>
                  <a:schemeClr val="tx1"/>
                </a:solidFill>
                <a:latin typeface="Times New Roman" pitchFamily="18" charset="0"/>
                <a:ea typeface="+mn-ea"/>
                <a:cs typeface="Times New Roman" pitchFamily="18" charset="0"/>
              </a:rPr>
              <a:t>）抑制</a:t>
            </a:r>
            <a:r>
              <a:rPr lang="zh-CN" altLang="en-US" sz="2800" b="1" dirty="0">
                <a:solidFill>
                  <a:schemeClr val="tx1"/>
                </a:solidFill>
                <a:latin typeface="Times New Roman" pitchFamily="18" charset="0"/>
                <a:ea typeface="+mn-ea"/>
                <a:cs typeface="Times New Roman" pitchFamily="18" charset="0"/>
              </a:rPr>
              <a:t>共模信号 ：</a:t>
            </a:r>
            <a:r>
              <a:rPr lang="en-US" altLang="zh-CN" sz="2400" b="1" i="1" dirty="0">
                <a:solidFill>
                  <a:schemeClr val="tx1"/>
                </a:solidFill>
                <a:latin typeface="Times New Roman" pitchFamily="18" charset="0"/>
                <a:ea typeface="+mn-ea"/>
                <a:cs typeface="Times New Roman" pitchFamily="18" charset="0"/>
              </a:rPr>
              <a:t>R</a:t>
            </a:r>
            <a:r>
              <a:rPr lang="en-US" altLang="zh-CN" sz="2400" b="1" baseline="-25000" dirty="0">
                <a:solidFill>
                  <a:schemeClr val="tx1"/>
                </a:solidFill>
                <a:latin typeface="Times New Roman" pitchFamily="18" charset="0"/>
                <a:ea typeface="+mn-ea"/>
                <a:cs typeface="Times New Roman" pitchFamily="18" charset="0"/>
              </a:rPr>
              <a:t>e</a:t>
            </a:r>
            <a:r>
              <a:rPr lang="zh-CN" altLang="en-US" sz="2400" b="1" dirty="0">
                <a:solidFill>
                  <a:schemeClr val="tx1"/>
                </a:solidFill>
                <a:latin typeface="Times New Roman" pitchFamily="18" charset="0"/>
                <a:ea typeface="+mn-ea"/>
                <a:cs typeface="Times New Roman" pitchFamily="18" charset="0"/>
              </a:rPr>
              <a:t>的共模负反馈作用</a:t>
            </a:r>
          </a:p>
        </p:txBody>
      </p:sp>
      <p:graphicFrame>
        <p:nvGraphicFramePr>
          <p:cNvPr id="48132" name="Object 4"/>
          <p:cNvGraphicFramePr>
            <a:graphicFrameLocks noChangeAspect="1"/>
          </p:cNvGraphicFramePr>
          <p:nvPr/>
        </p:nvGraphicFramePr>
        <p:xfrm>
          <a:off x="5245100" y="1989138"/>
          <a:ext cx="3214688" cy="1274762"/>
        </p:xfrm>
        <a:graphic>
          <a:graphicData uri="http://schemas.openxmlformats.org/presentationml/2006/ole">
            <mc:AlternateContent xmlns:mc="http://schemas.openxmlformats.org/markup-compatibility/2006">
              <mc:Choice xmlns:v="urn:schemas-microsoft-com:vml" Requires="v">
                <p:oleObj spid="_x0000_s165909" name="公式" r:id="rId5" imgW="1663560" imgH="660240" progId="Equation.3">
                  <p:embed/>
                </p:oleObj>
              </mc:Choice>
              <mc:Fallback>
                <p:oleObj name="公式" r:id="rId5" imgW="1663560" imgH="6602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100" y="1989138"/>
                        <a:ext cx="3214688" cy="1274762"/>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48133" name="Text Box 5"/>
          <p:cNvSpPr txBox="1">
            <a:spLocks noChangeArrowheads="1"/>
          </p:cNvSpPr>
          <p:nvPr/>
        </p:nvSpPr>
        <p:spPr bwMode="auto">
          <a:xfrm>
            <a:off x="381000" y="4733925"/>
            <a:ext cx="8763000" cy="493713"/>
          </a:xfrm>
          <a:prstGeom prst="rect">
            <a:avLst/>
          </a:prstGeom>
          <a:noFill/>
          <a:ln w="9525">
            <a:noFill/>
            <a:miter lim="800000"/>
            <a:headEnd/>
            <a:tailEnd/>
          </a:ln>
          <a:effectLst/>
        </p:spPr>
        <p:txBody>
          <a:bodyPr>
            <a:spAutoFit/>
          </a:bodyPr>
          <a:lstStyle/>
          <a:p>
            <a:pPr>
              <a:lnSpc>
                <a:spcPct val="110000"/>
              </a:lnSpc>
            </a:pPr>
            <a:r>
              <a:rPr kumimoji="1" lang="en-US" altLang="zh-CN" sz="2400" b="1" i="1">
                <a:latin typeface="Times New Roman" pitchFamily="18" charset="0"/>
              </a:rPr>
              <a:t>R</a:t>
            </a:r>
            <a:r>
              <a:rPr kumimoji="1" lang="en-US" altLang="zh-CN" sz="2400" b="1" baseline="-25000">
                <a:latin typeface="Times New Roman" pitchFamily="18" charset="0"/>
              </a:rPr>
              <a:t>e</a:t>
            </a:r>
            <a:r>
              <a:rPr kumimoji="1" lang="zh-CN" altLang="en-US" sz="2400" b="1">
                <a:latin typeface="Times New Roman" pitchFamily="18" charset="0"/>
              </a:rPr>
              <a:t>的共模负反馈作用：温度变化所引起的变化等效为共模信号</a:t>
            </a:r>
          </a:p>
        </p:txBody>
      </p:sp>
      <p:sp>
        <p:nvSpPr>
          <p:cNvPr id="48134" name="AutoShape 6"/>
          <p:cNvSpPr>
            <a:spLocks/>
          </p:cNvSpPr>
          <p:nvPr/>
        </p:nvSpPr>
        <p:spPr bwMode="auto">
          <a:xfrm>
            <a:off x="5410200" y="3743325"/>
            <a:ext cx="1754188" cy="685800"/>
          </a:xfrm>
          <a:prstGeom prst="borderCallout1">
            <a:avLst>
              <a:gd name="adj1" fmla="val 16667"/>
              <a:gd name="adj2" fmla="val -4343"/>
              <a:gd name="adj3" fmla="val 56481"/>
              <a:gd name="adj4" fmla="val -116292"/>
            </a:avLst>
          </a:prstGeom>
          <a:solidFill>
            <a:srgbClr val="FFFFCC"/>
          </a:solidFill>
          <a:ln w="19050">
            <a:solidFill>
              <a:srgbClr val="FF3300"/>
            </a:solidFill>
            <a:miter lim="800000"/>
            <a:headEnd/>
            <a:tailEnd/>
          </a:ln>
          <a:effectLst/>
        </p:spPr>
        <p:txBody>
          <a:bodyPr/>
          <a:lstStyle/>
          <a:p>
            <a:pPr algn="ctr" eaLnBrk="0" hangingPunct="0"/>
            <a:r>
              <a:rPr lang="zh-CN" altLang="en-US" sz="2000" b="1">
                <a:solidFill>
                  <a:srgbClr val="000000"/>
                </a:solidFill>
                <a:latin typeface="Times New Roman" pitchFamily="18" charset="0"/>
              </a:rPr>
              <a:t>对于每一边电路，</a:t>
            </a:r>
            <a:r>
              <a:rPr lang="en-US" altLang="zh-CN" sz="2000" b="1" i="1">
                <a:solidFill>
                  <a:srgbClr val="000000"/>
                </a:solidFill>
                <a:latin typeface="Times New Roman" pitchFamily="18" charset="0"/>
              </a:rPr>
              <a:t>R</a:t>
            </a:r>
            <a:r>
              <a:rPr lang="en-US" altLang="zh-CN" sz="2000" b="1" baseline="-25000">
                <a:solidFill>
                  <a:srgbClr val="000000"/>
                </a:solidFill>
                <a:latin typeface="Times New Roman" pitchFamily="18" charset="0"/>
              </a:rPr>
              <a:t>e</a:t>
            </a:r>
            <a:r>
              <a:rPr lang="en-US" altLang="zh-CN" sz="2000" b="1">
                <a:solidFill>
                  <a:srgbClr val="000000"/>
                </a:solidFill>
                <a:latin typeface="Times New Roman" pitchFamily="18" charset="0"/>
              </a:rPr>
              <a:t>=?</a:t>
            </a:r>
            <a:endParaRPr kumimoji="1" lang="en-US" altLang="zh-CN" sz="2400">
              <a:latin typeface="Times New Roman" pitchFamily="18" charset="0"/>
            </a:endParaRPr>
          </a:p>
        </p:txBody>
      </p:sp>
      <p:sp>
        <p:nvSpPr>
          <p:cNvPr id="48135" name="Text Box 7"/>
          <p:cNvSpPr txBox="1">
            <a:spLocks noChangeArrowheads="1"/>
          </p:cNvSpPr>
          <p:nvPr/>
        </p:nvSpPr>
        <p:spPr bwMode="auto">
          <a:xfrm>
            <a:off x="381000" y="5267325"/>
            <a:ext cx="8534400" cy="466725"/>
          </a:xfrm>
          <a:prstGeom prst="rect">
            <a:avLst/>
          </a:prstGeom>
          <a:solidFill>
            <a:srgbClr val="66FFFF"/>
          </a:solidFill>
          <a:ln w="9525">
            <a:solidFill>
              <a:srgbClr val="FF3300"/>
            </a:solidFill>
            <a:miter lim="800000"/>
            <a:headEnd/>
            <a:tailEnd/>
          </a:ln>
          <a:effectLst/>
        </p:spPr>
        <p:txBody>
          <a:bodyPr>
            <a:spAutoFit/>
          </a:bodyPr>
          <a:lstStyle/>
          <a:p>
            <a:pPr>
              <a:spcBef>
                <a:spcPct val="50000"/>
              </a:spcBef>
            </a:pPr>
            <a:r>
              <a:rPr kumimoji="1" lang="zh-CN" altLang="en-US" sz="2400" b="1">
                <a:latin typeface="Times New Roman" pitchFamily="18" charset="0"/>
              </a:rPr>
              <a:t>如</a:t>
            </a:r>
            <a:r>
              <a:rPr kumimoji="1" lang="zh-CN" altLang="en-US" sz="2400" b="1" i="1">
                <a:latin typeface="Times New Roman" pitchFamily="18" charset="0"/>
              </a:rPr>
              <a:t> </a:t>
            </a:r>
            <a:r>
              <a:rPr kumimoji="1" lang="en-US" altLang="zh-CN" sz="2400" b="1" i="1">
                <a:latin typeface="Times New Roman" pitchFamily="18" charset="0"/>
              </a:rPr>
              <a:t>T</a:t>
            </a:r>
            <a:r>
              <a:rPr kumimoji="1" lang="en-US" altLang="zh-CN" sz="2400" b="1">
                <a:latin typeface="Times New Roman" pitchFamily="18" charset="0"/>
              </a:rPr>
              <a:t>(℃)↑→</a:t>
            </a:r>
            <a:r>
              <a:rPr kumimoji="1" lang="en-US" altLang="zh-CN" sz="2400" b="1" i="1">
                <a:latin typeface="Times New Roman" pitchFamily="18" charset="0"/>
              </a:rPr>
              <a:t>I</a:t>
            </a:r>
            <a:r>
              <a:rPr kumimoji="1" lang="en-US" altLang="zh-CN" sz="2400" b="1" baseline="-25000">
                <a:latin typeface="Times New Roman" pitchFamily="18" charset="0"/>
              </a:rPr>
              <a:t>C1</a:t>
            </a:r>
            <a:r>
              <a:rPr kumimoji="1" lang="en-US" altLang="zh-CN" sz="2400" b="1">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C2</a:t>
            </a:r>
            <a:r>
              <a:rPr kumimoji="1" lang="en-US" altLang="zh-CN" sz="2400" b="1">
                <a:latin typeface="Times New Roman" pitchFamily="18" charset="0"/>
              </a:rPr>
              <a:t> ↑→</a:t>
            </a:r>
            <a:r>
              <a:rPr kumimoji="1" lang="en-US" altLang="zh-CN" sz="2400" b="1" i="1">
                <a:latin typeface="Times New Roman" pitchFamily="18" charset="0"/>
              </a:rPr>
              <a:t>U</a:t>
            </a:r>
            <a:r>
              <a:rPr kumimoji="1" lang="en-US" altLang="zh-CN" sz="2400" b="1" baseline="-25000">
                <a:latin typeface="Times New Roman" pitchFamily="18" charset="0"/>
              </a:rPr>
              <a:t>E</a:t>
            </a:r>
            <a:r>
              <a:rPr kumimoji="1" lang="en-US" altLang="zh-CN" sz="2400" b="1">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B1</a:t>
            </a:r>
            <a:r>
              <a:rPr kumimoji="1" lang="en-US" altLang="zh-CN" sz="2400" b="1">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B2</a:t>
            </a:r>
            <a:r>
              <a:rPr kumimoji="1" lang="en-US" altLang="zh-CN" sz="2400" b="1">
                <a:latin typeface="Times New Roman" pitchFamily="18" charset="0"/>
              </a:rPr>
              <a:t> ↓→ </a:t>
            </a:r>
            <a:r>
              <a:rPr kumimoji="1" lang="en-US" altLang="zh-CN" sz="2400" b="1" i="1">
                <a:latin typeface="Times New Roman" pitchFamily="18" charset="0"/>
              </a:rPr>
              <a:t>I</a:t>
            </a:r>
            <a:r>
              <a:rPr kumimoji="1" lang="en-US" altLang="zh-CN" sz="2400" b="1" baseline="-25000">
                <a:latin typeface="Times New Roman" pitchFamily="18" charset="0"/>
              </a:rPr>
              <a:t>C1</a:t>
            </a:r>
            <a:r>
              <a:rPr kumimoji="1" lang="en-US" altLang="zh-CN" sz="2400" b="1">
                <a:latin typeface="Times New Roman" pitchFamily="18" charset="0"/>
              </a:rPr>
              <a:t> ↓ </a:t>
            </a:r>
            <a:r>
              <a:rPr kumimoji="1" lang="en-US" altLang="zh-CN" sz="2400" b="1" i="1">
                <a:latin typeface="Times New Roman" pitchFamily="18" charset="0"/>
              </a:rPr>
              <a:t>I</a:t>
            </a:r>
            <a:r>
              <a:rPr kumimoji="1" lang="en-US" altLang="zh-CN" sz="2400" b="1" baseline="-25000">
                <a:latin typeface="Times New Roman" pitchFamily="18" charset="0"/>
              </a:rPr>
              <a:t>C2</a:t>
            </a:r>
            <a:r>
              <a:rPr kumimoji="1" lang="en-US" altLang="zh-CN" sz="2400" b="1">
                <a:latin typeface="Times New Roman" pitchFamily="18" charset="0"/>
              </a:rPr>
              <a:t> ↓</a:t>
            </a:r>
          </a:p>
        </p:txBody>
      </p:sp>
      <p:sp>
        <p:nvSpPr>
          <p:cNvPr id="48136" name="Text Box 8"/>
          <p:cNvSpPr txBox="1">
            <a:spLocks noChangeArrowheads="1"/>
          </p:cNvSpPr>
          <p:nvPr/>
        </p:nvSpPr>
        <p:spPr bwMode="auto">
          <a:xfrm>
            <a:off x="304800" y="5800725"/>
            <a:ext cx="7086600" cy="493713"/>
          </a:xfrm>
          <a:prstGeom prst="rect">
            <a:avLst/>
          </a:prstGeom>
          <a:noFill/>
          <a:ln w="9525">
            <a:noFill/>
            <a:miter lim="800000"/>
            <a:headEnd/>
            <a:tailEnd/>
          </a:ln>
          <a:effectLst/>
        </p:spPr>
        <p:txBody>
          <a:bodyPr>
            <a:spAutoFit/>
          </a:bodyPr>
          <a:lstStyle/>
          <a:p>
            <a:pPr>
              <a:lnSpc>
                <a:spcPct val="110000"/>
              </a:lnSpc>
              <a:spcAft>
                <a:spcPct val="20000"/>
              </a:spcAft>
            </a:pPr>
            <a:r>
              <a:rPr kumimoji="1" lang="zh-CN" altLang="en-US" sz="2400" b="1">
                <a:latin typeface="Times New Roman" pitchFamily="18" charset="0"/>
              </a:rPr>
              <a:t>抑制了每只差分管集电极电流、电位的变化。</a:t>
            </a:r>
            <a:endParaRPr kumimoji="1" lang="zh-CN" altLang="en-US" sz="24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wipe(left)">
                                      <p:cBhvr>
                                        <p:cTn id="7" dur="500"/>
                                        <p:tgtEl>
                                          <p:spTgt spid="48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3">
                                            <p:txEl>
                                              <p:pRg st="0" end="0"/>
                                            </p:txEl>
                                          </p:spTgt>
                                        </p:tgtEl>
                                        <p:attrNameLst>
                                          <p:attrName>style.visibility</p:attrName>
                                        </p:attrNameLst>
                                      </p:cBhvr>
                                      <p:to>
                                        <p:strVal val="visible"/>
                                      </p:to>
                                    </p:set>
                                    <p:animEffect transition="in" filter="wipe(left)">
                                      <p:cBhvr>
                                        <p:cTn id="12" dur="500"/>
                                        <p:tgtEl>
                                          <p:spTgt spid="481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35"/>
                                        </p:tgtEl>
                                        <p:attrNameLst>
                                          <p:attrName>style.visibility</p:attrName>
                                        </p:attrNameLst>
                                      </p:cBhvr>
                                      <p:to>
                                        <p:strVal val="visible"/>
                                      </p:to>
                                    </p:set>
                                    <p:animEffect transition="in" filter="wipe(left)">
                                      <p:cBhvr>
                                        <p:cTn id="17" dur="500"/>
                                        <p:tgtEl>
                                          <p:spTgt spid="481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6"/>
                                        </p:tgtEl>
                                        <p:attrNameLst>
                                          <p:attrName>style.visibility</p:attrName>
                                        </p:attrNameLst>
                                      </p:cBhvr>
                                      <p:to>
                                        <p:strVal val="visible"/>
                                      </p:to>
                                    </p:set>
                                    <p:animEffect transition="in" filter="wipe(left)">
                                      <p:cBhvr>
                                        <p:cTn id="22" dur="500"/>
                                        <p:tgtEl>
                                          <p:spTgt spid="48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uild="p" autoUpdateAnimBg="0"/>
      <p:bldP spid="48134" grpId="0" animBg="1" autoUpdateAnimBg="0"/>
      <p:bldP spid="48135" grpId="0" animBg="1" autoUpdateAnimBg="0"/>
      <p:bldP spid="4813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2"/>
          <p:cNvGraphicFramePr>
            <a:graphicFrameLocks noChangeAspect="1"/>
          </p:cNvGraphicFramePr>
          <p:nvPr/>
        </p:nvGraphicFramePr>
        <p:xfrm>
          <a:off x="3635375" y="1700213"/>
          <a:ext cx="5040313" cy="3387725"/>
        </p:xfrm>
        <a:graphic>
          <a:graphicData uri="http://schemas.openxmlformats.org/presentationml/2006/ole">
            <mc:AlternateContent xmlns:mc="http://schemas.openxmlformats.org/markup-compatibility/2006">
              <mc:Choice xmlns:v="urn:schemas-microsoft-com:vml" Requires="v">
                <p:oleObj spid="_x0000_s166959" name="Photo Editor 照片" r:id="rId4" imgW="14980952" imgH="10066667" progId="">
                  <p:embed/>
                </p:oleObj>
              </mc:Choice>
              <mc:Fallback>
                <p:oleObj name="Photo Editor 照片" r:id="rId4" imgW="14980952" imgH="10066667"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1700213"/>
                        <a:ext cx="5040313"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5" name="Rectangle 3"/>
          <p:cNvSpPr>
            <a:spLocks noGrp="1" noChangeArrowheads="1"/>
          </p:cNvSpPr>
          <p:nvPr>
            <p:ph type="title"/>
          </p:nvPr>
        </p:nvSpPr>
        <p:spPr>
          <a:xfrm>
            <a:off x="285720" y="785794"/>
            <a:ext cx="5111750" cy="650875"/>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3</a:t>
            </a:r>
            <a:r>
              <a:rPr lang="zh-CN" altLang="en-US" sz="2800" b="1" dirty="0" smtClean="0">
                <a:solidFill>
                  <a:schemeClr val="tx1"/>
                </a:solidFill>
                <a:latin typeface="+mn-ea"/>
                <a:ea typeface="+mn-ea"/>
              </a:rPr>
              <a:t>）放大</a:t>
            </a:r>
            <a:r>
              <a:rPr lang="zh-CN" altLang="en-US" sz="2800" b="1" dirty="0">
                <a:solidFill>
                  <a:schemeClr val="tx1"/>
                </a:solidFill>
                <a:latin typeface="+mn-ea"/>
                <a:ea typeface="+mn-ea"/>
              </a:rPr>
              <a:t>差模信号</a:t>
            </a:r>
            <a:endParaRPr lang="zh-CN" altLang="en-US" sz="2800" b="1" baseline="-25000" dirty="0">
              <a:solidFill>
                <a:schemeClr val="tx1"/>
              </a:solidFill>
              <a:latin typeface="+mn-ea"/>
              <a:ea typeface="+mn-ea"/>
            </a:endParaRPr>
          </a:p>
        </p:txBody>
      </p:sp>
      <p:graphicFrame>
        <p:nvGraphicFramePr>
          <p:cNvPr id="49156" name="Object 4"/>
          <p:cNvGraphicFramePr>
            <a:graphicFrameLocks noChangeAspect="1"/>
          </p:cNvGraphicFramePr>
          <p:nvPr/>
        </p:nvGraphicFramePr>
        <p:xfrm>
          <a:off x="1295400" y="3228975"/>
          <a:ext cx="1868488" cy="1981200"/>
        </p:xfrm>
        <a:graphic>
          <a:graphicData uri="http://schemas.openxmlformats.org/presentationml/2006/ole">
            <mc:AlternateContent xmlns:mc="http://schemas.openxmlformats.org/markup-compatibility/2006">
              <mc:Choice xmlns:v="urn:schemas-microsoft-com:vml" Requires="v">
                <p:oleObj spid="_x0000_s166960" name="公式" r:id="rId6" imgW="863280" imgH="914400" progId="Equation.3">
                  <p:embed/>
                </p:oleObj>
              </mc:Choice>
              <mc:Fallback>
                <p:oleObj name="公式" r:id="rId6" imgW="863280" imgH="9144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3228975"/>
                        <a:ext cx="1868488" cy="1981200"/>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49157" name="Text Box 5"/>
          <p:cNvSpPr txBox="1">
            <a:spLocks noChangeArrowheads="1"/>
          </p:cNvSpPr>
          <p:nvPr/>
        </p:nvSpPr>
        <p:spPr bwMode="auto">
          <a:xfrm>
            <a:off x="533400" y="5514975"/>
            <a:ext cx="8610600" cy="457200"/>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A50021"/>
                </a:solidFill>
                <a:latin typeface="Times New Roman" pitchFamily="18" charset="0"/>
              </a:rPr>
              <a:t>△</a:t>
            </a:r>
            <a:r>
              <a:rPr kumimoji="1" lang="en-US" altLang="zh-CN" sz="2400" b="1" i="1">
                <a:solidFill>
                  <a:srgbClr val="A50021"/>
                </a:solidFill>
                <a:latin typeface="Times New Roman" pitchFamily="18" charset="0"/>
              </a:rPr>
              <a:t>i</a:t>
            </a:r>
            <a:r>
              <a:rPr kumimoji="1" lang="en-US" altLang="zh-CN" sz="2400" b="1" baseline="-25000">
                <a:solidFill>
                  <a:srgbClr val="A50021"/>
                </a:solidFill>
                <a:latin typeface="Times New Roman" pitchFamily="18" charset="0"/>
              </a:rPr>
              <a:t>E1</a:t>
            </a:r>
            <a:r>
              <a:rPr kumimoji="1" lang="en-US" altLang="zh-CN" sz="2400" b="1">
                <a:solidFill>
                  <a:srgbClr val="A50021"/>
                </a:solidFill>
                <a:latin typeface="Times New Roman" pitchFamily="18" charset="0"/>
              </a:rPr>
              <a:t>=</a:t>
            </a:r>
            <a:r>
              <a:rPr kumimoji="1" lang="zh-CN" altLang="en-US" sz="2400" b="1">
                <a:solidFill>
                  <a:srgbClr val="A50021"/>
                </a:solidFill>
                <a:latin typeface="Times New Roman" pitchFamily="18" charset="0"/>
              </a:rPr>
              <a:t>－△ </a:t>
            </a:r>
            <a:r>
              <a:rPr kumimoji="1" lang="en-US" altLang="zh-CN" sz="2400" b="1" i="1">
                <a:solidFill>
                  <a:srgbClr val="A50021"/>
                </a:solidFill>
                <a:latin typeface="Times New Roman" pitchFamily="18" charset="0"/>
              </a:rPr>
              <a:t>i</a:t>
            </a:r>
            <a:r>
              <a:rPr kumimoji="1" lang="en-US" altLang="zh-CN" sz="2400" b="1" baseline="-25000">
                <a:solidFill>
                  <a:srgbClr val="A50021"/>
                </a:solidFill>
                <a:latin typeface="Times New Roman" pitchFamily="18" charset="0"/>
              </a:rPr>
              <a:t>E2</a:t>
            </a:r>
            <a:r>
              <a:rPr kumimoji="1" lang="zh-CN" altLang="en-US" sz="2400" b="1">
                <a:solidFill>
                  <a:srgbClr val="A50021"/>
                </a:solidFill>
                <a:latin typeface="Times New Roman" pitchFamily="18" charset="0"/>
              </a:rPr>
              <a:t>，</a:t>
            </a:r>
            <a:r>
              <a:rPr kumimoji="1" lang="en-US" altLang="zh-CN" sz="2400" b="1" i="1">
                <a:solidFill>
                  <a:srgbClr val="A50021"/>
                </a:solidFill>
                <a:latin typeface="Times New Roman" pitchFamily="18" charset="0"/>
              </a:rPr>
              <a:t>R</a:t>
            </a:r>
            <a:r>
              <a:rPr kumimoji="1" lang="en-US" altLang="zh-CN" sz="2400" b="1" baseline="-25000">
                <a:solidFill>
                  <a:srgbClr val="A50021"/>
                </a:solidFill>
                <a:latin typeface="Times New Roman" pitchFamily="18" charset="0"/>
              </a:rPr>
              <a:t>e</a:t>
            </a:r>
            <a:r>
              <a:rPr kumimoji="1" lang="zh-CN" altLang="zh-CN" sz="2400" b="1">
                <a:solidFill>
                  <a:srgbClr val="A50021"/>
                </a:solidFill>
                <a:latin typeface="Times New Roman" pitchFamily="18" charset="0"/>
              </a:rPr>
              <a:t>中电流不变，即</a:t>
            </a:r>
            <a:r>
              <a:rPr kumimoji="1" lang="en-US" altLang="zh-CN" sz="2400" b="1" i="1">
                <a:solidFill>
                  <a:srgbClr val="A50021"/>
                </a:solidFill>
                <a:latin typeface="Times New Roman" pitchFamily="18" charset="0"/>
              </a:rPr>
              <a:t>R</a:t>
            </a:r>
            <a:r>
              <a:rPr kumimoji="1" lang="en-US" altLang="zh-CN" sz="2400" b="1" baseline="-25000">
                <a:solidFill>
                  <a:srgbClr val="A50021"/>
                </a:solidFill>
                <a:latin typeface="Times New Roman" pitchFamily="18" charset="0"/>
              </a:rPr>
              <a:t>e</a:t>
            </a:r>
            <a:r>
              <a:rPr kumimoji="1" lang="en-US" altLang="zh-CN" sz="2400" b="1">
                <a:solidFill>
                  <a:srgbClr val="A50021"/>
                </a:solidFill>
                <a:latin typeface="Times New Roman" pitchFamily="18" charset="0"/>
              </a:rPr>
              <a:t> </a:t>
            </a:r>
            <a:r>
              <a:rPr kumimoji="1" lang="zh-CN" altLang="zh-CN" sz="2400" b="1">
                <a:solidFill>
                  <a:srgbClr val="A50021"/>
                </a:solidFill>
                <a:latin typeface="Times New Roman" pitchFamily="18" charset="0"/>
              </a:rPr>
              <a:t>对差模信号无反馈作用。</a:t>
            </a:r>
            <a:endParaRPr kumimoji="1" lang="zh-CN" altLang="en-US" sz="2400" b="1" baseline="-25000">
              <a:solidFill>
                <a:srgbClr val="A50021"/>
              </a:solidFill>
              <a:latin typeface="Times New Roman" pitchFamily="18" charset="0"/>
            </a:endParaRPr>
          </a:p>
        </p:txBody>
      </p:sp>
      <p:grpSp>
        <p:nvGrpSpPr>
          <p:cNvPr id="2" name="Group 6"/>
          <p:cNvGrpSpPr>
            <a:grpSpLocks/>
          </p:cNvGrpSpPr>
          <p:nvPr/>
        </p:nvGrpSpPr>
        <p:grpSpPr bwMode="auto">
          <a:xfrm>
            <a:off x="533400" y="1628775"/>
            <a:ext cx="4648200" cy="1450975"/>
            <a:chOff x="384" y="1008"/>
            <a:chExt cx="2928" cy="914"/>
          </a:xfrm>
        </p:grpSpPr>
        <p:graphicFrame>
          <p:nvGraphicFramePr>
            <p:cNvPr id="49159" name="Object 7"/>
            <p:cNvGraphicFramePr>
              <a:graphicFrameLocks noChangeAspect="1"/>
            </p:cNvGraphicFramePr>
            <p:nvPr/>
          </p:nvGraphicFramePr>
          <p:xfrm>
            <a:off x="1087" y="1584"/>
            <a:ext cx="1613" cy="338"/>
          </p:xfrm>
          <a:graphic>
            <a:graphicData uri="http://schemas.openxmlformats.org/presentationml/2006/ole">
              <mc:AlternateContent xmlns:mc="http://schemas.openxmlformats.org/markup-compatibility/2006">
                <mc:Choice xmlns:v="urn:schemas-microsoft-com:vml" Requires="v">
                  <p:oleObj spid="_x0000_s166961" name="Equation" r:id="rId8" imgW="1091880" imgH="228600" progId="Equation.3">
                    <p:embed/>
                  </p:oleObj>
                </mc:Choice>
                <mc:Fallback>
                  <p:oleObj name="Equation" r:id="rId8" imgW="1091880" imgH="2286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7" y="1584"/>
                          <a:ext cx="1613" cy="338"/>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49160" name="Text Box 8"/>
            <p:cNvSpPr txBox="1">
              <a:spLocks noChangeArrowheads="1"/>
            </p:cNvSpPr>
            <p:nvPr/>
          </p:nvSpPr>
          <p:spPr bwMode="auto">
            <a:xfrm>
              <a:off x="384" y="1008"/>
              <a:ext cx="2928" cy="542"/>
            </a:xfrm>
            <a:prstGeom prst="rect">
              <a:avLst/>
            </a:prstGeom>
            <a:noFill/>
            <a:ln w="9525">
              <a:noFill/>
              <a:miter lim="800000"/>
              <a:headEnd/>
              <a:tailEnd/>
            </a:ln>
            <a:effectLst/>
          </p:spPr>
          <p:txBody>
            <a:bodyPr>
              <a:spAutoFit/>
            </a:bodyPr>
            <a:lstStyle/>
            <a:p>
              <a:pPr>
                <a:lnSpc>
                  <a:spcPct val="105000"/>
                </a:lnSpc>
              </a:pPr>
              <a:r>
                <a:rPr kumimoji="1" lang="zh-CN" altLang="en-US" sz="2400" b="1">
                  <a:latin typeface="Times New Roman" pitchFamily="18" charset="0"/>
                </a:rPr>
                <a:t>差模信号：数值相等，极性相反的输入信号，即</a:t>
              </a:r>
              <a:endParaRPr kumimoji="1" lang="zh-CN" altLang="en-US" sz="2400">
                <a:latin typeface="Times New Roman" pitchFamily="18" charset="0"/>
              </a:endParaRPr>
            </a:p>
          </p:txBody>
        </p:sp>
      </p:grpSp>
      <p:grpSp>
        <p:nvGrpSpPr>
          <p:cNvPr id="3" name="Group 18"/>
          <p:cNvGrpSpPr>
            <a:grpSpLocks/>
          </p:cNvGrpSpPr>
          <p:nvPr/>
        </p:nvGrpSpPr>
        <p:grpSpPr bwMode="auto">
          <a:xfrm>
            <a:off x="4356100" y="3152775"/>
            <a:ext cx="504825" cy="1765300"/>
            <a:chOff x="2744" y="1986"/>
            <a:chExt cx="318" cy="1112"/>
          </a:xfrm>
        </p:grpSpPr>
        <p:grpSp>
          <p:nvGrpSpPr>
            <p:cNvPr id="4" name="Group 10"/>
            <p:cNvGrpSpPr>
              <a:grpSpLocks/>
            </p:cNvGrpSpPr>
            <p:nvPr/>
          </p:nvGrpSpPr>
          <p:grpSpPr bwMode="auto">
            <a:xfrm>
              <a:off x="2744" y="1986"/>
              <a:ext cx="318" cy="574"/>
              <a:chOff x="3016" y="210"/>
              <a:chExt cx="318" cy="574"/>
            </a:xfrm>
          </p:grpSpPr>
          <p:sp>
            <p:nvSpPr>
              <p:cNvPr id="49163" name="Text Box 11"/>
              <p:cNvSpPr txBox="1">
                <a:spLocks noChangeArrowheads="1"/>
              </p:cNvSpPr>
              <p:nvPr/>
            </p:nvSpPr>
            <p:spPr bwMode="auto">
              <a:xfrm>
                <a:off x="3016" y="210"/>
                <a:ext cx="318" cy="192"/>
              </a:xfrm>
              <a:prstGeom prst="rect">
                <a:avLst/>
              </a:prstGeom>
              <a:noFill/>
              <a:ln w="9525">
                <a:noFill/>
                <a:miter lim="800000"/>
                <a:headEnd/>
                <a:tailEnd/>
              </a:ln>
              <a:effectLst/>
            </p:spPr>
            <p:txBody>
              <a:bodyPr>
                <a:spAutoFit/>
              </a:bodyPr>
              <a:lstStyle/>
              <a:p>
                <a:pPr>
                  <a:spcBef>
                    <a:spcPct val="50000"/>
                  </a:spcBef>
                </a:pPr>
                <a:r>
                  <a:rPr kumimoji="1" lang="zh-CN" altLang="en-US" sz="1400" b="1">
                    <a:solidFill>
                      <a:srgbClr val="CC0000"/>
                    </a:solidFill>
                    <a:latin typeface="Times New Roman" pitchFamily="18" charset="0"/>
                  </a:rPr>
                  <a:t>＋</a:t>
                </a:r>
              </a:p>
            </p:txBody>
          </p:sp>
          <p:sp>
            <p:nvSpPr>
              <p:cNvPr id="49164" name="Text Box 12"/>
              <p:cNvSpPr txBox="1">
                <a:spLocks noChangeArrowheads="1"/>
              </p:cNvSpPr>
              <p:nvPr/>
            </p:nvSpPr>
            <p:spPr bwMode="auto">
              <a:xfrm>
                <a:off x="3016" y="572"/>
                <a:ext cx="318" cy="212"/>
              </a:xfrm>
              <a:prstGeom prst="rect">
                <a:avLst/>
              </a:prstGeom>
              <a:noFill/>
              <a:ln w="9525">
                <a:noFill/>
                <a:miter lim="800000"/>
                <a:headEnd/>
                <a:tailEnd/>
              </a:ln>
              <a:effectLst/>
            </p:spPr>
            <p:txBody>
              <a:bodyPr>
                <a:spAutoFit/>
              </a:bodyPr>
              <a:lstStyle/>
              <a:p>
                <a:pPr>
                  <a:spcBef>
                    <a:spcPct val="50000"/>
                  </a:spcBef>
                </a:pPr>
                <a:r>
                  <a:rPr kumimoji="1" lang="zh-CN" altLang="en-US" sz="1600" b="1">
                    <a:solidFill>
                      <a:srgbClr val="CC0000"/>
                    </a:solidFill>
                    <a:latin typeface="Times New Roman" pitchFamily="18" charset="0"/>
                  </a:rPr>
                  <a:t>－</a:t>
                </a:r>
              </a:p>
            </p:txBody>
          </p:sp>
          <p:graphicFrame>
            <p:nvGraphicFramePr>
              <p:cNvPr id="49165" name="Object 13"/>
              <p:cNvGraphicFramePr>
                <a:graphicFrameLocks noChangeAspect="1"/>
              </p:cNvGraphicFramePr>
              <p:nvPr/>
            </p:nvGraphicFramePr>
            <p:xfrm>
              <a:off x="3061" y="346"/>
              <a:ext cx="195" cy="317"/>
            </p:xfrm>
            <a:graphic>
              <a:graphicData uri="http://schemas.openxmlformats.org/presentationml/2006/ole">
                <mc:AlternateContent xmlns:mc="http://schemas.openxmlformats.org/markup-compatibility/2006">
                  <mc:Choice xmlns:v="urn:schemas-microsoft-com:vml" Requires="v">
                    <p:oleObj spid="_x0000_s166962" name="公式" r:id="rId10" imgW="241200" imgH="393480" progId="Equation.3">
                      <p:embed/>
                    </p:oleObj>
                  </mc:Choice>
                  <mc:Fallback>
                    <p:oleObj name="公式" r:id="rId10" imgW="241200" imgH="39348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1" y="346"/>
                            <a:ext cx="195" cy="317"/>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pSp>
        <p:sp>
          <p:nvSpPr>
            <p:cNvPr id="49167" name="Text Box 15"/>
            <p:cNvSpPr txBox="1">
              <a:spLocks noChangeArrowheads="1"/>
            </p:cNvSpPr>
            <p:nvPr/>
          </p:nvSpPr>
          <p:spPr bwMode="auto">
            <a:xfrm>
              <a:off x="2744" y="2485"/>
              <a:ext cx="318" cy="192"/>
            </a:xfrm>
            <a:prstGeom prst="rect">
              <a:avLst/>
            </a:prstGeom>
            <a:noFill/>
            <a:ln w="9525">
              <a:noFill/>
              <a:miter lim="800000"/>
              <a:headEnd/>
              <a:tailEnd/>
            </a:ln>
            <a:effectLst/>
          </p:spPr>
          <p:txBody>
            <a:bodyPr>
              <a:spAutoFit/>
            </a:bodyPr>
            <a:lstStyle/>
            <a:p>
              <a:pPr>
                <a:spcBef>
                  <a:spcPct val="50000"/>
                </a:spcBef>
              </a:pPr>
              <a:r>
                <a:rPr kumimoji="1" lang="zh-CN" altLang="en-US" sz="1400" b="1">
                  <a:solidFill>
                    <a:srgbClr val="CC0000"/>
                  </a:solidFill>
                  <a:latin typeface="Times New Roman" pitchFamily="18" charset="0"/>
                </a:rPr>
                <a:t>＋</a:t>
              </a:r>
            </a:p>
          </p:txBody>
        </p:sp>
        <p:sp>
          <p:nvSpPr>
            <p:cNvPr id="49168" name="Text Box 16"/>
            <p:cNvSpPr txBox="1">
              <a:spLocks noChangeArrowheads="1"/>
            </p:cNvSpPr>
            <p:nvPr/>
          </p:nvSpPr>
          <p:spPr bwMode="auto">
            <a:xfrm>
              <a:off x="2744" y="2886"/>
              <a:ext cx="318" cy="212"/>
            </a:xfrm>
            <a:prstGeom prst="rect">
              <a:avLst/>
            </a:prstGeom>
            <a:noFill/>
            <a:ln w="9525">
              <a:noFill/>
              <a:miter lim="800000"/>
              <a:headEnd/>
              <a:tailEnd/>
            </a:ln>
            <a:effectLst/>
          </p:spPr>
          <p:txBody>
            <a:bodyPr>
              <a:spAutoFit/>
            </a:bodyPr>
            <a:lstStyle/>
            <a:p>
              <a:pPr>
                <a:spcBef>
                  <a:spcPct val="50000"/>
                </a:spcBef>
              </a:pPr>
              <a:r>
                <a:rPr kumimoji="1" lang="zh-CN" altLang="en-US" sz="1600" b="1">
                  <a:solidFill>
                    <a:srgbClr val="CC0000"/>
                  </a:solidFill>
                  <a:latin typeface="Times New Roman" pitchFamily="18" charset="0"/>
                </a:rPr>
                <a:t>－</a:t>
              </a:r>
            </a:p>
          </p:txBody>
        </p:sp>
        <p:graphicFrame>
          <p:nvGraphicFramePr>
            <p:cNvPr id="49169" name="Object 17"/>
            <p:cNvGraphicFramePr>
              <a:graphicFrameLocks noChangeAspect="1"/>
            </p:cNvGraphicFramePr>
            <p:nvPr/>
          </p:nvGraphicFramePr>
          <p:xfrm>
            <a:off x="2789" y="2659"/>
            <a:ext cx="201" cy="330"/>
          </p:xfrm>
          <a:graphic>
            <a:graphicData uri="http://schemas.openxmlformats.org/presentationml/2006/ole">
              <mc:AlternateContent xmlns:mc="http://schemas.openxmlformats.org/markup-compatibility/2006">
                <mc:Choice xmlns:v="urn:schemas-microsoft-com:vml" Requires="v">
                  <p:oleObj spid="_x0000_s166963" name="公式" r:id="rId12" imgW="241200" imgH="393480" progId="Equation.3">
                    <p:embed/>
                  </p:oleObj>
                </mc:Choice>
                <mc:Fallback>
                  <p:oleObj name="公式" r:id="rId12" imgW="241200" imgH="393480" progId="Equation.3">
                    <p:embed/>
                    <p:pic>
                      <p:nvPicPr>
                        <p:cNvPr id="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9" y="2659"/>
                          <a:ext cx="201" cy="330"/>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154"/>
                                        </p:tgtEl>
                                        <p:attrNameLst>
                                          <p:attrName>style.visibility</p:attrName>
                                        </p:attrNameLst>
                                      </p:cBhvr>
                                      <p:to>
                                        <p:strVal val="visible"/>
                                      </p:to>
                                    </p:set>
                                    <p:animEffect transition="in" filter="wipe(left)">
                                      <p:cBhvr>
                                        <p:cTn id="12" dur="500"/>
                                        <p:tgtEl>
                                          <p:spTgt spid="491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156"/>
                                        </p:tgtEl>
                                        <p:attrNameLst>
                                          <p:attrName>style.visibility</p:attrName>
                                        </p:attrNameLst>
                                      </p:cBhvr>
                                      <p:to>
                                        <p:strVal val="visible"/>
                                      </p:to>
                                    </p:set>
                                    <p:animEffect transition="in" filter="wipe(left)">
                                      <p:cBhvr>
                                        <p:cTn id="22" dur="500"/>
                                        <p:tgtEl>
                                          <p:spTgt spid="491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157">
                                            <p:txEl>
                                              <p:pRg st="0" end="0"/>
                                            </p:txEl>
                                          </p:spTgt>
                                        </p:tgtEl>
                                        <p:attrNameLst>
                                          <p:attrName>style.visibility</p:attrName>
                                        </p:attrNameLst>
                                      </p:cBhvr>
                                      <p:to>
                                        <p:strVal val="visible"/>
                                      </p:to>
                                    </p:set>
                                    <p:animEffect transition="in" filter="wipe(left)">
                                      <p:cBhvr>
                                        <p:cTn id="27" dur="500"/>
                                        <p:tgtEl>
                                          <p:spTgt spid="491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Dz030305"/>
          <p:cNvPicPr>
            <a:picLocks noChangeAspect="1" noChangeArrowheads="1"/>
          </p:cNvPicPr>
          <p:nvPr/>
        </p:nvPicPr>
        <p:blipFill>
          <a:blip r:embed="rId4" cstate="print"/>
          <a:srcRect r="59166" b="11702"/>
          <a:stretch>
            <a:fillRect/>
          </a:stretch>
        </p:blipFill>
        <p:spPr bwMode="auto">
          <a:xfrm>
            <a:off x="673100" y="1409700"/>
            <a:ext cx="3886200" cy="2590800"/>
          </a:xfrm>
          <a:prstGeom prst="rect">
            <a:avLst/>
          </a:prstGeom>
          <a:noFill/>
        </p:spPr>
      </p:pic>
      <p:graphicFrame>
        <p:nvGraphicFramePr>
          <p:cNvPr id="51203" name="Object 3"/>
          <p:cNvGraphicFramePr>
            <a:graphicFrameLocks noChangeAspect="1"/>
          </p:cNvGraphicFramePr>
          <p:nvPr/>
        </p:nvGraphicFramePr>
        <p:xfrm>
          <a:off x="4787900" y="4635500"/>
          <a:ext cx="3529013" cy="508000"/>
        </p:xfrm>
        <a:graphic>
          <a:graphicData uri="http://schemas.openxmlformats.org/presentationml/2006/ole">
            <mc:AlternateContent xmlns:mc="http://schemas.openxmlformats.org/markup-compatibility/2006">
              <mc:Choice xmlns:v="urn:schemas-microsoft-com:vml" Requires="v">
                <p:oleObj spid="_x0000_s167992" name="公式" r:id="rId5" imgW="1600200" imgH="228600" progId="Equation.3">
                  <p:embed/>
                </p:oleObj>
              </mc:Choice>
              <mc:Fallback>
                <p:oleObj name="公式" r:id="rId5" imgW="1600200" imgH="2286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4635500"/>
                        <a:ext cx="3529013"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4" name="AutoShape 4"/>
          <p:cNvSpPr>
            <a:spLocks/>
          </p:cNvSpPr>
          <p:nvPr/>
        </p:nvSpPr>
        <p:spPr bwMode="auto">
          <a:xfrm>
            <a:off x="520700" y="1409700"/>
            <a:ext cx="1524000" cy="458788"/>
          </a:xfrm>
          <a:prstGeom prst="borderCallout2">
            <a:avLst>
              <a:gd name="adj1" fmla="val 24912"/>
              <a:gd name="adj2" fmla="val 105000"/>
              <a:gd name="adj3" fmla="val 24912"/>
              <a:gd name="adj4" fmla="val 132708"/>
              <a:gd name="adj5" fmla="val 129412"/>
              <a:gd name="adj6" fmla="val 161458"/>
            </a:avLst>
          </a:prstGeom>
          <a:solidFill>
            <a:srgbClr val="FFFFCC"/>
          </a:solidFill>
          <a:ln w="12700">
            <a:solidFill>
              <a:srgbClr val="FF3300"/>
            </a:solidFill>
            <a:miter lim="800000"/>
            <a:headEnd/>
            <a:tailEnd/>
          </a:ln>
          <a:effectLst/>
        </p:spPr>
        <p:txBody>
          <a:bodyPr/>
          <a:lstStyle/>
          <a:p>
            <a:r>
              <a:rPr kumimoji="1" lang="zh-CN" altLang="en-US" sz="2400" b="1">
                <a:latin typeface="Verdana" pitchFamily="34" charset="0"/>
              </a:rPr>
              <a:t>为什么？</a:t>
            </a:r>
          </a:p>
        </p:txBody>
      </p:sp>
      <p:sp>
        <p:nvSpPr>
          <p:cNvPr id="51205" name="Rectangle 5"/>
          <p:cNvSpPr>
            <a:spLocks noGrp="1" noChangeArrowheads="1"/>
          </p:cNvSpPr>
          <p:nvPr>
            <p:ph type="title"/>
          </p:nvPr>
        </p:nvSpPr>
        <p:spPr>
          <a:xfrm>
            <a:off x="395288" y="836613"/>
            <a:ext cx="7772400" cy="508000"/>
          </a:xfrm>
        </p:spPr>
        <p:txBody>
          <a:bodyPr/>
          <a:lstStyle/>
          <a:p>
            <a:pPr algn="l"/>
            <a:r>
              <a:rPr lang="zh-CN" altLang="en-US" sz="3200">
                <a:solidFill>
                  <a:schemeClr val="tx1"/>
                </a:solidFill>
                <a:ea typeface="华文行楷" pitchFamily="2" charset="-122"/>
              </a:rPr>
              <a:t>差模信号作用时的动态分析</a:t>
            </a:r>
          </a:p>
        </p:txBody>
      </p:sp>
      <p:graphicFrame>
        <p:nvGraphicFramePr>
          <p:cNvPr id="51206" name="Object 6"/>
          <p:cNvGraphicFramePr>
            <a:graphicFrameLocks noChangeAspect="1"/>
          </p:cNvGraphicFramePr>
          <p:nvPr/>
        </p:nvGraphicFramePr>
        <p:xfrm>
          <a:off x="5076825" y="2492375"/>
          <a:ext cx="2951163" cy="1254125"/>
        </p:xfrm>
        <a:graphic>
          <a:graphicData uri="http://schemas.openxmlformats.org/presentationml/2006/ole">
            <mc:AlternateContent xmlns:mc="http://schemas.openxmlformats.org/markup-compatibility/2006">
              <mc:Choice xmlns:v="urn:schemas-microsoft-com:vml" Requires="v">
                <p:oleObj spid="_x0000_s167993" name="公式" r:id="rId7" imgW="1282680" imgH="609480" progId="Equation.3">
                  <p:embed/>
                </p:oleObj>
              </mc:Choice>
              <mc:Fallback>
                <p:oleObj name="公式" r:id="rId7" imgW="1282680" imgH="60948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2492375"/>
                        <a:ext cx="2951163" cy="1254125"/>
                      </a:xfrm>
                      <a:prstGeom prst="rect">
                        <a:avLst/>
                      </a:prstGeom>
                      <a:solidFill>
                        <a:srgbClr val="66FFFF"/>
                      </a:solidFill>
                      <a:ln w="9525">
                        <a:solidFill>
                          <a:srgbClr val="FF3300"/>
                        </a:solidFill>
                        <a:miter lim="800000"/>
                        <a:headEnd/>
                        <a:tailEnd/>
                      </a:ln>
                    </p:spPr>
                  </p:pic>
                </p:oleObj>
              </mc:Fallback>
            </mc:AlternateContent>
          </a:graphicData>
        </a:graphic>
      </p:graphicFrame>
      <p:grpSp>
        <p:nvGrpSpPr>
          <p:cNvPr id="2" name="Group 7"/>
          <p:cNvGrpSpPr>
            <a:grpSpLocks/>
          </p:cNvGrpSpPr>
          <p:nvPr/>
        </p:nvGrpSpPr>
        <p:grpSpPr bwMode="auto">
          <a:xfrm>
            <a:off x="4711700" y="1485900"/>
            <a:ext cx="3581400" cy="871538"/>
            <a:chOff x="576" y="2496"/>
            <a:chExt cx="2256" cy="549"/>
          </a:xfrm>
        </p:grpSpPr>
        <p:sp>
          <p:nvSpPr>
            <p:cNvPr id="51208" name="Text Box 8"/>
            <p:cNvSpPr txBox="1">
              <a:spLocks noChangeArrowheads="1"/>
            </p:cNvSpPr>
            <p:nvPr/>
          </p:nvSpPr>
          <p:spPr bwMode="auto">
            <a:xfrm>
              <a:off x="576" y="2592"/>
              <a:ext cx="1344"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差模放大倍数</a:t>
              </a:r>
            </a:p>
          </p:txBody>
        </p:sp>
        <p:graphicFrame>
          <p:nvGraphicFramePr>
            <p:cNvPr id="51209" name="Object 9"/>
            <p:cNvGraphicFramePr>
              <a:graphicFrameLocks noChangeAspect="1"/>
            </p:cNvGraphicFramePr>
            <p:nvPr/>
          </p:nvGraphicFramePr>
          <p:xfrm>
            <a:off x="1968" y="2496"/>
            <a:ext cx="864" cy="549"/>
          </p:xfrm>
          <a:graphic>
            <a:graphicData uri="http://schemas.openxmlformats.org/presentationml/2006/ole">
              <mc:AlternateContent xmlns:mc="http://schemas.openxmlformats.org/markup-compatibility/2006">
                <mc:Choice xmlns:v="urn:schemas-microsoft-com:vml" Requires="v">
                  <p:oleObj spid="_x0000_s167994" name="Equation" r:id="rId9" imgW="685800" imgH="431640" progId="Equation.3">
                    <p:embed/>
                  </p:oleObj>
                </mc:Choice>
                <mc:Fallback>
                  <p:oleObj name="Equation" r:id="rId9" imgW="685800" imgH="43164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8" y="2496"/>
                          <a:ext cx="864" cy="549"/>
                        </a:xfrm>
                        <a:prstGeom prst="rect">
                          <a:avLst/>
                        </a:prstGeom>
                        <a:solidFill>
                          <a:srgbClr val="66FFFF"/>
                        </a:solidFill>
                        <a:ln w="9525">
                          <a:solidFill>
                            <a:srgbClr val="FF3300"/>
                          </a:solidFill>
                          <a:miter lim="800000"/>
                          <a:headEnd/>
                          <a:tailEnd/>
                        </a:ln>
                      </p:spPr>
                    </p:pic>
                  </p:oleObj>
                </mc:Fallback>
              </mc:AlternateContent>
            </a:graphicData>
          </a:graphic>
        </p:graphicFrame>
      </p:grpSp>
      <p:graphicFrame>
        <p:nvGraphicFramePr>
          <p:cNvPr id="51210" name="Object 10"/>
          <p:cNvGraphicFramePr>
            <a:graphicFrameLocks noChangeAspect="1"/>
          </p:cNvGraphicFramePr>
          <p:nvPr/>
        </p:nvGraphicFramePr>
        <p:xfrm>
          <a:off x="4787900" y="5211763"/>
          <a:ext cx="3313113" cy="835025"/>
        </p:xfrm>
        <a:graphic>
          <a:graphicData uri="http://schemas.openxmlformats.org/presentationml/2006/ole">
            <mc:AlternateContent xmlns:mc="http://schemas.openxmlformats.org/markup-compatibility/2006">
              <mc:Choice xmlns:v="urn:schemas-microsoft-com:vml" Requires="v">
                <p:oleObj spid="_x0000_s167995" name="Equation" r:id="rId11" imgW="1574640" imgH="393480" progId="Equation.3">
                  <p:embed/>
                </p:oleObj>
              </mc:Choice>
              <mc:Fallback>
                <p:oleObj name="Equation" r:id="rId11" imgW="1574640" imgH="39348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7900" y="5211763"/>
                        <a:ext cx="3313113"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11" name="Object 11"/>
          <p:cNvGraphicFramePr>
            <a:graphicFrameLocks noChangeAspect="1"/>
          </p:cNvGraphicFramePr>
          <p:nvPr/>
        </p:nvGraphicFramePr>
        <p:xfrm>
          <a:off x="4787900" y="3848100"/>
          <a:ext cx="3817938" cy="458788"/>
        </p:xfrm>
        <a:graphic>
          <a:graphicData uri="http://schemas.openxmlformats.org/presentationml/2006/ole">
            <mc:AlternateContent xmlns:mc="http://schemas.openxmlformats.org/markup-compatibility/2006">
              <mc:Choice xmlns:v="urn:schemas-microsoft-com:vml" Requires="v">
                <p:oleObj spid="_x0000_s167996" name="Equation" r:id="rId13" imgW="1701720" imgH="228600" progId="Equation.3">
                  <p:embed/>
                </p:oleObj>
              </mc:Choice>
              <mc:Fallback>
                <p:oleObj name="Equation" r:id="rId13" imgW="1701720" imgH="228600" progId="Equation.3">
                  <p:embed/>
                  <p:pic>
                    <p:nvPicPr>
                      <p:cNvPr id="0"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7900" y="3848100"/>
                        <a:ext cx="3817938" cy="458788"/>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1212" name="Object 12"/>
          <p:cNvGraphicFramePr>
            <a:graphicFrameLocks noGrp="1" noChangeAspect="1"/>
          </p:cNvGraphicFramePr>
          <p:nvPr>
            <p:ph idx="1"/>
          </p:nvPr>
        </p:nvGraphicFramePr>
        <p:xfrm>
          <a:off x="1116013" y="4132263"/>
          <a:ext cx="3411537" cy="2220912"/>
        </p:xfrm>
        <a:graphic>
          <a:graphicData uri="http://schemas.openxmlformats.org/presentationml/2006/ole">
            <mc:AlternateContent xmlns:mc="http://schemas.openxmlformats.org/markup-compatibility/2006">
              <mc:Choice xmlns:v="urn:schemas-microsoft-com:vml" Requires="v">
                <p:oleObj spid="_x0000_s167997" name="Photo Editor 照片" r:id="rId15" imgW="12885714" imgH="8392696" progId="">
                  <p:embed/>
                </p:oleObj>
              </mc:Choice>
              <mc:Fallback>
                <p:oleObj name="Photo Editor 照片" r:id="rId15" imgW="12885714" imgH="8392696" progId="">
                  <p:embed/>
                  <p:pic>
                    <p:nvPicPr>
                      <p:cNvPr id="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6013" y="4132263"/>
                        <a:ext cx="3411537" cy="222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1212"/>
                                        </p:tgtEl>
                                        <p:attrNameLst>
                                          <p:attrName>style.visibility</p:attrName>
                                        </p:attrNameLst>
                                      </p:cBhvr>
                                      <p:to>
                                        <p:strVal val="visible"/>
                                      </p:to>
                                    </p:set>
                                    <p:animEffect transition="in" filter="wipe(left)">
                                      <p:cBhvr>
                                        <p:cTn id="11" dur="500"/>
                                        <p:tgtEl>
                                          <p:spTgt spid="512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1203"/>
                                        </p:tgtEl>
                                        <p:attrNameLst>
                                          <p:attrName>style.visibility</p:attrName>
                                        </p:attrNameLst>
                                      </p:cBhvr>
                                      <p:to>
                                        <p:strVal val="visible"/>
                                      </p:to>
                                    </p:set>
                                    <p:animEffect transition="in" filter="wipe(left)">
                                      <p:cBhvr>
                                        <p:cTn id="16" dur="500"/>
                                        <p:tgtEl>
                                          <p:spTgt spid="5120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1210"/>
                                        </p:tgtEl>
                                        <p:attrNameLst>
                                          <p:attrName>style.visibility</p:attrName>
                                        </p:attrNameLst>
                                      </p:cBhvr>
                                      <p:to>
                                        <p:strVal val="visible"/>
                                      </p:to>
                                    </p:set>
                                    <p:animEffect transition="in" filter="wipe(left)">
                                      <p:cBhvr>
                                        <p:cTn id="21" dur="500"/>
                                        <p:tgtEl>
                                          <p:spTgt spid="512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1206"/>
                                        </p:tgtEl>
                                        <p:attrNameLst>
                                          <p:attrName>style.visibility</p:attrName>
                                        </p:attrNameLst>
                                      </p:cBhvr>
                                      <p:to>
                                        <p:strVal val="visible"/>
                                      </p:to>
                                    </p:set>
                                    <p:animEffect transition="in" filter="wipe(left)">
                                      <p:cBhvr>
                                        <p:cTn id="31" dur="500"/>
                                        <p:tgtEl>
                                          <p:spTgt spid="5120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1211"/>
                                        </p:tgtEl>
                                        <p:attrNameLst>
                                          <p:attrName>style.visibility</p:attrName>
                                        </p:attrNameLst>
                                      </p:cBhvr>
                                      <p:to>
                                        <p:strVal val="visible"/>
                                      </p:to>
                                    </p:set>
                                    <p:animEffect transition="in" filter="wipe(left)">
                                      <p:cBhvr>
                                        <p:cTn id="36" dur="500"/>
                                        <p:tgtEl>
                                          <p:spTgt spid="5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68313" y="981075"/>
            <a:ext cx="7427912" cy="519113"/>
          </a:xfrm>
        </p:spPr>
        <p:txBody>
          <a:bodyPr/>
          <a:lstStyle/>
          <a:p>
            <a:pPr algn="l"/>
            <a:r>
              <a:rPr lang="zh-CN" altLang="en-US" sz="2800" b="1" dirty="0" smtClean="0">
                <a:solidFill>
                  <a:schemeClr val="tx1"/>
                </a:solidFill>
                <a:latin typeface="Times New Roman" pitchFamily="18" charset="0"/>
                <a:ea typeface="+mn-ea"/>
                <a:cs typeface="Times New Roman" pitchFamily="18" charset="0"/>
              </a:rPr>
              <a:t>（</a:t>
            </a:r>
            <a:r>
              <a:rPr lang="en-US" altLang="zh-CN" sz="2800" b="1" dirty="0" smtClean="0">
                <a:solidFill>
                  <a:schemeClr val="tx1"/>
                </a:solidFill>
                <a:latin typeface="Times New Roman" pitchFamily="18" charset="0"/>
                <a:ea typeface="+mn-ea"/>
                <a:cs typeface="Times New Roman" pitchFamily="18" charset="0"/>
              </a:rPr>
              <a:t>4</a:t>
            </a:r>
            <a:r>
              <a:rPr lang="zh-CN" altLang="en-US" sz="2800" b="1" dirty="0" smtClean="0">
                <a:solidFill>
                  <a:schemeClr val="tx1"/>
                </a:solidFill>
                <a:latin typeface="Times New Roman" pitchFamily="18" charset="0"/>
                <a:ea typeface="+mn-ea"/>
                <a:cs typeface="Times New Roman" pitchFamily="18" charset="0"/>
              </a:rPr>
              <a:t>）动态参数</a:t>
            </a:r>
            <a:r>
              <a:rPr lang="zh-CN" altLang="en-US" sz="2800" b="1" dirty="0">
                <a:solidFill>
                  <a:schemeClr val="tx1"/>
                </a:solidFill>
                <a:latin typeface="Times New Roman" pitchFamily="18" charset="0"/>
                <a:ea typeface="+mn-ea"/>
                <a:cs typeface="Times New Roman" pitchFamily="18" charset="0"/>
              </a:rPr>
              <a:t>：</a:t>
            </a:r>
            <a:r>
              <a:rPr lang="en-US" altLang="zh-CN" sz="2800" b="1" i="1" dirty="0">
                <a:solidFill>
                  <a:schemeClr val="tx1"/>
                </a:solidFill>
                <a:latin typeface="Times New Roman" pitchFamily="18" charset="0"/>
                <a:ea typeface="+mn-ea"/>
                <a:cs typeface="Times New Roman" pitchFamily="18" charset="0"/>
              </a:rPr>
              <a:t>A</a:t>
            </a:r>
            <a:r>
              <a:rPr lang="en-US" altLang="zh-CN" sz="2800" b="1" baseline="-25000" dirty="0">
                <a:solidFill>
                  <a:schemeClr val="tx1"/>
                </a:solidFill>
                <a:latin typeface="Times New Roman" pitchFamily="18" charset="0"/>
                <a:ea typeface="+mn-ea"/>
                <a:cs typeface="Times New Roman" pitchFamily="18" charset="0"/>
              </a:rPr>
              <a:t>d</a:t>
            </a:r>
            <a:r>
              <a:rPr lang="zh-CN" altLang="en-US" sz="2800" b="1" dirty="0">
                <a:solidFill>
                  <a:schemeClr val="tx1"/>
                </a:solidFill>
                <a:latin typeface="Times New Roman" pitchFamily="18" charset="0"/>
                <a:ea typeface="+mn-ea"/>
                <a:cs typeface="Times New Roman" pitchFamily="18" charset="0"/>
              </a:rPr>
              <a:t>、</a:t>
            </a:r>
            <a:r>
              <a:rPr lang="en-US" altLang="zh-CN" sz="2800" b="1" i="1" dirty="0" err="1">
                <a:solidFill>
                  <a:schemeClr val="tx1"/>
                </a:solidFill>
                <a:latin typeface="Times New Roman" pitchFamily="18" charset="0"/>
                <a:ea typeface="+mn-ea"/>
                <a:cs typeface="Times New Roman" pitchFamily="18" charset="0"/>
              </a:rPr>
              <a:t>R</a:t>
            </a:r>
            <a:r>
              <a:rPr lang="en-US" altLang="zh-CN" sz="2800" b="1" baseline="-25000" dirty="0" err="1">
                <a:solidFill>
                  <a:schemeClr val="tx1"/>
                </a:solidFill>
                <a:latin typeface="Times New Roman" pitchFamily="18" charset="0"/>
                <a:ea typeface="+mn-ea"/>
                <a:cs typeface="Times New Roman" pitchFamily="18" charset="0"/>
              </a:rPr>
              <a:t>i</a:t>
            </a:r>
            <a:r>
              <a:rPr lang="zh-CN" altLang="en-US" sz="2800" b="1" dirty="0">
                <a:solidFill>
                  <a:schemeClr val="tx1"/>
                </a:solidFill>
                <a:latin typeface="Times New Roman" pitchFamily="18" charset="0"/>
                <a:ea typeface="+mn-ea"/>
                <a:cs typeface="Times New Roman" pitchFamily="18" charset="0"/>
              </a:rPr>
              <a:t>、 </a:t>
            </a:r>
            <a:r>
              <a:rPr lang="en-US" altLang="zh-CN" sz="2800" b="1" i="1" dirty="0">
                <a:solidFill>
                  <a:schemeClr val="tx1"/>
                </a:solidFill>
                <a:latin typeface="Times New Roman" pitchFamily="18" charset="0"/>
                <a:ea typeface="+mn-ea"/>
                <a:cs typeface="Times New Roman" pitchFamily="18" charset="0"/>
              </a:rPr>
              <a:t>R</a:t>
            </a:r>
            <a:r>
              <a:rPr lang="en-US" altLang="zh-CN" sz="2800" b="1" baseline="-25000" dirty="0">
                <a:solidFill>
                  <a:schemeClr val="tx1"/>
                </a:solidFill>
                <a:latin typeface="Times New Roman" pitchFamily="18" charset="0"/>
                <a:ea typeface="+mn-ea"/>
                <a:cs typeface="Times New Roman" pitchFamily="18" charset="0"/>
              </a:rPr>
              <a:t>o</a:t>
            </a:r>
            <a:r>
              <a:rPr lang="zh-CN" altLang="en-US" sz="2800" b="1" dirty="0">
                <a:solidFill>
                  <a:schemeClr val="tx1"/>
                </a:solidFill>
                <a:latin typeface="Times New Roman" pitchFamily="18" charset="0"/>
                <a:ea typeface="+mn-ea"/>
                <a:cs typeface="Times New Roman" pitchFamily="18" charset="0"/>
              </a:rPr>
              <a:t>、 </a:t>
            </a:r>
            <a:r>
              <a:rPr lang="en-US" altLang="zh-CN" sz="2800" b="1" i="1" dirty="0">
                <a:solidFill>
                  <a:schemeClr val="tx1"/>
                </a:solidFill>
                <a:latin typeface="Times New Roman" pitchFamily="18" charset="0"/>
                <a:ea typeface="+mn-ea"/>
                <a:cs typeface="Times New Roman" pitchFamily="18" charset="0"/>
              </a:rPr>
              <a:t>A</a:t>
            </a:r>
            <a:r>
              <a:rPr lang="en-US" altLang="zh-CN" sz="2800" b="1" baseline="-25000" dirty="0">
                <a:solidFill>
                  <a:schemeClr val="tx1"/>
                </a:solidFill>
                <a:latin typeface="Times New Roman" pitchFamily="18" charset="0"/>
                <a:ea typeface="+mn-ea"/>
                <a:cs typeface="Times New Roman" pitchFamily="18" charset="0"/>
              </a:rPr>
              <a:t>c</a:t>
            </a:r>
            <a:r>
              <a:rPr lang="zh-CN" altLang="en-US" sz="2800" b="1" dirty="0">
                <a:solidFill>
                  <a:schemeClr val="tx1"/>
                </a:solidFill>
                <a:latin typeface="Times New Roman" pitchFamily="18" charset="0"/>
                <a:ea typeface="+mn-ea"/>
                <a:cs typeface="Times New Roman" pitchFamily="18" charset="0"/>
              </a:rPr>
              <a:t>、</a:t>
            </a:r>
            <a:r>
              <a:rPr lang="en-US" altLang="zh-CN" sz="2800" b="1" i="1" dirty="0">
                <a:solidFill>
                  <a:schemeClr val="tx1"/>
                </a:solidFill>
                <a:latin typeface="Times New Roman" pitchFamily="18" charset="0"/>
                <a:ea typeface="+mn-ea"/>
                <a:cs typeface="Times New Roman" pitchFamily="18" charset="0"/>
              </a:rPr>
              <a:t>K</a:t>
            </a:r>
            <a:r>
              <a:rPr lang="en-US" altLang="zh-CN" sz="2800" b="1" baseline="-25000" dirty="0">
                <a:solidFill>
                  <a:schemeClr val="tx1"/>
                </a:solidFill>
                <a:latin typeface="Times New Roman" pitchFamily="18" charset="0"/>
                <a:ea typeface="+mn-ea"/>
                <a:cs typeface="Times New Roman" pitchFamily="18" charset="0"/>
              </a:rPr>
              <a:t>CMR</a:t>
            </a:r>
          </a:p>
        </p:txBody>
      </p:sp>
      <p:sp>
        <p:nvSpPr>
          <p:cNvPr id="53251" name="Rectangle 3"/>
          <p:cNvSpPr>
            <a:spLocks noGrp="1" noChangeArrowheads="1"/>
          </p:cNvSpPr>
          <p:nvPr>
            <p:ph type="body" idx="1"/>
          </p:nvPr>
        </p:nvSpPr>
        <p:spPr>
          <a:xfrm>
            <a:off x="357188" y="1616075"/>
            <a:ext cx="8135937" cy="762000"/>
          </a:xfrm>
          <a:noFill/>
          <a:ln/>
        </p:spPr>
        <p:txBody>
          <a:bodyPr/>
          <a:lstStyle/>
          <a:p>
            <a:pPr>
              <a:lnSpc>
                <a:spcPct val="110000"/>
              </a:lnSpc>
              <a:spcBef>
                <a:spcPct val="0"/>
              </a:spcBef>
              <a:buFontTx/>
              <a:buNone/>
            </a:pPr>
            <a:r>
              <a:rPr lang="en-US" altLang="zh-CN" sz="2400" b="1"/>
              <a:t>        </a:t>
            </a:r>
            <a:r>
              <a:rPr lang="zh-CN" altLang="en-US" sz="2400" b="1"/>
              <a:t>共模抑制比</a:t>
            </a:r>
            <a:r>
              <a:rPr lang="en-US" altLang="zh-CN" sz="2400" b="1" i="1"/>
              <a:t>K</a:t>
            </a:r>
            <a:r>
              <a:rPr lang="en-US" altLang="zh-CN" sz="2400" b="1" baseline="-25000"/>
              <a:t>CMR</a:t>
            </a:r>
            <a:r>
              <a:rPr lang="zh-CN" altLang="en-US" sz="2400" b="1"/>
              <a:t>：</a:t>
            </a:r>
            <a:r>
              <a:rPr lang="zh-CN" altLang="zh-CN" sz="2400" b="1"/>
              <a:t>综合考察差分放大电路放大差模信号的能力和抑制共模信号的能力。</a:t>
            </a:r>
          </a:p>
        </p:txBody>
      </p:sp>
      <p:graphicFrame>
        <p:nvGraphicFramePr>
          <p:cNvPr id="53252" name="Object 4"/>
          <p:cNvGraphicFramePr>
            <a:graphicFrameLocks noChangeAspect="1"/>
          </p:cNvGraphicFramePr>
          <p:nvPr/>
        </p:nvGraphicFramePr>
        <p:xfrm>
          <a:off x="1979613" y="2636838"/>
          <a:ext cx="4805362" cy="1331912"/>
        </p:xfrm>
        <a:graphic>
          <a:graphicData uri="http://schemas.openxmlformats.org/presentationml/2006/ole">
            <mc:AlternateContent xmlns:mc="http://schemas.openxmlformats.org/markup-compatibility/2006">
              <mc:Choice xmlns:v="urn:schemas-microsoft-com:vml" Requires="v">
                <p:oleObj spid="_x0000_s168971" name="公式" r:id="rId3" imgW="2565360" imgH="711000" progId="Equation.3">
                  <p:embed/>
                </p:oleObj>
              </mc:Choice>
              <mc:Fallback>
                <p:oleObj name="公式" r:id="rId3" imgW="2565360" imgH="711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636838"/>
                        <a:ext cx="4805362" cy="1331912"/>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53253" name="Text Box 5"/>
          <p:cNvSpPr txBox="1">
            <a:spLocks noChangeArrowheads="1"/>
          </p:cNvSpPr>
          <p:nvPr/>
        </p:nvSpPr>
        <p:spPr bwMode="auto">
          <a:xfrm>
            <a:off x="795338" y="4084638"/>
            <a:ext cx="7391400" cy="822325"/>
          </a:xfrm>
          <a:prstGeom prst="rect">
            <a:avLst/>
          </a:prstGeom>
          <a:noFill/>
          <a:ln w="9525">
            <a:noFill/>
            <a:miter lim="800000"/>
            <a:headEnd/>
            <a:tailEnd/>
          </a:ln>
          <a:effectLst/>
        </p:spPr>
        <p:txBody>
          <a:bodyPr>
            <a:spAutoFit/>
          </a:bodyPr>
          <a:lstStyle/>
          <a:p>
            <a:pPr>
              <a:spcBef>
                <a:spcPct val="50000"/>
              </a:spcBef>
            </a:pPr>
            <a:r>
              <a:rPr kumimoji="1" lang="en-US" altLang="zh-CN" sz="2400">
                <a:latin typeface="Times New Roman" pitchFamily="18" charset="0"/>
              </a:rPr>
              <a:t>    </a:t>
            </a:r>
            <a:r>
              <a:rPr kumimoji="1" lang="zh-CN" altLang="en-US" sz="2400" b="1">
                <a:latin typeface="Times New Roman" pitchFamily="18" charset="0"/>
              </a:rPr>
              <a:t>在实际应用时，信号源需要有“  接地”点，以避免干扰；或负载需要有“  接地”点，以安全工作。</a:t>
            </a:r>
          </a:p>
        </p:txBody>
      </p:sp>
      <p:sp>
        <p:nvSpPr>
          <p:cNvPr id="53254" name="Text Box 6"/>
          <p:cNvSpPr txBox="1">
            <a:spLocks noChangeArrowheads="1"/>
          </p:cNvSpPr>
          <p:nvPr/>
        </p:nvSpPr>
        <p:spPr bwMode="auto">
          <a:xfrm>
            <a:off x="795338" y="4922838"/>
            <a:ext cx="7620000" cy="1187450"/>
          </a:xfrm>
          <a:prstGeom prst="rect">
            <a:avLst/>
          </a:prstGeom>
          <a:noFill/>
          <a:ln w="9525">
            <a:noFill/>
            <a:miter lim="800000"/>
            <a:headEnd/>
            <a:tailEnd/>
          </a:ln>
          <a:effectLst/>
        </p:spPr>
        <p:txBody>
          <a:bodyPr>
            <a:spAutoFit/>
          </a:bodyPr>
          <a:lstStyle/>
          <a:p>
            <a:pPr>
              <a:spcBef>
                <a:spcPct val="50000"/>
              </a:spcBef>
            </a:pPr>
            <a:r>
              <a:rPr kumimoji="1" lang="en-US" altLang="zh-CN" sz="2400">
                <a:latin typeface="Times New Roman" pitchFamily="18" charset="0"/>
              </a:rPr>
              <a:t>    </a:t>
            </a:r>
            <a:r>
              <a:rPr kumimoji="1" lang="zh-CN" altLang="en-US" sz="2400" b="1">
                <a:latin typeface="Times New Roman" pitchFamily="18" charset="0"/>
              </a:rPr>
              <a:t>根据信号源和负载的接地情况，差分放大电路有四种接法：双端输入双端输出、双端输入单端输出、单端输入双端输出、单端输入单端输出。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wipe(left)">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wipe(left)">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253">
                                            <p:txEl>
                                              <p:pRg st="0" end="0"/>
                                            </p:txEl>
                                          </p:spTgt>
                                        </p:tgtEl>
                                        <p:attrNameLst>
                                          <p:attrName>style.visibility</p:attrName>
                                        </p:attrNameLst>
                                      </p:cBhvr>
                                      <p:to>
                                        <p:strVal val="visible"/>
                                      </p:to>
                                    </p:set>
                                    <p:animEffect transition="in" filter="wipe(left)">
                                      <p:cBhvr>
                                        <p:cTn id="17" dur="500"/>
                                        <p:tgtEl>
                                          <p:spTgt spid="5325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254">
                                            <p:txEl>
                                              <p:pRg st="0" end="0"/>
                                            </p:txEl>
                                          </p:spTgt>
                                        </p:tgtEl>
                                        <p:attrNameLst>
                                          <p:attrName>style.visibility</p:attrName>
                                        </p:attrNameLst>
                                      </p:cBhvr>
                                      <p:to>
                                        <p:strVal val="visible"/>
                                      </p:to>
                                    </p:set>
                                    <p:animEffect transition="in" filter="wipe(left)">
                                      <p:cBhvr>
                                        <p:cTn id="22" dur="500"/>
                                        <p:tgtEl>
                                          <p:spTgt spid="532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P spid="53253" grpId="0" build="p" autoUpdateAnimBg="0"/>
      <p:bldP spid="53254"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0825" y="642918"/>
            <a:ext cx="7073900" cy="720725"/>
          </a:xfrm>
        </p:spPr>
        <p:txBody>
          <a:bodyPr/>
          <a:lstStyle/>
          <a:p>
            <a:pPr algn="l"/>
            <a:r>
              <a:rPr lang="en-US" altLang="zh-CN" sz="3200" dirty="0" smtClean="0">
                <a:solidFill>
                  <a:schemeClr val="tx1"/>
                </a:solidFill>
                <a:latin typeface="华文行楷" pitchFamily="2" charset="-122"/>
                <a:ea typeface="华文行楷" pitchFamily="2" charset="-122"/>
              </a:rPr>
              <a:t>3.</a:t>
            </a:r>
            <a:r>
              <a:rPr lang="zh-CN" altLang="zh-CN" sz="3200" dirty="0" smtClean="0">
                <a:solidFill>
                  <a:schemeClr val="tx1"/>
                </a:solidFill>
                <a:latin typeface="华文行楷" pitchFamily="2" charset="-122"/>
                <a:ea typeface="华文行楷" pitchFamily="2" charset="-122"/>
              </a:rPr>
              <a:t> </a:t>
            </a:r>
            <a:r>
              <a:rPr lang="zh-CN" altLang="zh-CN" sz="3200" dirty="0" smtClean="0">
                <a:solidFill>
                  <a:schemeClr val="tx1"/>
                </a:solidFill>
                <a:ea typeface="华文行楷" pitchFamily="2" charset="-122"/>
              </a:rPr>
              <a:t>差分</a:t>
            </a:r>
            <a:r>
              <a:rPr lang="zh-CN" altLang="zh-CN" sz="3200" dirty="0">
                <a:solidFill>
                  <a:schemeClr val="tx1"/>
                </a:solidFill>
                <a:ea typeface="华文行楷" pitchFamily="2" charset="-122"/>
              </a:rPr>
              <a:t>放大电路的四种接法</a:t>
            </a:r>
          </a:p>
        </p:txBody>
      </p:sp>
      <p:graphicFrame>
        <p:nvGraphicFramePr>
          <p:cNvPr id="54275" name="Object 3"/>
          <p:cNvGraphicFramePr>
            <a:graphicFrameLocks noChangeAspect="1"/>
          </p:cNvGraphicFramePr>
          <p:nvPr/>
        </p:nvGraphicFramePr>
        <p:xfrm>
          <a:off x="4092575" y="4806950"/>
          <a:ext cx="4652963" cy="1435100"/>
        </p:xfrm>
        <a:graphic>
          <a:graphicData uri="http://schemas.openxmlformats.org/presentationml/2006/ole">
            <mc:AlternateContent xmlns:mc="http://schemas.openxmlformats.org/markup-compatibility/2006">
              <mc:Choice xmlns:v="urn:schemas-microsoft-com:vml" Requires="v">
                <p:oleObj spid="_x0000_s170013" name="公式" r:id="rId3" imgW="2222280" imgH="685800" progId="Equation.3">
                  <p:embed/>
                </p:oleObj>
              </mc:Choice>
              <mc:Fallback>
                <p:oleObj name="公式" r:id="rId3" imgW="2222280" imgH="685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575" y="4806950"/>
                        <a:ext cx="4652963" cy="143510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54276" name="Text Box 4"/>
          <p:cNvSpPr txBox="1">
            <a:spLocks noChangeArrowheads="1"/>
          </p:cNvSpPr>
          <p:nvPr/>
        </p:nvSpPr>
        <p:spPr bwMode="auto">
          <a:xfrm>
            <a:off x="611188" y="4506913"/>
            <a:ext cx="3429000" cy="1844675"/>
          </a:xfrm>
          <a:prstGeom prst="rect">
            <a:avLst/>
          </a:prstGeom>
          <a:noFill/>
          <a:ln w="9525">
            <a:noFill/>
            <a:miter lim="800000"/>
            <a:headEnd/>
            <a:tailEnd/>
          </a:ln>
          <a:effectLst/>
        </p:spPr>
        <p:txBody>
          <a:bodyPr>
            <a:spAutoFit/>
          </a:bodyPr>
          <a:lstStyle/>
          <a:p>
            <a:pPr>
              <a:lnSpc>
                <a:spcPct val="120000"/>
              </a:lnSpc>
            </a:pPr>
            <a:r>
              <a:rPr kumimoji="1" lang="en-US" altLang="zh-CN" sz="2400" b="1">
                <a:latin typeface="Times New Roman" pitchFamily="18" charset="0"/>
              </a:rPr>
              <a:t>     </a:t>
            </a:r>
            <a:r>
              <a:rPr kumimoji="1" lang="zh-CN" altLang="en-US" sz="2400" b="1">
                <a:latin typeface="Times New Roman" pitchFamily="18" charset="0"/>
              </a:rPr>
              <a:t>由于输入回路没有变化，所以</a:t>
            </a:r>
            <a:r>
              <a:rPr kumimoji="1" lang="en-US" altLang="zh-CN" sz="2400" b="1" i="1">
                <a:latin typeface="Times New Roman" pitchFamily="18" charset="0"/>
              </a:rPr>
              <a:t>I</a:t>
            </a:r>
            <a:r>
              <a:rPr kumimoji="1" lang="en-US" altLang="zh-CN" sz="2400" b="1" baseline="-25000">
                <a:latin typeface="Times New Roman" pitchFamily="18" charset="0"/>
              </a:rPr>
              <a:t>EQ</a:t>
            </a:r>
            <a:r>
              <a:rPr kumimoji="1" lang="zh-CN" altLang="en-US" sz="2400" b="1">
                <a:latin typeface="Times New Roman" pitchFamily="18" charset="0"/>
              </a:rPr>
              <a:t>、</a:t>
            </a:r>
            <a:r>
              <a:rPr kumimoji="1" lang="en-US" altLang="zh-CN" sz="2400" b="1" i="1">
                <a:latin typeface="Times New Roman" pitchFamily="18" charset="0"/>
              </a:rPr>
              <a:t>I</a:t>
            </a:r>
            <a:r>
              <a:rPr kumimoji="1" lang="en-US" altLang="zh-CN" sz="2400" b="1" baseline="-25000">
                <a:latin typeface="Times New Roman" pitchFamily="18" charset="0"/>
              </a:rPr>
              <a:t>BQ</a:t>
            </a:r>
            <a:r>
              <a:rPr kumimoji="1" lang="zh-CN" altLang="en-US" sz="2400" b="1">
                <a:latin typeface="Times New Roman" pitchFamily="18" charset="0"/>
              </a:rPr>
              <a:t>、</a:t>
            </a:r>
            <a:r>
              <a:rPr kumimoji="1" lang="en-US" altLang="zh-CN" sz="2400" b="1" i="1">
                <a:latin typeface="Times New Roman" pitchFamily="18" charset="0"/>
              </a:rPr>
              <a:t>I</a:t>
            </a:r>
            <a:r>
              <a:rPr kumimoji="1" lang="en-US" altLang="zh-CN" sz="2400" b="1" baseline="-25000">
                <a:latin typeface="Times New Roman" pitchFamily="18" charset="0"/>
              </a:rPr>
              <a:t>CQ</a:t>
            </a:r>
            <a:r>
              <a:rPr kumimoji="1" lang="zh-CN" altLang="en-US" sz="2400" b="1">
                <a:latin typeface="Times New Roman" pitchFamily="18" charset="0"/>
              </a:rPr>
              <a:t>与双端输出时一样。但是</a:t>
            </a:r>
            <a:r>
              <a:rPr kumimoji="1" lang="en-US" altLang="zh-CN" sz="2400" b="1" i="1">
                <a:latin typeface="Times New Roman" pitchFamily="18" charset="0"/>
              </a:rPr>
              <a:t>U</a:t>
            </a:r>
            <a:r>
              <a:rPr kumimoji="1" lang="en-US" altLang="zh-CN" sz="2400" b="1" baseline="-25000">
                <a:latin typeface="Times New Roman" pitchFamily="18" charset="0"/>
              </a:rPr>
              <a:t>CEQ1</a:t>
            </a:r>
            <a:r>
              <a:rPr kumimoji="1" lang="en-US" altLang="zh-CN" sz="2400" b="1">
                <a:latin typeface="Times New Roman" pitchFamily="18" charset="0"/>
              </a:rPr>
              <a:t>≠ </a:t>
            </a:r>
            <a:r>
              <a:rPr kumimoji="1" lang="en-US" altLang="zh-CN" sz="2400" b="1" i="1">
                <a:latin typeface="Times New Roman" pitchFamily="18" charset="0"/>
              </a:rPr>
              <a:t>U</a:t>
            </a:r>
            <a:r>
              <a:rPr kumimoji="1" lang="en-US" altLang="zh-CN" sz="2400" b="1" baseline="-25000">
                <a:latin typeface="Times New Roman" pitchFamily="18" charset="0"/>
              </a:rPr>
              <a:t>CEQ2</a:t>
            </a:r>
            <a:r>
              <a:rPr kumimoji="1" lang="zh-CN" altLang="en-US" sz="2400" b="1">
                <a:latin typeface="Times New Roman" pitchFamily="18" charset="0"/>
              </a:rPr>
              <a:t>。</a:t>
            </a:r>
            <a:endParaRPr kumimoji="1" lang="zh-CN" altLang="en-US" sz="2400" b="1" baseline="-25000">
              <a:latin typeface="Times New Roman" pitchFamily="18" charset="0"/>
            </a:endParaRPr>
          </a:p>
        </p:txBody>
      </p:sp>
      <p:graphicFrame>
        <p:nvGraphicFramePr>
          <p:cNvPr id="54277" name="Object 5"/>
          <p:cNvGraphicFramePr>
            <a:graphicFrameLocks noChangeAspect="1"/>
          </p:cNvGraphicFramePr>
          <p:nvPr/>
        </p:nvGraphicFramePr>
        <p:xfrm>
          <a:off x="611188" y="1916113"/>
          <a:ext cx="3505200" cy="2549525"/>
        </p:xfrm>
        <a:graphic>
          <a:graphicData uri="http://schemas.openxmlformats.org/presentationml/2006/ole">
            <mc:AlternateContent xmlns:mc="http://schemas.openxmlformats.org/markup-compatibility/2006">
              <mc:Choice xmlns:v="urn:schemas-microsoft-com:vml" Requires="v">
                <p:oleObj spid="_x0000_s170014" name="Photo Editor 照片" r:id="rId5" imgW="12161905" imgH="8849960" progId="">
                  <p:embed/>
                </p:oleObj>
              </mc:Choice>
              <mc:Fallback>
                <p:oleObj name="Photo Editor 照片" r:id="rId5" imgW="12161905" imgH="884996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916113"/>
                        <a:ext cx="35052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8" name="Object 6"/>
          <p:cNvGraphicFramePr>
            <a:graphicFrameLocks noChangeAspect="1"/>
          </p:cNvGraphicFramePr>
          <p:nvPr/>
        </p:nvGraphicFramePr>
        <p:xfrm>
          <a:off x="4421188" y="1839913"/>
          <a:ext cx="3886200" cy="2811462"/>
        </p:xfrm>
        <a:graphic>
          <a:graphicData uri="http://schemas.openxmlformats.org/presentationml/2006/ole">
            <mc:AlternateContent xmlns:mc="http://schemas.openxmlformats.org/markup-compatibility/2006">
              <mc:Choice xmlns:v="urn:schemas-microsoft-com:vml" Requires="v">
                <p:oleObj spid="_x0000_s170015" name="Photo Editor 照片" r:id="rId7" imgW="12546176" imgH="9078592" progId="">
                  <p:embed/>
                </p:oleObj>
              </mc:Choice>
              <mc:Fallback>
                <p:oleObj name="Photo Editor 照片" r:id="rId7" imgW="12546176" imgH="9078592"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1188" y="1839913"/>
                        <a:ext cx="3886200" cy="2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83" name="Text Box 11"/>
          <p:cNvSpPr txBox="1">
            <a:spLocks noChangeArrowheads="1"/>
          </p:cNvSpPr>
          <p:nvPr/>
        </p:nvSpPr>
        <p:spPr bwMode="auto">
          <a:xfrm>
            <a:off x="465138" y="1285860"/>
            <a:ext cx="5400675" cy="523220"/>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latin typeface="+mn-ea"/>
                <a:ea typeface="+mn-ea"/>
              </a:rPr>
              <a:t>（</a:t>
            </a:r>
            <a:r>
              <a:rPr kumimoji="1" lang="en-US" altLang="zh-CN" sz="2800" b="1" dirty="0" smtClean="0">
                <a:latin typeface="+mn-ea"/>
                <a:ea typeface="+mn-ea"/>
              </a:rPr>
              <a:t>1</a:t>
            </a:r>
            <a:r>
              <a:rPr kumimoji="1" lang="zh-CN" altLang="en-US" sz="2800" b="1" dirty="0" smtClean="0">
                <a:latin typeface="+mn-ea"/>
                <a:ea typeface="+mn-ea"/>
              </a:rPr>
              <a:t>）双</a:t>
            </a:r>
            <a:r>
              <a:rPr kumimoji="1" lang="zh-CN" altLang="en-US" sz="2800" b="1" dirty="0">
                <a:latin typeface="+mn-ea"/>
                <a:ea typeface="+mn-ea"/>
              </a:rPr>
              <a:t>端输入单端输出</a:t>
            </a:r>
            <a:r>
              <a:rPr kumimoji="1" lang="zh-CN" altLang="en-US" sz="2400" b="1" dirty="0">
                <a:latin typeface="+mn-ea"/>
                <a:ea typeface="+mn-ea"/>
              </a:rPr>
              <a:t>：</a:t>
            </a:r>
            <a:r>
              <a:rPr kumimoji="1" lang="en-US" altLang="zh-CN" sz="2400" b="1" i="1" dirty="0">
                <a:latin typeface="Times New Roman" pitchFamily="18" charset="0"/>
              </a:rPr>
              <a:t>Q</a:t>
            </a:r>
            <a:r>
              <a:rPr kumimoji="1" lang="zh-CN" altLang="en-US" sz="2400" b="1" dirty="0">
                <a:latin typeface="Times New Roman" pitchFamily="18" charset="0"/>
              </a:rPr>
              <a:t>点分析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blinds(horizontal)">
                                      <p:cBhvr>
                                        <p:cTn id="7" dur="500"/>
                                        <p:tgtEl>
                                          <p:spTgt spid="542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76">
                                            <p:txEl>
                                              <p:pRg st="0" end="0"/>
                                            </p:txEl>
                                          </p:spTgt>
                                        </p:tgtEl>
                                        <p:attrNameLst>
                                          <p:attrName>style.visibility</p:attrName>
                                        </p:attrNameLst>
                                      </p:cBhvr>
                                      <p:to>
                                        <p:strVal val="visible"/>
                                      </p:to>
                                    </p:set>
                                    <p:animEffect transition="in" filter="wipe(left)">
                                      <p:cBhvr>
                                        <p:cTn id="12" dur="500"/>
                                        <p:tgtEl>
                                          <p:spTgt spid="5427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278"/>
                                        </p:tgtEl>
                                        <p:attrNameLst>
                                          <p:attrName>style.visibility</p:attrName>
                                        </p:attrNameLst>
                                      </p:cBhvr>
                                      <p:to>
                                        <p:strVal val="visible"/>
                                      </p:to>
                                    </p:set>
                                    <p:animEffect transition="in" filter="blinds(horizontal)">
                                      <p:cBhvr>
                                        <p:cTn id="17" dur="500"/>
                                        <p:tgtEl>
                                          <p:spTgt spid="542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4275"/>
                                        </p:tgtEl>
                                        <p:attrNameLst>
                                          <p:attrName>style.visibility</p:attrName>
                                        </p:attrNameLst>
                                      </p:cBhvr>
                                      <p:to>
                                        <p:strVal val="visible"/>
                                      </p:to>
                                    </p:set>
                                    <p:animEffect transition="in" filter="wipe(left)">
                                      <p:cBhvr>
                                        <p:cTn id="22" dur="500"/>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900113" y="1844675"/>
          <a:ext cx="3671887" cy="2670175"/>
        </p:xfrm>
        <a:graphic>
          <a:graphicData uri="http://schemas.openxmlformats.org/presentationml/2006/ole">
            <mc:AlternateContent xmlns:mc="http://schemas.openxmlformats.org/markup-compatibility/2006">
              <mc:Choice xmlns:v="urn:schemas-microsoft-com:vml" Requires="v">
                <p:oleObj spid="_x0000_s171046" name="Photo Editor 照片" r:id="rId3" imgW="12161905" imgH="8849960" progId="">
                  <p:embed/>
                </p:oleObj>
              </mc:Choice>
              <mc:Fallback>
                <p:oleObj name="Photo Editor 照片" r:id="rId3" imgW="12161905" imgH="88499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844675"/>
                        <a:ext cx="3671887"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299" name="Rectangle 3"/>
          <p:cNvSpPr>
            <a:spLocks noGrp="1" noChangeArrowheads="1"/>
          </p:cNvSpPr>
          <p:nvPr>
            <p:ph type="title"/>
          </p:nvPr>
        </p:nvSpPr>
        <p:spPr>
          <a:xfrm>
            <a:off x="395288" y="836613"/>
            <a:ext cx="8280400" cy="782637"/>
          </a:xfrm>
        </p:spPr>
        <p:txBody>
          <a:bodyPr/>
          <a:lstStyle/>
          <a:p>
            <a:pPr algn="l">
              <a:lnSpc>
                <a:spcPct val="145000"/>
              </a:lnSpc>
            </a:pPr>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1</a:t>
            </a:r>
            <a:r>
              <a:rPr lang="zh-CN" altLang="en-US" sz="2800" b="1" dirty="0" smtClean="0">
                <a:solidFill>
                  <a:schemeClr val="tx1"/>
                </a:solidFill>
                <a:latin typeface="+mn-ea"/>
                <a:ea typeface="+mn-ea"/>
              </a:rPr>
              <a:t>）双</a:t>
            </a:r>
            <a:r>
              <a:rPr lang="zh-CN" altLang="en-US" sz="2800" b="1" dirty="0">
                <a:solidFill>
                  <a:schemeClr val="tx1"/>
                </a:solidFill>
                <a:latin typeface="+mn-ea"/>
                <a:ea typeface="+mn-ea"/>
              </a:rPr>
              <a:t>端输入单端输出：</a:t>
            </a:r>
            <a:r>
              <a:rPr lang="zh-CN" altLang="en-US" sz="2800" b="1" dirty="0">
                <a:solidFill>
                  <a:schemeClr val="tx1"/>
                </a:solidFill>
              </a:rPr>
              <a:t>差模信号作用下的分析</a:t>
            </a:r>
            <a:endParaRPr lang="zh-CN" altLang="zh-CN" sz="2800" b="1" dirty="0">
              <a:solidFill>
                <a:schemeClr val="tx1"/>
              </a:solidFill>
            </a:endParaRPr>
          </a:p>
        </p:txBody>
      </p:sp>
      <p:graphicFrame>
        <p:nvGraphicFramePr>
          <p:cNvPr id="55300" name="Object 4"/>
          <p:cNvGraphicFramePr>
            <a:graphicFrameLocks noChangeAspect="1"/>
          </p:cNvGraphicFramePr>
          <p:nvPr/>
        </p:nvGraphicFramePr>
        <p:xfrm>
          <a:off x="1258888" y="4868863"/>
          <a:ext cx="2955925" cy="904875"/>
        </p:xfrm>
        <a:graphic>
          <a:graphicData uri="http://schemas.openxmlformats.org/presentationml/2006/ole">
            <mc:AlternateContent xmlns:mc="http://schemas.openxmlformats.org/markup-compatibility/2006">
              <mc:Choice xmlns:v="urn:schemas-microsoft-com:vml" Requires="v">
                <p:oleObj spid="_x0000_s171047" name="Equation" r:id="rId5" imgW="1409400" imgH="431640" progId="Equation.3">
                  <p:embed/>
                </p:oleObj>
              </mc:Choice>
              <mc:Fallback>
                <p:oleObj name="Equation" r:id="rId5" imgW="1409400" imgH="431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4868863"/>
                        <a:ext cx="2955925" cy="904875"/>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5301" name="Object 5"/>
          <p:cNvGraphicFramePr>
            <a:graphicFrameLocks noChangeAspect="1"/>
          </p:cNvGraphicFramePr>
          <p:nvPr/>
        </p:nvGraphicFramePr>
        <p:xfrm>
          <a:off x="4787900" y="5013325"/>
          <a:ext cx="3313113" cy="493713"/>
        </p:xfrm>
        <a:graphic>
          <a:graphicData uri="http://schemas.openxmlformats.org/presentationml/2006/ole">
            <mc:AlternateContent xmlns:mc="http://schemas.openxmlformats.org/markup-compatibility/2006">
              <mc:Choice xmlns:v="urn:schemas-microsoft-com:vml" Requires="v">
                <p:oleObj spid="_x0000_s171048" name="Equation" r:id="rId7" imgW="1536480" imgH="228600" progId="Equation.3">
                  <p:embed/>
                </p:oleObj>
              </mc:Choice>
              <mc:Fallback>
                <p:oleObj name="Equation" r:id="rId7" imgW="153648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5013325"/>
                        <a:ext cx="3313113" cy="493713"/>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5302" name="Object 6"/>
          <p:cNvGraphicFramePr>
            <a:graphicFrameLocks noGrp="1" noChangeAspect="1"/>
          </p:cNvGraphicFramePr>
          <p:nvPr>
            <p:ph idx="1"/>
          </p:nvPr>
        </p:nvGraphicFramePr>
        <p:xfrm>
          <a:off x="4787900" y="1844675"/>
          <a:ext cx="3384550" cy="2593975"/>
        </p:xfrm>
        <a:graphic>
          <a:graphicData uri="http://schemas.openxmlformats.org/presentationml/2006/ole">
            <mc:AlternateContent xmlns:mc="http://schemas.openxmlformats.org/markup-compatibility/2006">
              <mc:Choice xmlns:v="urn:schemas-microsoft-com:vml" Requires="v">
                <p:oleObj spid="_x0000_s171049" name="Photo Editor 照片" r:id="rId9" imgW="11933333" imgH="9142857" progId="">
                  <p:embed/>
                </p:oleObj>
              </mc:Choice>
              <mc:Fallback>
                <p:oleObj name="Photo Editor 照片" r:id="rId9" imgW="11933333" imgH="9142857"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1844675"/>
                        <a:ext cx="3384550" cy="259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wipe(left)">
                                      <p:cBhvr>
                                        <p:cTn id="7" dur="500"/>
                                        <p:tgtEl>
                                          <p:spTgt spid="553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wipe(left)">
                                      <p:cBhvr>
                                        <p:cTn id="12"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68313" y="908050"/>
            <a:ext cx="8458200" cy="701675"/>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1</a:t>
            </a:r>
            <a:r>
              <a:rPr lang="zh-CN" altLang="en-US" sz="2800" b="1" dirty="0" smtClean="0">
                <a:solidFill>
                  <a:schemeClr val="tx1"/>
                </a:solidFill>
                <a:latin typeface="+mn-ea"/>
                <a:ea typeface="+mn-ea"/>
              </a:rPr>
              <a:t>）双</a:t>
            </a:r>
            <a:r>
              <a:rPr lang="zh-CN" altLang="en-US" sz="2800" b="1" dirty="0">
                <a:solidFill>
                  <a:schemeClr val="tx1"/>
                </a:solidFill>
                <a:latin typeface="+mn-ea"/>
                <a:ea typeface="+mn-ea"/>
              </a:rPr>
              <a:t>端输入单端输出：</a:t>
            </a:r>
            <a:r>
              <a:rPr lang="zh-CN" altLang="en-US" sz="2800" b="1" dirty="0">
                <a:solidFill>
                  <a:schemeClr val="tx1"/>
                </a:solidFill>
              </a:rPr>
              <a:t>共模信号作用下的分析</a:t>
            </a:r>
            <a:endParaRPr lang="zh-CN" altLang="zh-CN" sz="2800" b="1" dirty="0">
              <a:solidFill>
                <a:schemeClr val="tx1"/>
              </a:solidFill>
            </a:endParaRPr>
          </a:p>
        </p:txBody>
      </p:sp>
      <p:graphicFrame>
        <p:nvGraphicFramePr>
          <p:cNvPr id="56323" name="Object 3"/>
          <p:cNvGraphicFramePr>
            <a:graphicFrameLocks noChangeAspect="1"/>
          </p:cNvGraphicFramePr>
          <p:nvPr/>
        </p:nvGraphicFramePr>
        <p:xfrm>
          <a:off x="1258888" y="4941888"/>
          <a:ext cx="2959100" cy="906462"/>
        </p:xfrm>
        <a:graphic>
          <a:graphicData uri="http://schemas.openxmlformats.org/presentationml/2006/ole">
            <mc:AlternateContent xmlns:mc="http://schemas.openxmlformats.org/markup-compatibility/2006">
              <mc:Choice xmlns:v="urn:schemas-microsoft-com:vml" Requires="v">
                <p:oleObj spid="_x0000_s172079" name="Equation" r:id="rId3" imgW="1409400" imgH="431640" progId="Equation.3">
                  <p:embed/>
                </p:oleObj>
              </mc:Choice>
              <mc:Fallback>
                <p:oleObj name="Equation" r:id="rId3" imgW="140940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4941888"/>
                        <a:ext cx="2959100" cy="906462"/>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6324" name="Object 4"/>
          <p:cNvGraphicFramePr>
            <a:graphicFrameLocks noChangeAspect="1"/>
          </p:cNvGraphicFramePr>
          <p:nvPr/>
        </p:nvGraphicFramePr>
        <p:xfrm>
          <a:off x="4787900" y="3862388"/>
          <a:ext cx="3659188" cy="935037"/>
        </p:xfrm>
        <a:graphic>
          <a:graphicData uri="http://schemas.openxmlformats.org/presentationml/2006/ole">
            <mc:AlternateContent xmlns:mc="http://schemas.openxmlformats.org/markup-compatibility/2006">
              <mc:Choice xmlns:v="urn:schemas-microsoft-com:vml" Requires="v">
                <p:oleObj spid="_x0000_s172080" name="Equation" r:id="rId5" imgW="1688760" imgH="431640" progId="Equation.3">
                  <p:embed/>
                </p:oleObj>
              </mc:Choice>
              <mc:Fallback>
                <p:oleObj name="Equation" r:id="rId5" imgW="1688760" imgH="431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3862388"/>
                        <a:ext cx="3659188" cy="935037"/>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6325" name="Object 5"/>
          <p:cNvGraphicFramePr>
            <a:graphicFrameLocks noChangeAspect="1"/>
          </p:cNvGraphicFramePr>
          <p:nvPr/>
        </p:nvGraphicFramePr>
        <p:xfrm>
          <a:off x="4787900" y="4941888"/>
          <a:ext cx="3803650" cy="930275"/>
        </p:xfrm>
        <a:graphic>
          <a:graphicData uri="http://schemas.openxmlformats.org/presentationml/2006/ole">
            <mc:AlternateContent xmlns:mc="http://schemas.openxmlformats.org/markup-compatibility/2006">
              <mc:Choice xmlns:v="urn:schemas-microsoft-com:vml" Requires="v">
                <p:oleObj spid="_x0000_s172081" name="Equation" r:id="rId7" imgW="1765080" imgH="431640" progId="Equation.3">
                  <p:embed/>
                </p:oleObj>
              </mc:Choice>
              <mc:Fallback>
                <p:oleObj name="Equation" r:id="rId7" imgW="176508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4941888"/>
                        <a:ext cx="3803650" cy="930275"/>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6326" name="Object 6"/>
          <p:cNvGraphicFramePr>
            <a:graphicFrameLocks noChangeAspect="1"/>
          </p:cNvGraphicFramePr>
          <p:nvPr/>
        </p:nvGraphicFramePr>
        <p:xfrm>
          <a:off x="4876800" y="1728788"/>
          <a:ext cx="3367088" cy="1957387"/>
        </p:xfrm>
        <a:graphic>
          <a:graphicData uri="http://schemas.openxmlformats.org/presentationml/2006/ole">
            <mc:AlternateContent xmlns:mc="http://schemas.openxmlformats.org/markup-compatibility/2006">
              <mc:Choice xmlns:v="urn:schemas-microsoft-com:vml" Requires="v">
                <p:oleObj spid="_x0000_s172082" name="Photo Editor 照片" r:id="rId9" imgW="11476190" imgH="6676190" progId="">
                  <p:embed/>
                </p:oleObj>
              </mc:Choice>
              <mc:Fallback>
                <p:oleObj name="Photo Editor 照片" r:id="rId9" imgW="11476190" imgH="6676190"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1728788"/>
                        <a:ext cx="3367088"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7" name="Object 7"/>
          <p:cNvGraphicFramePr>
            <a:graphicFrameLocks noChangeAspect="1"/>
          </p:cNvGraphicFramePr>
          <p:nvPr/>
        </p:nvGraphicFramePr>
        <p:xfrm>
          <a:off x="755650" y="1901825"/>
          <a:ext cx="3740150" cy="2720975"/>
        </p:xfrm>
        <a:graphic>
          <a:graphicData uri="http://schemas.openxmlformats.org/presentationml/2006/ole">
            <mc:AlternateContent xmlns:mc="http://schemas.openxmlformats.org/markup-compatibility/2006">
              <mc:Choice xmlns:v="urn:schemas-microsoft-com:vml" Requires="v">
                <p:oleObj spid="_x0000_s172083" name="Photo Editor 照片" r:id="rId11" imgW="12161905" imgH="8849960" progId="">
                  <p:embed/>
                </p:oleObj>
              </mc:Choice>
              <mc:Fallback>
                <p:oleObj name="Photo Editor 照片" r:id="rId11" imgW="12161905" imgH="8849960" progId="">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1901825"/>
                        <a:ext cx="3740150"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326"/>
                                        </p:tgtEl>
                                        <p:attrNameLst>
                                          <p:attrName>style.visibility</p:attrName>
                                        </p:attrNameLst>
                                      </p:cBhvr>
                                      <p:to>
                                        <p:strVal val="visible"/>
                                      </p:to>
                                    </p:set>
                                    <p:animEffect transition="in" filter="wipe(left)">
                                      <p:cBhvr>
                                        <p:cTn id="7" dur="500"/>
                                        <p:tgtEl>
                                          <p:spTgt spid="563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324"/>
                                        </p:tgtEl>
                                        <p:attrNameLst>
                                          <p:attrName>style.visibility</p:attrName>
                                        </p:attrNameLst>
                                      </p:cBhvr>
                                      <p:to>
                                        <p:strVal val="visible"/>
                                      </p:to>
                                    </p:set>
                                    <p:animEffect transition="in" filter="wipe(left)">
                                      <p:cBhvr>
                                        <p:cTn id="12" dur="500"/>
                                        <p:tgtEl>
                                          <p:spTgt spid="563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325"/>
                                        </p:tgtEl>
                                        <p:attrNameLst>
                                          <p:attrName>style.visibility</p:attrName>
                                        </p:attrNameLst>
                                      </p:cBhvr>
                                      <p:to>
                                        <p:strVal val="visible"/>
                                      </p:to>
                                    </p:set>
                                    <p:animEffect transition="in" filter="wipe(left)">
                                      <p:cBhvr>
                                        <p:cTn id="17"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95288" y="908050"/>
            <a:ext cx="7073900" cy="701675"/>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1</a:t>
            </a:r>
            <a:r>
              <a:rPr lang="zh-CN" altLang="en-US" sz="2800" b="1" dirty="0" smtClean="0">
                <a:solidFill>
                  <a:schemeClr val="tx1"/>
                </a:solidFill>
                <a:latin typeface="+mn-ea"/>
                <a:ea typeface="+mn-ea"/>
              </a:rPr>
              <a:t>）双端</a:t>
            </a:r>
            <a:r>
              <a:rPr lang="zh-CN" altLang="en-US" sz="2800" b="1" dirty="0">
                <a:solidFill>
                  <a:schemeClr val="tx1"/>
                </a:solidFill>
                <a:latin typeface="+mn-ea"/>
                <a:ea typeface="+mn-ea"/>
              </a:rPr>
              <a:t>输入单端输出：</a:t>
            </a:r>
            <a:r>
              <a:rPr lang="zh-CN" altLang="en-US" sz="2800" b="1" dirty="0">
                <a:solidFill>
                  <a:schemeClr val="tx1"/>
                </a:solidFill>
              </a:rPr>
              <a:t>问题讨论</a:t>
            </a:r>
            <a:endParaRPr lang="zh-CN" altLang="zh-CN" sz="2800" b="1" dirty="0">
              <a:solidFill>
                <a:schemeClr val="tx1"/>
              </a:solidFill>
            </a:endParaRPr>
          </a:p>
        </p:txBody>
      </p:sp>
      <p:graphicFrame>
        <p:nvGraphicFramePr>
          <p:cNvPr id="57347" name="Object 3"/>
          <p:cNvGraphicFramePr>
            <a:graphicFrameLocks noChangeAspect="1"/>
          </p:cNvGraphicFramePr>
          <p:nvPr/>
        </p:nvGraphicFramePr>
        <p:xfrm>
          <a:off x="4932363" y="1773238"/>
          <a:ext cx="3071812" cy="939800"/>
        </p:xfrm>
        <a:graphic>
          <a:graphicData uri="http://schemas.openxmlformats.org/presentationml/2006/ole">
            <mc:AlternateContent xmlns:mc="http://schemas.openxmlformats.org/markup-compatibility/2006">
              <mc:Choice xmlns:v="urn:schemas-microsoft-com:vml" Requires="v">
                <p:oleObj spid="_x0000_s173094" name="Equation" r:id="rId3" imgW="1409400" imgH="431640" progId="Equation.3">
                  <p:embed/>
                </p:oleObj>
              </mc:Choice>
              <mc:Fallback>
                <p:oleObj name="Equation" r:id="rId3" imgW="140940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1773238"/>
                        <a:ext cx="3071812" cy="93980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57348" name="Text Box 4"/>
          <p:cNvSpPr txBox="1">
            <a:spLocks noChangeArrowheads="1"/>
          </p:cNvSpPr>
          <p:nvPr/>
        </p:nvSpPr>
        <p:spPr bwMode="auto">
          <a:xfrm>
            <a:off x="1528763" y="4711700"/>
            <a:ext cx="6934200" cy="1406525"/>
          </a:xfrm>
          <a:prstGeom prst="rect">
            <a:avLst/>
          </a:prstGeom>
          <a:noFill/>
          <a:ln w="9525">
            <a:noFill/>
            <a:miter lim="800000"/>
            <a:headEnd/>
            <a:tailEnd/>
          </a:ln>
          <a:effectLst/>
        </p:spPr>
        <p:txBody>
          <a:bodyPr>
            <a:spAutoFit/>
          </a:bodyPr>
          <a:lstStyle/>
          <a:p>
            <a:pPr>
              <a:lnSpc>
                <a:spcPct val="120000"/>
              </a:lnSpc>
            </a:pPr>
            <a:r>
              <a:rPr kumimoji="1" lang="zh-CN" altLang="en-US" sz="2400" b="1">
                <a:latin typeface="Times New Roman" pitchFamily="18" charset="0"/>
              </a:rPr>
              <a:t>（</a:t>
            </a:r>
            <a:r>
              <a:rPr kumimoji="1" lang="en-US" altLang="zh-CN" sz="2400" b="1">
                <a:latin typeface="Times New Roman" pitchFamily="18" charset="0"/>
              </a:rPr>
              <a:t>1</a:t>
            </a:r>
            <a:r>
              <a:rPr kumimoji="1" lang="zh-CN" altLang="en-US" sz="2400" b="1">
                <a:latin typeface="Times New Roman" pitchFamily="18" charset="0"/>
              </a:rPr>
              <a:t>）</a:t>
            </a:r>
            <a:r>
              <a:rPr kumimoji="1" lang="en-US" altLang="zh-CN" sz="2400" b="1">
                <a:latin typeface="Times New Roman" pitchFamily="18" charset="0"/>
              </a:rPr>
              <a:t>T</a:t>
            </a:r>
            <a:r>
              <a:rPr kumimoji="1" lang="en-US" altLang="zh-CN" sz="2400" b="1" baseline="-25000">
                <a:latin typeface="Times New Roman" pitchFamily="18" charset="0"/>
              </a:rPr>
              <a:t>2</a:t>
            </a:r>
            <a:r>
              <a:rPr kumimoji="1" lang="zh-CN" altLang="en-US" sz="2400" b="1">
                <a:latin typeface="Times New Roman" pitchFamily="18" charset="0"/>
              </a:rPr>
              <a:t>的</a:t>
            </a:r>
            <a:r>
              <a:rPr kumimoji="1" lang="en-US" altLang="zh-CN" sz="2400" b="1" i="1">
                <a:latin typeface="Times New Roman" pitchFamily="18" charset="0"/>
              </a:rPr>
              <a:t>R</a:t>
            </a:r>
            <a:r>
              <a:rPr kumimoji="1" lang="en-US" altLang="zh-CN" sz="2400" b="1" baseline="-25000">
                <a:latin typeface="Times New Roman" pitchFamily="18" charset="0"/>
              </a:rPr>
              <a:t>c</a:t>
            </a:r>
            <a:r>
              <a:rPr kumimoji="1" lang="zh-CN" altLang="en-US" sz="2400" b="1">
                <a:latin typeface="Times New Roman" pitchFamily="18" charset="0"/>
              </a:rPr>
              <a:t>可以短路吗？</a:t>
            </a:r>
          </a:p>
          <a:p>
            <a:pPr>
              <a:lnSpc>
                <a:spcPct val="120000"/>
              </a:lnSpc>
            </a:pPr>
            <a:r>
              <a:rPr kumimoji="1" lang="zh-CN" altLang="en-US" sz="2400" b="1">
                <a:latin typeface="Times New Roman" pitchFamily="18" charset="0"/>
              </a:rPr>
              <a:t>（</a:t>
            </a:r>
            <a:r>
              <a:rPr kumimoji="1" lang="en-US" altLang="zh-CN" sz="2400" b="1">
                <a:latin typeface="Times New Roman" pitchFamily="18" charset="0"/>
              </a:rPr>
              <a:t>2</a:t>
            </a:r>
            <a:r>
              <a:rPr kumimoji="1" lang="zh-CN" altLang="en-US" sz="2400" b="1">
                <a:latin typeface="Times New Roman" pitchFamily="18" charset="0"/>
              </a:rPr>
              <a:t>）什么情况下</a:t>
            </a:r>
            <a:r>
              <a:rPr kumimoji="1" lang="en-US" altLang="zh-CN" sz="2400" b="1" i="1">
                <a:latin typeface="Times New Roman" pitchFamily="18" charset="0"/>
              </a:rPr>
              <a:t>A</a:t>
            </a:r>
            <a:r>
              <a:rPr kumimoji="1" lang="en-US" altLang="zh-CN" sz="2400" b="1" baseline="-25000">
                <a:latin typeface="Times New Roman" pitchFamily="18" charset="0"/>
              </a:rPr>
              <a:t>d</a:t>
            </a:r>
            <a:r>
              <a:rPr kumimoji="1" lang="zh-CN" altLang="en-US" sz="2400" b="1">
                <a:latin typeface="Times New Roman" pitchFamily="18" charset="0"/>
              </a:rPr>
              <a:t>为“＋”？</a:t>
            </a:r>
          </a:p>
          <a:p>
            <a:pPr>
              <a:lnSpc>
                <a:spcPct val="120000"/>
              </a:lnSpc>
            </a:pPr>
            <a:r>
              <a:rPr kumimoji="1" lang="zh-CN" altLang="en-US" sz="2400" b="1">
                <a:latin typeface="Times New Roman" pitchFamily="18" charset="0"/>
              </a:rPr>
              <a:t>（</a:t>
            </a:r>
            <a:r>
              <a:rPr kumimoji="1" lang="en-US" altLang="zh-CN" sz="2400" b="1">
                <a:latin typeface="Times New Roman" pitchFamily="18" charset="0"/>
              </a:rPr>
              <a:t>3</a:t>
            </a:r>
            <a:r>
              <a:rPr kumimoji="1" lang="zh-CN" altLang="en-US" sz="2400" b="1">
                <a:latin typeface="Times New Roman" pitchFamily="18" charset="0"/>
              </a:rPr>
              <a:t>）双端输出时的</a:t>
            </a:r>
            <a:r>
              <a:rPr kumimoji="1" lang="en-US" altLang="zh-CN" sz="2400" b="1" i="1">
                <a:latin typeface="Times New Roman" pitchFamily="18" charset="0"/>
              </a:rPr>
              <a:t>A</a:t>
            </a:r>
            <a:r>
              <a:rPr kumimoji="1" lang="en-US" altLang="zh-CN" sz="2400" b="1" baseline="-25000">
                <a:latin typeface="Times New Roman" pitchFamily="18" charset="0"/>
              </a:rPr>
              <a:t>d</a:t>
            </a:r>
            <a:r>
              <a:rPr kumimoji="1" lang="zh-CN" altLang="en-US" sz="2400" b="1">
                <a:latin typeface="Times New Roman" pitchFamily="18" charset="0"/>
              </a:rPr>
              <a:t>是单端输出时的</a:t>
            </a:r>
            <a:r>
              <a:rPr kumimoji="1" lang="en-US" altLang="zh-CN" sz="2400" b="1">
                <a:latin typeface="Times New Roman" pitchFamily="18" charset="0"/>
              </a:rPr>
              <a:t>2</a:t>
            </a:r>
            <a:r>
              <a:rPr kumimoji="1" lang="zh-CN" altLang="en-US" sz="2400" b="1">
                <a:latin typeface="Times New Roman" pitchFamily="18" charset="0"/>
              </a:rPr>
              <a:t>倍吗？</a:t>
            </a:r>
            <a:endParaRPr kumimoji="1" lang="zh-CN" altLang="en-US" sz="2400" b="1" baseline="-25000">
              <a:latin typeface="Times New Roman" pitchFamily="18" charset="0"/>
            </a:endParaRPr>
          </a:p>
        </p:txBody>
      </p:sp>
      <p:graphicFrame>
        <p:nvGraphicFramePr>
          <p:cNvPr id="57349" name="Object 5"/>
          <p:cNvGraphicFramePr>
            <a:graphicFrameLocks noChangeAspect="1"/>
          </p:cNvGraphicFramePr>
          <p:nvPr/>
        </p:nvGraphicFramePr>
        <p:xfrm>
          <a:off x="4932363" y="2781300"/>
          <a:ext cx="3671887" cy="898525"/>
        </p:xfrm>
        <a:graphic>
          <a:graphicData uri="http://schemas.openxmlformats.org/presentationml/2006/ole">
            <mc:AlternateContent xmlns:mc="http://schemas.openxmlformats.org/markup-compatibility/2006">
              <mc:Choice xmlns:v="urn:schemas-microsoft-com:vml" Requires="v">
                <p:oleObj spid="_x0000_s173095" name="Equation" r:id="rId5" imgW="1765080" imgH="431640" progId="Equation.3">
                  <p:embed/>
                </p:oleObj>
              </mc:Choice>
              <mc:Fallback>
                <p:oleObj name="Equation" r:id="rId5" imgW="1765080" imgH="431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2781300"/>
                        <a:ext cx="3671887" cy="898525"/>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7350" name="Object 6"/>
          <p:cNvGraphicFramePr>
            <a:graphicFrameLocks noChangeAspect="1"/>
          </p:cNvGraphicFramePr>
          <p:nvPr/>
        </p:nvGraphicFramePr>
        <p:xfrm>
          <a:off x="4932363" y="3789363"/>
          <a:ext cx="3575050" cy="533400"/>
        </p:xfrm>
        <a:graphic>
          <a:graphicData uri="http://schemas.openxmlformats.org/presentationml/2006/ole">
            <mc:AlternateContent xmlns:mc="http://schemas.openxmlformats.org/markup-compatibility/2006">
              <mc:Choice xmlns:v="urn:schemas-microsoft-com:vml" Requires="v">
                <p:oleObj spid="_x0000_s173096" name="Equation" r:id="rId7" imgW="1536480" imgH="228600" progId="Equation.3">
                  <p:embed/>
                </p:oleObj>
              </mc:Choice>
              <mc:Fallback>
                <p:oleObj name="Equation" r:id="rId7" imgW="153648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363" y="3789363"/>
                        <a:ext cx="3575050" cy="533400"/>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57351" name="Object 7"/>
          <p:cNvGraphicFramePr>
            <a:graphicFrameLocks noChangeAspect="1"/>
          </p:cNvGraphicFramePr>
          <p:nvPr/>
        </p:nvGraphicFramePr>
        <p:xfrm>
          <a:off x="900113" y="1773238"/>
          <a:ext cx="3505200" cy="2549525"/>
        </p:xfrm>
        <a:graphic>
          <a:graphicData uri="http://schemas.openxmlformats.org/presentationml/2006/ole">
            <mc:AlternateContent xmlns:mc="http://schemas.openxmlformats.org/markup-compatibility/2006">
              <mc:Choice xmlns:v="urn:schemas-microsoft-com:vml" Requires="v">
                <p:oleObj spid="_x0000_s173097" name="Photo Editor 照片" r:id="rId9" imgW="12161905" imgH="8849960" progId="">
                  <p:embed/>
                </p:oleObj>
              </mc:Choice>
              <mc:Fallback>
                <p:oleObj name="Photo Editor 照片" r:id="rId9" imgW="12161905" imgH="8849960"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1773238"/>
                        <a:ext cx="3505200"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48">
                                            <p:txEl>
                                              <p:pRg st="0" end="0"/>
                                            </p:txEl>
                                          </p:spTgt>
                                        </p:tgtEl>
                                        <p:attrNameLst>
                                          <p:attrName>style.visibility</p:attrName>
                                        </p:attrNameLst>
                                      </p:cBhvr>
                                      <p:to>
                                        <p:strVal val="visible"/>
                                      </p:to>
                                    </p:set>
                                    <p:animEffect transition="in" filter="wipe(left)">
                                      <p:cBhvr>
                                        <p:cTn id="7" dur="500"/>
                                        <p:tgtEl>
                                          <p:spTgt spid="573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48">
                                            <p:txEl>
                                              <p:pRg st="1" end="1"/>
                                            </p:txEl>
                                          </p:spTgt>
                                        </p:tgtEl>
                                        <p:attrNameLst>
                                          <p:attrName>style.visibility</p:attrName>
                                        </p:attrNameLst>
                                      </p:cBhvr>
                                      <p:to>
                                        <p:strVal val="visible"/>
                                      </p:to>
                                    </p:set>
                                    <p:animEffect transition="in" filter="wipe(left)">
                                      <p:cBhvr>
                                        <p:cTn id="12" dur="500"/>
                                        <p:tgtEl>
                                          <p:spTgt spid="573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348">
                                            <p:txEl>
                                              <p:pRg st="2" end="2"/>
                                            </p:txEl>
                                          </p:spTgt>
                                        </p:tgtEl>
                                        <p:attrNameLst>
                                          <p:attrName>style.visibility</p:attrName>
                                        </p:attrNameLst>
                                      </p:cBhvr>
                                      <p:to>
                                        <p:strVal val="visible"/>
                                      </p:to>
                                    </p:set>
                                    <p:animEffect transition="in" filter="wipe(left)">
                                      <p:cBhvr>
                                        <p:cTn id="17" dur="500"/>
                                        <p:tgtEl>
                                          <p:spTgt spid="573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71472" y="1109650"/>
            <a:ext cx="4151341" cy="533400"/>
          </a:xfrm>
        </p:spPr>
        <p:txBody>
          <a:bodyPr/>
          <a:lstStyle/>
          <a:p>
            <a:pPr algn="l"/>
            <a:r>
              <a:rPr lang="en-US" altLang="zh-CN" sz="2800" b="1" dirty="0" smtClean="0">
                <a:latin typeface="+mn-ea"/>
                <a:ea typeface="+mn-ea"/>
              </a:rPr>
              <a:t>1</a:t>
            </a:r>
            <a:r>
              <a:rPr lang="zh-CN" altLang="en-US" sz="2800" b="1" dirty="0" smtClean="0">
                <a:latin typeface="+mn-ea"/>
                <a:ea typeface="+mn-ea"/>
              </a:rPr>
              <a:t>、直接</a:t>
            </a:r>
            <a:r>
              <a:rPr lang="zh-CN" altLang="en-US" sz="2800" b="1" dirty="0">
                <a:latin typeface="+mn-ea"/>
                <a:ea typeface="+mn-ea"/>
              </a:rPr>
              <a:t>耦合</a:t>
            </a:r>
          </a:p>
        </p:txBody>
      </p:sp>
      <p:graphicFrame>
        <p:nvGraphicFramePr>
          <p:cNvPr id="20483" name="Object 3"/>
          <p:cNvGraphicFramePr>
            <a:graphicFrameLocks noChangeAspect="1"/>
          </p:cNvGraphicFramePr>
          <p:nvPr/>
        </p:nvGraphicFramePr>
        <p:xfrm>
          <a:off x="990600" y="1841522"/>
          <a:ext cx="3879850" cy="2728913"/>
        </p:xfrm>
        <a:graphic>
          <a:graphicData uri="http://schemas.openxmlformats.org/presentationml/2006/ole">
            <mc:AlternateContent xmlns:mc="http://schemas.openxmlformats.org/markup-compatibility/2006">
              <mc:Choice xmlns:v="urn:schemas-microsoft-com:vml" Requires="v">
                <p:oleObj spid="_x0000_s155659" name="Photo Editor 照片" r:id="rId3" imgW="12527124" imgH="8809524" progId="">
                  <p:embed/>
                </p:oleObj>
              </mc:Choice>
              <mc:Fallback>
                <p:oleObj name="Photo Editor 照片" r:id="rId3" imgW="12527124" imgH="880952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841522"/>
                        <a:ext cx="3879850" cy="272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4" name="Line 4"/>
          <p:cNvSpPr>
            <a:spLocks noChangeShapeType="1"/>
          </p:cNvSpPr>
          <p:nvPr/>
        </p:nvSpPr>
        <p:spPr bwMode="auto">
          <a:xfrm>
            <a:off x="3352800" y="1765322"/>
            <a:ext cx="0" cy="2895600"/>
          </a:xfrm>
          <a:prstGeom prst="line">
            <a:avLst/>
          </a:prstGeom>
          <a:noFill/>
          <a:ln w="19050">
            <a:solidFill>
              <a:srgbClr val="FF3300"/>
            </a:solidFill>
            <a:prstDash val="lgDashDot"/>
            <a:round/>
            <a:headEnd/>
            <a:tailEnd/>
          </a:ln>
          <a:effectLst/>
        </p:spPr>
        <p:txBody>
          <a:bodyPr/>
          <a:lstStyle/>
          <a:p>
            <a:endParaRPr lang="zh-CN" altLang="en-US"/>
          </a:p>
        </p:txBody>
      </p:sp>
      <p:sp>
        <p:nvSpPr>
          <p:cNvPr id="20485" name="AutoShape 5"/>
          <p:cNvSpPr>
            <a:spLocks/>
          </p:cNvSpPr>
          <p:nvPr/>
        </p:nvSpPr>
        <p:spPr bwMode="auto">
          <a:xfrm>
            <a:off x="4859338" y="1506560"/>
            <a:ext cx="4044950" cy="838200"/>
          </a:xfrm>
          <a:prstGeom prst="borderCallout1">
            <a:avLst>
              <a:gd name="adj1" fmla="val 13634"/>
              <a:gd name="adj2" fmla="val -1884"/>
              <a:gd name="adj3" fmla="val 104546"/>
              <a:gd name="adj4" fmla="val -45056"/>
            </a:avLst>
          </a:prstGeom>
          <a:solidFill>
            <a:srgbClr val="66FFFF"/>
          </a:solidFill>
          <a:ln w="19050">
            <a:solidFill>
              <a:srgbClr val="FF3300"/>
            </a:solidFill>
            <a:miter lim="800000"/>
            <a:headEnd/>
            <a:tailEnd/>
          </a:ln>
          <a:effectLst/>
        </p:spPr>
        <p:txBody>
          <a:bodyPr/>
          <a:lstStyle/>
          <a:p>
            <a:r>
              <a:rPr kumimoji="1" lang="zh-CN" altLang="en-US" sz="2400" b="1">
                <a:latin typeface="Times New Roman" pitchFamily="18" charset="0"/>
              </a:rPr>
              <a:t>既是第一级的集电极电阻，又是第二级的基极电阻</a:t>
            </a:r>
          </a:p>
        </p:txBody>
      </p:sp>
      <p:sp>
        <p:nvSpPr>
          <p:cNvPr id="20486" name="Text Box 6"/>
          <p:cNvSpPr txBox="1">
            <a:spLocks noChangeArrowheads="1"/>
          </p:cNvSpPr>
          <p:nvPr/>
        </p:nvSpPr>
        <p:spPr bwMode="auto">
          <a:xfrm>
            <a:off x="5003800" y="2514622"/>
            <a:ext cx="3863975" cy="1187450"/>
          </a:xfrm>
          <a:prstGeom prst="rect">
            <a:avLst/>
          </a:prstGeom>
          <a:noFill/>
          <a:ln w="9525">
            <a:noFill/>
            <a:miter lim="800000"/>
            <a:headEnd/>
            <a:tailEnd/>
          </a:ln>
        </p:spPr>
        <p:txBody>
          <a:bodyPr>
            <a:spAutoFit/>
          </a:bodyPr>
          <a:lstStyle/>
          <a:p>
            <a:pPr>
              <a:spcBef>
                <a:spcPct val="50000"/>
              </a:spcBef>
            </a:pPr>
            <a:r>
              <a:rPr kumimoji="1" lang="en-US" altLang="zh-CN" sz="2400">
                <a:latin typeface="Times New Roman" pitchFamily="18" charset="0"/>
              </a:rPr>
              <a:t>        </a:t>
            </a:r>
            <a:r>
              <a:rPr kumimoji="1" lang="zh-CN" altLang="en-US" sz="2400" b="1">
                <a:solidFill>
                  <a:srgbClr val="A50021"/>
                </a:solidFill>
                <a:latin typeface="Times New Roman" pitchFamily="18" charset="0"/>
              </a:rPr>
              <a:t>能够放大变化缓慢的信号，便于集成化， </a:t>
            </a:r>
            <a:r>
              <a:rPr kumimoji="1" lang="en-US" altLang="zh-CN" sz="2400" b="1" i="1">
                <a:solidFill>
                  <a:srgbClr val="A50021"/>
                </a:solidFill>
                <a:latin typeface="Times New Roman" pitchFamily="18" charset="0"/>
              </a:rPr>
              <a:t>Q</a:t>
            </a:r>
            <a:r>
              <a:rPr kumimoji="1" lang="zh-CN" altLang="zh-CN" sz="2400" b="1">
                <a:solidFill>
                  <a:srgbClr val="A50021"/>
                </a:solidFill>
                <a:latin typeface="Times New Roman" pitchFamily="18" charset="0"/>
              </a:rPr>
              <a:t>点相互影响，</a:t>
            </a:r>
            <a:r>
              <a:rPr kumimoji="1" lang="zh-CN" altLang="en-US" sz="2400" b="1">
                <a:solidFill>
                  <a:srgbClr val="A50021"/>
                </a:solidFill>
                <a:latin typeface="Times New Roman" pitchFamily="18" charset="0"/>
              </a:rPr>
              <a:t>存在零点漂移现象。</a:t>
            </a:r>
          </a:p>
        </p:txBody>
      </p:sp>
      <p:sp>
        <p:nvSpPr>
          <p:cNvPr id="20487" name="Text Box 7"/>
          <p:cNvSpPr txBox="1">
            <a:spLocks noChangeArrowheads="1"/>
          </p:cNvSpPr>
          <p:nvPr/>
        </p:nvSpPr>
        <p:spPr bwMode="auto">
          <a:xfrm>
            <a:off x="755650" y="5394347"/>
            <a:ext cx="8137525" cy="822325"/>
          </a:xfrm>
          <a:prstGeom prst="rect">
            <a:avLst/>
          </a:prstGeom>
          <a:noFill/>
          <a:ln w="9525">
            <a:noFill/>
            <a:miter lim="800000"/>
            <a:headEnd/>
            <a:tailEnd/>
          </a:ln>
        </p:spPr>
        <p:txBody>
          <a:bodyPr>
            <a:spAutoFit/>
          </a:bodyPr>
          <a:lstStyle/>
          <a:p>
            <a:pPr>
              <a:spcBef>
                <a:spcPct val="50000"/>
              </a:spcBef>
            </a:pPr>
            <a:r>
              <a:rPr kumimoji="1" lang="en-US" altLang="zh-CN" sz="2400" b="1">
                <a:latin typeface="Times New Roman" pitchFamily="18" charset="0"/>
              </a:rPr>
              <a:t>    </a:t>
            </a:r>
            <a:r>
              <a:rPr kumimoji="1" lang="zh-CN" altLang="en-US" sz="2400" b="1">
                <a:latin typeface="Times New Roman" pitchFamily="18" charset="0"/>
              </a:rPr>
              <a:t>当输入信号为零时，前级由温度变化所引起的电流、电位的变化会逐级放大。</a:t>
            </a:r>
          </a:p>
        </p:txBody>
      </p:sp>
      <p:grpSp>
        <p:nvGrpSpPr>
          <p:cNvPr id="2" name="Group 8"/>
          <p:cNvGrpSpPr>
            <a:grpSpLocks/>
          </p:cNvGrpSpPr>
          <p:nvPr/>
        </p:nvGrpSpPr>
        <p:grpSpPr bwMode="auto">
          <a:xfrm>
            <a:off x="1524000" y="4432322"/>
            <a:ext cx="3124200" cy="457200"/>
            <a:chOff x="960" y="2688"/>
            <a:chExt cx="1968" cy="288"/>
          </a:xfrm>
        </p:grpSpPr>
        <p:sp>
          <p:nvSpPr>
            <p:cNvPr id="20489" name="Text Box 9"/>
            <p:cNvSpPr txBox="1">
              <a:spLocks noChangeArrowheads="1"/>
            </p:cNvSpPr>
            <p:nvPr/>
          </p:nvSpPr>
          <p:spPr bwMode="auto">
            <a:xfrm>
              <a:off x="2160" y="2688"/>
              <a:ext cx="768"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第二级</a:t>
              </a:r>
            </a:p>
          </p:txBody>
        </p:sp>
        <p:sp>
          <p:nvSpPr>
            <p:cNvPr id="20490" name="Text Box 10"/>
            <p:cNvSpPr txBox="1">
              <a:spLocks noChangeArrowheads="1"/>
            </p:cNvSpPr>
            <p:nvPr/>
          </p:nvSpPr>
          <p:spPr bwMode="auto">
            <a:xfrm>
              <a:off x="960" y="2688"/>
              <a:ext cx="768"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第一级</a:t>
              </a:r>
            </a:p>
          </p:txBody>
        </p:sp>
      </p:grpSp>
      <p:sp>
        <p:nvSpPr>
          <p:cNvPr id="20496" name="AutoShape 16"/>
          <p:cNvSpPr>
            <a:spLocks/>
          </p:cNvSpPr>
          <p:nvPr/>
        </p:nvSpPr>
        <p:spPr bwMode="auto">
          <a:xfrm>
            <a:off x="395288" y="4889522"/>
            <a:ext cx="1993900" cy="498475"/>
          </a:xfrm>
          <a:prstGeom prst="borderCallout2">
            <a:avLst>
              <a:gd name="adj1" fmla="val 22931"/>
              <a:gd name="adj2" fmla="val 103819"/>
              <a:gd name="adj3" fmla="val 22931"/>
              <a:gd name="adj4" fmla="val 111861"/>
              <a:gd name="adj5" fmla="val -225157"/>
              <a:gd name="adj6" fmla="val 120463"/>
            </a:avLst>
          </a:prstGeom>
          <a:solidFill>
            <a:srgbClr val="66FFFF"/>
          </a:solidFill>
          <a:ln w="19050">
            <a:solidFill>
              <a:srgbClr val="FF3300"/>
            </a:solidFill>
            <a:miter lim="800000"/>
            <a:headEnd/>
            <a:tailEnd/>
          </a:ln>
          <a:effectLst/>
        </p:spPr>
        <p:txBody>
          <a:bodyPr/>
          <a:lstStyle/>
          <a:p>
            <a:pPr algn="ctr" eaLnBrk="0" hangingPunct="0"/>
            <a:r>
              <a:rPr lang="en-US" altLang="zh-CN" sz="2400" b="1" i="1">
                <a:latin typeface="Times New Roman" pitchFamily="18" charset="0"/>
              </a:rPr>
              <a:t>Q</a:t>
            </a:r>
            <a:r>
              <a:rPr lang="en-US" altLang="zh-CN" sz="2400" b="1" baseline="-25000">
                <a:latin typeface="Times New Roman" pitchFamily="18" charset="0"/>
              </a:rPr>
              <a:t>1</a:t>
            </a:r>
            <a:r>
              <a:rPr lang="zh-CN" altLang="en-US" sz="2400" b="1">
                <a:latin typeface="Times New Roman" pitchFamily="18" charset="0"/>
              </a:rPr>
              <a:t>合适吗？</a:t>
            </a:r>
          </a:p>
        </p:txBody>
      </p:sp>
      <p:sp>
        <p:nvSpPr>
          <p:cNvPr id="20497" name="AutoShape 17"/>
          <p:cNvSpPr>
            <a:spLocks/>
          </p:cNvSpPr>
          <p:nvPr/>
        </p:nvSpPr>
        <p:spPr bwMode="auto">
          <a:xfrm>
            <a:off x="611188" y="1722460"/>
            <a:ext cx="1003300" cy="835025"/>
          </a:xfrm>
          <a:prstGeom prst="borderCallout1">
            <a:avLst>
              <a:gd name="adj1" fmla="val 13690"/>
              <a:gd name="adj2" fmla="val 107597"/>
              <a:gd name="adj3" fmla="val 153991"/>
              <a:gd name="adj4" fmla="val 264241"/>
            </a:avLst>
          </a:prstGeom>
          <a:solidFill>
            <a:srgbClr val="66FFFF"/>
          </a:solidFill>
          <a:ln w="19050">
            <a:solidFill>
              <a:srgbClr val="FF0000"/>
            </a:solidFill>
            <a:miter lim="800000"/>
            <a:headEnd/>
            <a:tailEnd/>
          </a:ln>
          <a:effectLst/>
        </p:spPr>
        <p:txBody>
          <a:bodyPr/>
          <a:lstStyle/>
          <a:p>
            <a:pPr algn="ctr"/>
            <a:r>
              <a:rPr kumimoji="1" lang="zh-CN" altLang="en-US" sz="2400" b="1">
                <a:latin typeface="Times New Roman" pitchFamily="18" charset="0"/>
              </a:rPr>
              <a:t>直接连接</a:t>
            </a:r>
          </a:p>
        </p:txBody>
      </p:sp>
      <p:grpSp>
        <p:nvGrpSpPr>
          <p:cNvPr id="3" name="Group 18"/>
          <p:cNvGrpSpPr>
            <a:grpSpLocks/>
          </p:cNvGrpSpPr>
          <p:nvPr/>
        </p:nvGrpSpPr>
        <p:grpSpPr bwMode="auto">
          <a:xfrm>
            <a:off x="5181600" y="3665560"/>
            <a:ext cx="3278188" cy="1519237"/>
            <a:chOff x="3264" y="2205"/>
            <a:chExt cx="2065" cy="957"/>
          </a:xfrm>
        </p:grpSpPr>
        <p:sp>
          <p:nvSpPr>
            <p:cNvPr id="20499" name="AutoShape 19"/>
            <p:cNvSpPr>
              <a:spLocks/>
            </p:cNvSpPr>
            <p:nvPr/>
          </p:nvSpPr>
          <p:spPr bwMode="auto">
            <a:xfrm>
              <a:off x="3264" y="2400"/>
              <a:ext cx="1515" cy="762"/>
            </a:xfrm>
            <a:prstGeom prst="borderCallout1">
              <a:avLst>
                <a:gd name="adj1" fmla="val 9449"/>
                <a:gd name="adj2" fmla="val 103167"/>
                <a:gd name="adj3" fmla="val -25593"/>
                <a:gd name="adj4" fmla="val 111023"/>
              </a:avLst>
            </a:prstGeom>
            <a:solidFill>
              <a:srgbClr val="66FFFF"/>
            </a:solidFill>
            <a:ln w="19050">
              <a:solidFill>
                <a:schemeClr val="tx2"/>
              </a:solidFill>
              <a:miter lim="800000"/>
              <a:headEnd/>
              <a:tailEnd/>
            </a:ln>
            <a:effectLst/>
          </p:spPr>
          <p:txBody>
            <a:bodyPr/>
            <a:lstStyle/>
            <a:p>
              <a:r>
                <a:rPr kumimoji="1" lang="zh-CN" altLang="en-US" sz="2400" b="1">
                  <a:latin typeface="Times New Roman" pitchFamily="18" charset="0"/>
                </a:rPr>
                <a:t>输入为零，输出产生变化的现象称为零点漂移</a:t>
              </a:r>
            </a:p>
          </p:txBody>
        </p:sp>
        <p:sp>
          <p:nvSpPr>
            <p:cNvPr id="20500" name="Line 20"/>
            <p:cNvSpPr>
              <a:spLocks noChangeShapeType="1"/>
            </p:cNvSpPr>
            <p:nvPr/>
          </p:nvSpPr>
          <p:spPr bwMode="auto">
            <a:xfrm>
              <a:off x="4195" y="2205"/>
              <a:ext cx="1134" cy="0"/>
            </a:xfrm>
            <a:prstGeom prst="line">
              <a:avLst/>
            </a:prstGeom>
            <a:noFill/>
            <a:ln w="28575">
              <a:solidFill>
                <a:schemeClr val="tx2"/>
              </a:solidFill>
              <a:round/>
              <a:headEnd/>
              <a:tailEnd/>
            </a:ln>
            <a:effectLst/>
          </p:spPr>
          <p:txBody>
            <a:bodyPr/>
            <a:lstStyle/>
            <a:p>
              <a:endParaRPr lang="zh-CN" altLang="en-US"/>
            </a:p>
          </p:txBody>
        </p:sp>
      </p:grpSp>
      <p:sp>
        <p:nvSpPr>
          <p:cNvPr id="20501" name="Text Box 21"/>
          <p:cNvSpPr txBox="1">
            <a:spLocks noChangeArrowheads="1"/>
          </p:cNvSpPr>
          <p:nvPr/>
        </p:nvSpPr>
        <p:spPr bwMode="auto">
          <a:xfrm>
            <a:off x="1116013" y="6186510"/>
            <a:ext cx="7850187" cy="457200"/>
          </a:xfrm>
          <a:prstGeom prst="rect">
            <a:avLst/>
          </a:prstGeom>
          <a:noFill/>
          <a:ln w="9525">
            <a:noFill/>
            <a:miter lim="800000"/>
            <a:headEnd/>
            <a:tailEnd/>
          </a:ln>
          <a:effectLst/>
        </p:spPr>
        <p:txBody>
          <a:bodyPr>
            <a:spAutoFit/>
          </a:bodyPr>
          <a:lstStyle/>
          <a:p>
            <a:pPr>
              <a:spcBef>
                <a:spcPct val="50000"/>
              </a:spcBef>
            </a:pPr>
            <a:r>
              <a:rPr lang="zh-CN" altLang="en-US" sz="2400" b="1"/>
              <a:t>求解</a:t>
            </a:r>
            <a:r>
              <a:rPr lang="en-US" altLang="zh-CN" sz="2400" b="1" i="1"/>
              <a:t>Q</a:t>
            </a:r>
            <a:r>
              <a:rPr lang="zh-CN" altLang="en-US" sz="2400" b="1"/>
              <a:t>点时应按各回路列多元一次方程，然后解方程组。</a:t>
            </a:r>
          </a:p>
        </p:txBody>
      </p:sp>
      <p:sp>
        <p:nvSpPr>
          <p:cNvPr id="17" name="Text Box 9">
            <a:hlinkClick r:id="rId5" action="ppaction://hlinksldjump"/>
          </p:cNvPr>
          <p:cNvSpPr txBox="1">
            <a:spLocks noChangeArrowheads="1"/>
          </p:cNvSpPr>
          <p:nvPr/>
        </p:nvSpPr>
        <p:spPr bwMode="auto">
          <a:xfrm>
            <a:off x="214282" y="750329"/>
            <a:ext cx="5715008" cy="535531"/>
          </a:xfrm>
          <a:prstGeom prst="rect">
            <a:avLst/>
          </a:prstGeom>
          <a:noFill/>
          <a:ln w="9525">
            <a:noFill/>
            <a:miter lim="800000"/>
            <a:headEnd/>
            <a:tailEnd/>
          </a:ln>
          <a:effectLst/>
        </p:spPr>
        <p:txBody>
          <a:bodyPr wrap="square">
            <a:spAutoFit/>
          </a:bodyPr>
          <a:lstStyle/>
          <a:p>
            <a:pPr>
              <a:lnSpc>
                <a:spcPct val="90000"/>
              </a:lnSpc>
            </a:pPr>
            <a:r>
              <a:rPr kumimoji="1" lang="zh-CN" altLang="en-US" sz="3200" dirty="0" smtClean="0">
                <a:latin typeface="华文行楷" pitchFamily="2" charset="-122"/>
                <a:ea typeface="华文行楷" pitchFamily="2" charset="-122"/>
              </a:rPr>
              <a:t> 一、多级放大电路的耦合方式</a:t>
            </a:r>
            <a:endParaRPr kumimoji="1" lang="zh-CN" altLang="en-US" sz="3200" dirty="0">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up)">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0497"/>
                                        </p:tgtEl>
                                        <p:attrNameLst>
                                          <p:attrName>style.visibility</p:attrName>
                                        </p:attrNameLst>
                                      </p:cBhvr>
                                      <p:to>
                                        <p:strVal val="visible"/>
                                      </p:to>
                                    </p:set>
                                    <p:animEffect transition="in" filter="wipe(right)">
                                      <p:cBhvr>
                                        <p:cTn id="17" dur="500"/>
                                        <p:tgtEl>
                                          <p:spTgt spid="2049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048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486">
                                            <p:txEl>
                                              <p:pRg st="0" end="0"/>
                                            </p:txEl>
                                          </p:spTgt>
                                        </p:tgtEl>
                                        <p:attrNameLst>
                                          <p:attrName>style.visibility</p:attrName>
                                        </p:attrNameLst>
                                      </p:cBhvr>
                                      <p:to>
                                        <p:strVal val="visible"/>
                                      </p:to>
                                    </p:set>
                                    <p:animEffect transition="in" filter="wipe(left)">
                                      <p:cBhvr>
                                        <p:cTn id="26" dur="500"/>
                                        <p:tgtEl>
                                          <p:spTgt spid="2048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0487">
                                            <p:txEl>
                                              <p:pRg st="0" end="0"/>
                                            </p:txEl>
                                          </p:spTgt>
                                        </p:tgtEl>
                                        <p:attrNameLst>
                                          <p:attrName>style.visibility</p:attrName>
                                        </p:attrNameLst>
                                      </p:cBhvr>
                                      <p:to>
                                        <p:strVal val="visible"/>
                                      </p:to>
                                    </p:set>
                                    <p:animEffect transition="in" filter="wipe(left)">
                                      <p:cBhvr>
                                        <p:cTn id="36" dur="500"/>
                                        <p:tgtEl>
                                          <p:spTgt spid="2048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04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0501"/>
                                        </p:tgtEl>
                                        <p:attrNameLst>
                                          <p:attrName>style.visibility</p:attrName>
                                        </p:attrNameLst>
                                      </p:cBhvr>
                                      <p:to>
                                        <p:strVal val="visible"/>
                                      </p:to>
                                    </p:set>
                                    <p:animEffect transition="in" filter="wipe(left)">
                                      <p:cBhvr>
                                        <p:cTn id="45" dur="500"/>
                                        <p:tgtEl>
                                          <p:spTgt spid="20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animBg="1" autoUpdateAnimBg="0"/>
      <p:bldP spid="20486" grpId="0" build="p" autoUpdateAnimBg="0"/>
      <p:bldP spid="20487" grpId="0" build="p" autoUpdateAnimBg="0"/>
      <p:bldP spid="20496" grpId="0" animBg="1" autoUpdateAnimBg="0"/>
      <p:bldP spid="20497" grpId="0" animBg="1"/>
      <p:bldP spid="2050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68313" y="908050"/>
            <a:ext cx="4899025" cy="519113"/>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2</a:t>
            </a:r>
            <a:r>
              <a:rPr lang="zh-CN" altLang="en-US" sz="2800" b="1" dirty="0" smtClean="0">
                <a:solidFill>
                  <a:schemeClr val="tx1"/>
                </a:solidFill>
                <a:latin typeface="+mn-ea"/>
                <a:ea typeface="+mn-ea"/>
              </a:rPr>
              <a:t>）</a:t>
            </a:r>
            <a:r>
              <a:rPr lang="zh-CN" altLang="zh-CN" sz="2800" b="1" dirty="0" smtClean="0">
                <a:solidFill>
                  <a:schemeClr val="tx1"/>
                </a:solidFill>
                <a:latin typeface="+mn-ea"/>
                <a:ea typeface="+mn-ea"/>
              </a:rPr>
              <a:t>单端</a:t>
            </a:r>
            <a:r>
              <a:rPr lang="zh-CN" altLang="zh-CN" sz="2800" b="1" dirty="0">
                <a:solidFill>
                  <a:schemeClr val="tx1"/>
                </a:solidFill>
                <a:latin typeface="+mn-ea"/>
                <a:ea typeface="+mn-ea"/>
              </a:rPr>
              <a:t>输入双端输出</a:t>
            </a:r>
          </a:p>
        </p:txBody>
      </p:sp>
      <p:pic>
        <p:nvPicPr>
          <p:cNvPr id="58371" name="Picture 3" descr="Dz030311"/>
          <p:cNvPicPr>
            <a:picLocks noChangeAspect="1" noChangeArrowheads="1"/>
          </p:cNvPicPr>
          <p:nvPr/>
        </p:nvPicPr>
        <p:blipFill>
          <a:blip r:embed="rId3" cstate="print"/>
          <a:srcRect r="53174" b="13649"/>
          <a:stretch>
            <a:fillRect/>
          </a:stretch>
        </p:blipFill>
        <p:spPr bwMode="auto">
          <a:xfrm>
            <a:off x="614363" y="1633538"/>
            <a:ext cx="3733800" cy="2643187"/>
          </a:xfrm>
          <a:prstGeom prst="rect">
            <a:avLst/>
          </a:prstGeom>
          <a:noFill/>
        </p:spPr>
      </p:pic>
      <p:pic>
        <p:nvPicPr>
          <p:cNvPr id="58372" name="Picture 4" descr="Dz030311"/>
          <p:cNvPicPr>
            <a:picLocks noChangeAspect="1" noChangeArrowheads="1"/>
          </p:cNvPicPr>
          <p:nvPr/>
        </p:nvPicPr>
        <p:blipFill>
          <a:blip r:embed="rId4" cstate="print"/>
          <a:srcRect l="51147" b="9894"/>
          <a:stretch>
            <a:fillRect/>
          </a:stretch>
        </p:blipFill>
        <p:spPr bwMode="auto">
          <a:xfrm>
            <a:off x="4500563" y="1557338"/>
            <a:ext cx="3657600" cy="2589212"/>
          </a:xfrm>
          <a:prstGeom prst="rect">
            <a:avLst/>
          </a:prstGeom>
          <a:noFill/>
        </p:spPr>
      </p:pic>
      <p:grpSp>
        <p:nvGrpSpPr>
          <p:cNvPr id="2" name="Group 5"/>
          <p:cNvGrpSpPr>
            <a:grpSpLocks/>
          </p:cNvGrpSpPr>
          <p:nvPr/>
        </p:nvGrpSpPr>
        <p:grpSpPr bwMode="auto">
          <a:xfrm>
            <a:off x="5186363" y="3309938"/>
            <a:ext cx="2263775" cy="1295400"/>
            <a:chOff x="3264" y="2304"/>
            <a:chExt cx="1426" cy="897"/>
          </a:xfrm>
        </p:grpSpPr>
        <p:sp>
          <p:nvSpPr>
            <p:cNvPr id="58374" name="AutoShape 6"/>
            <p:cNvSpPr>
              <a:spLocks/>
            </p:cNvSpPr>
            <p:nvPr/>
          </p:nvSpPr>
          <p:spPr bwMode="auto">
            <a:xfrm>
              <a:off x="3312" y="2880"/>
              <a:ext cx="1378" cy="321"/>
            </a:xfrm>
            <a:prstGeom prst="borderCallout1">
              <a:avLst>
                <a:gd name="adj1" fmla="val 22431"/>
                <a:gd name="adj2" fmla="val 103481"/>
                <a:gd name="adj3" fmla="val -171028"/>
                <a:gd name="adj4" fmla="val 117125"/>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共模输入电压</a:t>
              </a:r>
            </a:p>
          </p:txBody>
        </p:sp>
        <p:sp>
          <p:nvSpPr>
            <p:cNvPr id="58375" name="Line 7"/>
            <p:cNvSpPr>
              <a:spLocks noChangeShapeType="1"/>
            </p:cNvSpPr>
            <p:nvPr/>
          </p:nvSpPr>
          <p:spPr bwMode="auto">
            <a:xfrm>
              <a:off x="3264" y="2304"/>
              <a:ext cx="288" cy="528"/>
            </a:xfrm>
            <a:prstGeom prst="line">
              <a:avLst/>
            </a:prstGeom>
            <a:noFill/>
            <a:ln w="19050">
              <a:solidFill>
                <a:srgbClr val="FF3300"/>
              </a:solidFill>
              <a:round/>
              <a:headEnd/>
              <a:tailEnd/>
            </a:ln>
            <a:effectLst/>
          </p:spPr>
          <p:txBody>
            <a:bodyPr/>
            <a:lstStyle/>
            <a:p>
              <a:endParaRPr lang="zh-CN" altLang="en-US"/>
            </a:p>
          </p:txBody>
        </p:sp>
      </p:grpSp>
      <p:grpSp>
        <p:nvGrpSpPr>
          <p:cNvPr id="3" name="Group 8"/>
          <p:cNvGrpSpPr>
            <a:grpSpLocks/>
          </p:cNvGrpSpPr>
          <p:nvPr/>
        </p:nvGrpSpPr>
        <p:grpSpPr bwMode="auto">
          <a:xfrm>
            <a:off x="5276850" y="3843338"/>
            <a:ext cx="2500313" cy="1295400"/>
            <a:chOff x="3321" y="2640"/>
            <a:chExt cx="1575" cy="1008"/>
          </a:xfrm>
        </p:grpSpPr>
        <p:sp>
          <p:nvSpPr>
            <p:cNvPr id="58377" name="AutoShape 9"/>
            <p:cNvSpPr>
              <a:spLocks/>
            </p:cNvSpPr>
            <p:nvPr/>
          </p:nvSpPr>
          <p:spPr bwMode="auto">
            <a:xfrm>
              <a:off x="3321" y="3320"/>
              <a:ext cx="1383" cy="328"/>
            </a:xfrm>
            <a:prstGeom prst="borderCallout1">
              <a:avLst>
                <a:gd name="adj1" fmla="val 21949"/>
                <a:gd name="adj2" fmla="val -3472"/>
                <a:gd name="adj3" fmla="val -192685"/>
                <a:gd name="adj4" fmla="val -15329"/>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差模输入电压</a:t>
              </a:r>
            </a:p>
          </p:txBody>
        </p:sp>
        <p:sp>
          <p:nvSpPr>
            <p:cNvPr id="58378" name="Line 10"/>
            <p:cNvSpPr>
              <a:spLocks noChangeShapeType="1"/>
            </p:cNvSpPr>
            <p:nvPr/>
          </p:nvSpPr>
          <p:spPr bwMode="auto">
            <a:xfrm flipH="1">
              <a:off x="4752" y="2640"/>
              <a:ext cx="144" cy="768"/>
            </a:xfrm>
            <a:prstGeom prst="line">
              <a:avLst/>
            </a:prstGeom>
            <a:noFill/>
            <a:ln w="19050">
              <a:solidFill>
                <a:srgbClr val="FF3300"/>
              </a:solidFill>
              <a:round/>
              <a:headEnd/>
              <a:tailEnd/>
            </a:ln>
            <a:effectLst/>
          </p:spPr>
          <p:txBody>
            <a:bodyPr/>
            <a:lstStyle/>
            <a:p>
              <a:endParaRPr lang="zh-CN" altLang="en-US"/>
            </a:p>
          </p:txBody>
        </p:sp>
      </p:grpSp>
      <p:sp>
        <p:nvSpPr>
          <p:cNvPr id="58379" name="Text Box 11"/>
          <p:cNvSpPr txBox="1">
            <a:spLocks noChangeArrowheads="1"/>
          </p:cNvSpPr>
          <p:nvPr/>
        </p:nvSpPr>
        <p:spPr bwMode="auto">
          <a:xfrm>
            <a:off x="760413" y="5270500"/>
            <a:ext cx="7467600" cy="530225"/>
          </a:xfrm>
          <a:prstGeom prst="rect">
            <a:avLst/>
          </a:prstGeom>
          <a:noFill/>
          <a:ln w="9525">
            <a:noFill/>
            <a:miter lim="800000"/>
            <a:headEnd/>
            <a:tailEnd/>
          </a:ln>
          <a:effectLst/>
        </p:spPr>
        <p:txBody>
          <a:bodyPr>
            <a:spAutoFit/>
          </a:bodyPr>
          <a:lstStyle/>
          <a:p>
            <a:pPr>
              <a:lnSpc>
                <a:spcPct val="120000"/>
              </a:lnSpc>
            </a:pPr>
            <a:r>
              <a:rPr kumimoji="1" lang="en-US" altLang="zh-CN" sz="2400" b="1">
                <a:latin typeface="Times New Roman" pitchFamily="18" charset="0"/>
              </a:rPr>
              <a:t>   </a:t>
            </a:r>
            <a:r>
              <a:rPr kumimoji="1" lang="zh-CN" altLang="en-US" sz="2400" b="1">
                <a:solidFill>
                  <a:srgbClr val="A50021"/>
                </a:solidFill>
                <a:latin typeface="Times New Roman" pitchFamily="18" charset="0"/>
              </a:rPr>
              <a:t>输入差模信号的同时总是伴随着共模信号输入：</a:t>
            </a:r>
            <a:endParaRPr kumimoji="1" lang="zh-CN" altLang="en-US" sz="2400" b="1" baseline="-25000">
              <a:solidFill>
                <a:srgbClr val="A50021"/>
              </a:solidFill>
              <a:latin typeface="Times New Roman" pitchFamily="18" charset="0"/>
            </a:endParaRPr>
          </a:p>
        </p:txBody>
      </p:sp>
      <p:sp>
        <p:nvSpPr>
          <p:cNvPr id="58380" name="Text Box 12"/>
          <p:cNvSpPr txBox="1">
            <a:spLocks noChangeArrowheads="1"/>
          </p:cNvSpPr>
          <p:nvPr/>
        </p:nvSpPr>
        <p:spPr bwMode="auto">
          <a:xfrm>
            <a:off x="690563" y="4376738"/>
            <a:ext cx="3886200" cy="822325"/>
          </a:xfrm>
          <a:prstGeom prst="rect">
            <a:avLst/>
          </a:prstGeom>
          <a:noFill/>
          <a:ln w="9525">
            <a:noFill/>
            <a:miter lim="800000"/>
            <a:headEnd/>
            <a:tailEnd/>
          </a:ln>
          <a:effectLst/>
        </p:spPr>
        <p:txBody>
          <a:bodyPr>
            <a:spAutoFit/>
          </a:bodyPr>
          <a:lstStyle/>
          <a:p>
            <a:pPr>
              <a:spcBef>
                <a:spcPct val="50000"/>
              </a:spcBef>
            </a:pPr>
            <a:r>
              <a:rPr kumimoji="1" lang="en-US" altLang="zh-CN" sz="2400" b="1">
                <a:latin typeface="Verdana" pitchFamily="34" charset="0"/>
              </a:rPr>
              <a:t>   </a:t>
            </a:r>
            <a:r>
              <a:rPr kumimoji="1" lang="zh-CN" altLang="en-US" sz="2400" b="1">
                <a:latin typeface="Verdana" pitchFamily="34" charset="0"/>
              </a:rPr>
              <a:t>在输入信号作用下发射极的电位变化吗？说明什么？</a:t>
            </a:r>
          </a:p>
        </p:txBody>
      </p:sp>
      <p:graphicFrame>
        <p:nvGraphicFramePr>
          <p:cNvPr id="58381" name="Object 13"/>
          <p:cNvGraphicFramePr>
            <a:graphicFrameLocks noChangeAspect="1"/>
          </p:cNvGraphicFramePr>
          <p:nvPr/>
        </p:nvGraphicFramePr>
        <p:xfrm>
          <a:off x="3063875" y="5919788"/>
          <a:ext cx="2870200" cy="533400"/>
        </p:xfrm>
        <a:graphic>
          <a:graphicData uri="http://schemas.openxmlformats.org/presentationml/2006/ole">
            <mc:AlternateContent xmlns:mc="http://schemas.openxmlformats.org/markup-compatibility/2006">
              <mc:Choice xmlns:v="urn:schemas-microsoft-com:vml" Requires="v">
                <p:oleObj spid="_x0000_s174091" name="Equation" r:id="rId5" imgW="1231560" imgH="228600" progId="Equation.3">
                  <p:embed/>
                </p:oleObj>
              </mc:Choice>
              <mc:Fallback>
                <p:oleObj name="Equation" r:id="rId5" imgW="1231560" imgH="2286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875" y="5919788"/>
                        <a:ext cx="2870200" cy="533400"/>
                      </a:xfrm>
                      <a:prstGeom prst="rect">
                        <a:avLst/>
                      </a:prstGeom>
                      <a:solidFill>
                        <a:srgbClr val="66FFFF"/>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8371"/>
                                        </p:tgtEl>
                                        <p:attrNameLst>
                                          <p:attrName>style.visibility</p:attrName>
                                        </p:attrNameLst>
                                      </p:cBhvr>
                                      <p:to>
                                        <p:strVal val="visible"/>
                                      </p:to>
                                    </p:set>
                                    <p:animEffect transition="in" filter="barn(outHorizontal)">
                                      <p:cBhvr>
                                        <p:cTn id="7" dur="500"/>
                                        <p:tgtEl>
                                          <p:spTgt spid="583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80"/>
                                        </p:tgtEl>
                                        <p:attrNameLst>
                                          <p:attrName>style.visibility</p:attrName>
                                        </p:attrNameLst>
                                      </p:cBhvr>
                                      <p:to>
                                        <p:strVal val="visible"/>
                                      </p:to>
                                    </p:set>
                                    <p:animEffect transition="in" filter="wipe(left)">
                                      <p:cBhvr>
                                        <p:cTn id="12" dur="500"/>
                                        <p:tgtEl>
                                          <p:spTgt spid="583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372"/>
                                        </p:tgtEl>
                                        <p:attrNameLst>
                                          <p:attrName>style.visibility</p:attrName>
                                        </p:attrNameLst>
                                      </p:cBhvr>
                                      <p:to>
                                        <p:strVal val="visible"/>
                                      </p:to>
                                    </p:set>
                                    <p:animEffect transition="in" filter="wipe(left)">
                                      <p:cBhvr>
                                        <p:cTn id="17" dur="500"/>
                                        <p:tgtEl>
                                          <p:spTgt spid="5837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8379">
                                            <p:txEl>
                                              <p:pRg st="0" end="0"/>
                                            </p:txEl>
                                          </p:spTgt>
                                        </p:tgtEl>
                                        <p:attrNameLst>
                                          <p:attrName>style.visibility</p:attrName>
                                        </p:attrNameLst>
                                      </p:cBhvr>
                                      <p:to>
                                        <p:strVal val="visible"/>
                                      </p:to>
                                    </p:set>
                                    <p:animEffect transition="in" filter="wipe(left)">
                                      <p:cBhvr>
                                        <p:cTn id="30" dur="500"/>
                                        <p:tgtEl>
                                          <p:spTgt spid="5837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8381"/>
                                        </p:tgtEl>
                                        <p:attrNameLst>
                                          <p:attrName>style.visibility</p:attrName>
                                        </p:attrNameLst>
                                      </p:cBhvr>
                                      <p:to>
                                        <p:strVal val="visible"/>
                                      </p:to>
                                    </p:set>
                                    <p:animEffect transition="in" filter="barn(inVertical)">
                                      <p:cBhvr>
                                        <p:cTn id="35" dur="500"/>
                                        <p:tgtEl>
                                          <p:spTgt spid="58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9" grpId="0" build="p" autoUpdateAnimBg="0"/>
      <p:bldP spid="58380"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descr="Dz030311"/>
          <p:cNvPicPr>
            <a:picLocks noChangeAspect="1" noChangeArrowheads="1"/>
          </p:cNvPicPr>
          <p:nvPr/>
        </p:nvPicPr>
        <p:blipFill>
          <a:blip r:embed="rId3" cstate="print"/>
          <a:srcRect r="53174" b="13649"/>
          <a:stretch>
            <a:fillRect/>
          </a:stretch>
        </p:blipFill>
        <p:spPr bwMode="auto">
          <a:xfrm>
            <a:off x="684213" y="1773238"/>
            <a:ext cx="3733800" cy="2643187"/>
          </a:xfrm>
          <a:prstGeom prst="rect">
            <a:avLst/>
          </a:prstGeom>
          <a:noFill/>
        </p:spPr>
      </p:pic>
      <p:sp>
        <p:nvSpPr>
          <p:cNvPr id="59396" name="Text Box 4"/>
          <p:cNvSpPr txBox="1">
            <a:spLocks noChangeArrowheads="1"/>
          </p:cNvSpPr>
          <p:nvPr/>
        </p:nvSpPr>
        <p:spPr bwMode="auto">
          <a:xfrm>
            <a:off x="4875213" y="1925638"/>
            <a:ext cx="3581400" cy="1844675"/>
          </a:xfrm>
          <a:prstGeom prst="rect">
            <a:avLst/>
          </a:prstGeom>
          <a:noFill/>
          <a:ln w="9525">
            <a:noFill/>
            <a:miter lim="800000"/>
            <a:headEnd/>
            <a:tailEnd/>
          </a:ln>
          <a:effectLst/>
        </p:spPr>
        <p:txBody>
          <a:bodyPr>
            <a:spAutoFit/>
          </a:bodyPr>
          <a:lstStyle/>
          <a:p>
            <a:pPr>
              <a:lnSpc>
                <a:spcPct val="120000"/>
              </a:lnSpc>
            </a:pPr>
            <a:r>
              <a:rPr kumimoji="1" lang="zh-CN" altLang="en-US" sz="2400" b="1">
                <a:latin typeface="Times New Roman" pitchFamily="18" charset="0"/>
              </a:rPr>
              <a:t>问题讨论：</a:t>
            </a:r>
          </a:p>
          <a:p>
            <a:pPr>
              <a:lnSpc>
                <a:spcPct val="120000"/>
              </a:lnSpc>
            </a:pPr>
            <a:r>
              <a:rPr kumimoji="1" lang="zh-CN" altLang="en-US" sz="2400" b="1">
                <a:latin typeface="Times New Roman" pitchFamily="18" charset="0"/>
              </a:rPr>
              <a:t>（</a:t>
            </a:r>
            <a:r>
              <a:rPr kumimoji="1" lang="en-US" altLang="zh-CN" sz="2400" b="1">
                <a:latin typeface="Times New Roman" pitchFamily="18" charset="0"/>
              </a:rPr>
              <a:t>1</a:t>
            </a:r>
            <a:r>
              <a:rPr kumimoji="1" lang="zh-CN" altLang="en-US" sz="2400" b="1">
                <a:latin typeface="Times New Roman" pitchFamily="18" charset="0"/>
              </a:rPr>
              <a:t>）</a:t>
            </a:r>
            <a:r>
              <a:rPr kumimoji="1" lang="en-US" altLang="zh-CN" sz="2400" b="1" i="1">
                <a:latin typeface="Times New Roman" pitchFamily="18" charset="0"/>
              </a:rPr>
              <a:t>U</a:t>
            </a:r>
            <a:r>
              <a:rPr kumimoji="1" lang="en-US" altLang="zh-CN" sz="2400" b="1" baseline="-25000">
                <a:latin typeface="Times New Roman" pitchFamily="18" charset="0"/>
              </a:rPr>
              <a:t>OQ</a:t>
            </a:r>
            <a:r>
              <a:rPr kumimoji="1" lang="zh-CN" altLang="en-US" sz="2400" b="1">
                <a:latin typeface="Times New Roman" pitchFamily="18" charset="0"/>
              </a:rPr>
              <a:t>产生的原因？</a:t>
            </a:r>
          </a:p>
          <a:p>
            <a:pPr>
              <a:lnSpc>
                <a:spcPct val="120000"/>
              </a:lnSpc>
            </a:pPr>
            <a:r>
              <a:rPr kumimoji="1" lang="zh-CN" altLang="en-US" sz="2400" b="1">
                <a:latin typeface="Times New Roman" pitchFamily="18" charset="0"/>
              </a:rPr>
              <a:t>（</a:t>
            </a:r>
            <a:r>
              <a:rPr kumimoji="1" lang="en-US" altLang="zh-CN" sz="2400" b="1">
                <a:latin typeface="Times New Roman" pitchFamily="18" charset="0"/>
              </a:rPr>
              <a:t>2</a:t>
            </a:r>
            <a:r>
              <a:rPr kumimoji="1" lang="zh-CN" altLang="en-US" sz="2400" b="1">
                <a:latin typeface="Times New Roman" pitchFamily="18" charset="0"/>
              </a:rPr>
              <a:t>）如何减小共模输出电压？</a:t>
            </a:r>
          </a:p>
        </p:txBody>
      </p:sp>
      <p:grpSp>
        <p:nvGrpSpPr>
          <p:cNvPr id="2" name="Group 5"/>
          <p:cNvGrpSpPr>
            <a:grpSpLocks/>
          </p:cNvGrpSpPr>
          <p:nvPr/>
        </p:nvGrpSpPr>
        <p:grpSpPr bwMode="auto">
          <a:xfrm>
            <a:off x="1617663" y="4470400"/>
            <a:ext cx="4725987" cy="841375"/>
            <a:chOff x="1020" y="2659"/>
            <a:chExt cx="2977" cy="530"/>
          </a:xfrm>
        </p:grpSpPr>
        <p:graphicFrame>
          <p:nvGraphicFramePr>
            <p:cNvPr id="59398" name="Object 6"/>
            <p:cNvGraphicFramePr>
              <a:graphicFrameLocks noChangeAspect="1"/>
            </p:cNvGraphicFramePr>
            <p:nvPr/>
          </p:nvGraphicFramePr>
          <p:xfrm>
            <a:off x="1837" y="2659"/>
            <a:ext cx="2160" cy="530"/>
          </p:xfrm>
          <a:graphic>
            <a:graphicData uri="http://schemas.openxmlformats.org/presentationml/2006/ole">
              <mc:AlternateContent xmlns:mc="http://schemas.openxmlformats.org/markup-compatibility/2006">
                <mc:Choice xmlns:v="urn:schemas-microsoft-com:vml" Requires="v">
                  <p:oleObj spid="_x0000_s175115" name="Equation" r:id="rId4" imgW="1600200" imgH="393480" progId="Equation.3">
                    <p:embed/>
                  </p:oleObj>
                </mc:Choice>
                <mc:Fallback>
                  <p:oleObj name="Equation" r:id="rId4" imgW="1600200" imgH="393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7" y="2659"/>
                          <a:ext cx="2160" cy="53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59399" name="Text Box 7"/>
            <p:cNvSpPr txBox="1">
              <a:spLocks noChangeArrowheads="1"/>
            </p:cNvSpPr>
            <p:nvPr/>
          </p:nvSpPr>
          <p:spPr bwMode="auto">
            <a:xfrm>
              <a:off x="1020" y="2750"/>
              <a:ext cx="726"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测试</a:t>
              </a:r>
              <a:r>
                <a:rPr kumimoji="1" lang="en-US" altLang="zh-CN" sz="2400" b="1">
                  <a:latin typeface="Times New Roman" pitchFamily="18" charset="0"/>
                </a:rPr>
                <a:t>:</a:t>
              </a:r>
            </a:p>
          </p:txBody>
        </p:sp>
      </p:grpSp>
      <p:grpSp>
        <p:nvGrpSpPr>
          <p:cNvPr id="3" name="Group 8"/>
          <p:cNvGrpSpPr>
            <a:grpSpLocks/>
          </p:cNvGrpSpPr>
          <p:nvPr/>
        </p:nvGrpSpPr>
        <p:grpSpPr bwMode="auto">
          <a:xfrm>
            <a:off x="1522413" y="4592638"/>
            <a:ext cx="2855912" cy="1295400"/>
            <a:chOff x="960" y="2736"/>
            <a:chExt cx="1799" cy="816"/>
          </a:xfrm>
        </p:grpSpPr>
        <p:sp>
          <p:nvSpPr>
            <p:cNvPr id="59401" name="Oval 9"/>
            <p:cNvSpPr>
              <a:spLocks noChangeArrowheads="1"/>
            </p:cNvSpPr>
            <p:nvPr/>
          </p:nvSpPr>
          <p:spPr bwMode="auto">
            <a:xfrm>
              <a:off x="2231" y="2736"/>
              <a:ext cx="528" cy="384"/>
            </a:xfrm>
            <a:prstGeom prst="ellipse">
              <a:avLst/>
            </a:prstGeom>
            <a:noFill/>
            <a:ln w="28575">
              <a:solidFill>
                <a:srgbClr val="FF3300"/>
              </a:solidFill>
              <a:round/>
              <a:headEnd/>
              <a:tailEnd/>
            </a:ln>
            <a:effectLst/>
          </p:spPr>
          <p:txBody>
            <a:bodyPr wrap="none" anchor="ctr"/>
            <a:lstStyle/>
            <a:p>
              <a:endParaRPr lang="zh-CN" altLang="en-US"/>
            </a:p>
          </p:txBody>
        </p:sp>
        <p:sp>
          <p:nvSpPr>
            <p:cNvPr id="59402" name="AutoShape 10"/>
            <p:cNvSpPr>
              <a:spLocks/>
            </p:cNvSpPr>
            <p:nvPr/>
          </p:nvSpPr>
          <p:spPr bwMode="auto">
            <a:xfrm>
              <a:off x="960" y="3254"/>
              <a:ext cx="997" cy="298"/>
            </a:xfrm>
            <a:prstGeom prst="borderCallout1">
              <a:avLst>
                <a:gd name="adj1" fmla="val 24162"/>
                <a:gd name="adj2" fmla="val 104815"/>
                <a:gd name="adj3" fmla="val -43287"/>
                <a:gd name="adj4" fmla="val 148745"/>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差模输出</a:t>
              </a:r>
            </a:p>
          </p:txBody>
        </p:sp>
      </p:grpSp>
      <p:grpSp>
        <p:nvGrpSpPr>
          <p:cNvPr id="4" name="Group 11"/>
          <p:cNvGrpSpPr>
            <a:grpSpLocks/>
          </p:cNvGrpSpPr>
          <p:nvPr/>
        </p:nvGrpSpPr>
        <p:grpSpPr bwMode="auto">
          <a:xfrm>
            <a:off x="3275013" y="4440238"/>
            <a:ext cx="2244725" cy="1616075"/>
            <a:chOff x="2064" y="2640"/>
            <a:chExt cx="1414" cy="1018"/>
          </a:xfrm>
        </p:grpSpPr>
        <p:sp>
          <p:nvSpPr>
            <p:cNvPr id="59404" name="Oval 12"/>
            <p:cNvSpPr>
              <a:spLocks noChangeArrowheads="1"/>
            </p:cNvSpPr>
            <p:nvPr/>
          </p:nvSpPr>
          <p:spPr bwMode="auto">
            <a:xfrm>
              <a:off x="2902" y="2640"/>
              <a:ext cx="576" cy="576"/>
            </a:xfrm>
            <a:prstGeom prst="ellipse">
              <a:avLst/>
            </a:prstGeom>
            <a:noFill/>
            <a:ln w="28575">
              <a:solidFill>
                <a:srgbClr val="FF3300"/>
              </a:solidFill>
              <a:round/>
              <a:headEnd/>
              <a:tailEnd/>
            </a:ln>
            <a:effectLst/>
          </p:spPr>
          <p:txBody>
            <a:bodyPr wrap="none" anchor="ctr"/>
            <a:lstStyle/>
            <a:p>
              <a:endParaRPr lang="zh-CN" altLang="en-US"/>
            </a:p>
          </p:txBody>
        </p:sp>
        <p:sp>
          <p:nvSpPr>
            <p:cNvPr id="59405" name="AutoShape 13"/>
            <p:cNvSpPr>
              <a:spLocks/>
            </p:cNvSpPr>
            <p:nvPr/>
          </p:nvSpPr>
          <p:spPr bwMode="auto">
            <a:xfrm>
              <a:off x="2064" y="3360"/>
              <a:ext cx="997" cy="298"/>
            </a:xfrm>
            <a:prstGeom prst="borderCallout1">
              <a:avLst>
                <a:gd name="adj1" fmla="val 24162"/>
                <a:gd name="adj2" fmla="val 104815"/>
                <a:gd name="adj3" fmla="val -48995"/>
                <a:gd name="adj4" fmla="val 116852"/>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共模输出</a:t>
              </a:r>
            </a:p>
          </p:txBody>
        </p:sp>
      </p:grpSp>
      <p:sp>
        <p:nvSpPr>
          <p:cNvPr id="59406" name="AutoShape 14"/>
          <p:cNvSpPr>
            <a:spLocks/>
          </p:cNvSpPr>
          <p:nvPr/>
        </p:nvSpPr>
        <p:spPr bwMode="auto">
          <a:xfrm>
            <a:off x="6094413" y="3830638"/>
            <a:ext cx="1981200" cy="506412"/>
          </a:xfrm>
          <a:prstGeom prst="borderCallout1">
            <a:avLst>
              <a:gd name="adj1" fmla="val 22569"/>
              <a:gd name="adj2" fmla="val -3847"/>
              <a:gd name="adj3" fmla="val 157366"/>
              <a:gd name="adj4" fmla="val -10898"/>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静态时的值</a:t>
            </a:r>
          </a:p>
        </p:txBody>
      </p:sp>
      <p:sp>
        <p:nvSpPr>
          <p:cNvPr id="16" name="Rectangle 2"/>
          <p:cNvSpPr>
            <a:spLocks noGrp="1" noChangeArrowheads="1"/>
          </p:cNvSpPr>
          <p:nvPr>
            <p:ph type="title"/>
          </p:nvPr>
        </p:nvSpPr>
        <p:spPr>
          <a:xfrm>
            <a:off x="468313" y="908050"/>
            <a:ext cx="4899025" cy="519113"/>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2</a:t>
            </a:r>
            <a:r>
              <a:rPr lang="zh-CN" altLang="en-US" sz="2800" b="1" dirty="0" smtClean="0">
                <a:solidFill>
                  <a:schemeClr val="tx1"/>
                </a:solidFill>
                <a:latin typeface="+mn-ea"/>
                <a:ea typeface="+mn-ea"/>
              </a:rPr>
              <a:t>）</a:t>
            </a:r>
            <a:r>
              <a:rPr lang="zh-CN" altLang="zh-CN" sz="2800" b="1" dirty="0" smtClean="0">
                <a:solidFill>
                  <a:schemeClr val="tx1"/>
                </a:solidFill>
                <a:latin typeface="+mn-ea"/>
                <a:ea typeface="+mn-ea"/>
              </a:rPr>
              <a:t>单端</a:t>
            </a:r>
            <a:r>
              <a:rPr lang="zh-CN" altLang="zh-CN" sz="2800" b="1" dirty="0">
                <a:solidFill>
                  <a:schemeClr val="tx1"/>
                </a:solidFill>
                <a:latin typeface="+mn-ea"/>
                <a:ea typeface="+mn-ea"/>
              </a:rPr>
              <a:t>输入双端输出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5940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9396">
                                            <p:txEl>
                                              <p:pRg st="0" end="0"/>
                                            </p:txEl>
                                          </p:spTgt>
                                        </p:tgtEl>
                                        <p:attrNameLst>
                                          <p:attrName>style.visibility</p:attrName>
                                        </p:attrNameLst>
                                      </p:cBhvr>
                                      <p:to>
                                        <p:strVal val="visible"/>
                                      </p:to>
                                    </p:set>
                                    <p:animEffect transition="in" filter="wipe(left)">
                                      <p:cBhvr>
                                        <p:cTn id="26" dur="500"/>
                                        <p:tgtEl>
                                          <p:spTgt spid="5939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9396">
                                            <p:txEl>
                                              <p:pRg st="1" end="1"/>
                                            </p:txEl>
                                          </p:spTgt>
                                        </p:tgtEl>
                                        <p:attrNameLst>
                                          <p:attrName>style.visibility</p:attrName>
                                        </p:attrNameLst>
                                      </p:cBhvr>
                                      <p:to>
                                        <p:strVal val="visible"/>
                                      </p:to>
                                    </p:set>
                                    <p:animEffect transition="in" filter="wipe(left)">
                                      <p:cBhvr>
                                        <p:cTn id="31" dur="500"/>
                                        <p:tgtEl>
                                          <p:spTgt spid="5939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9396">
                                            <p:txEl>
                                              <p:pRg st="2" end="2"/>
                                            </p:txEl>
                                          </p:spTgt>
                                        </p:tgtEl>
                                        <p:attrNameLst>
                                          <p:attrName>style.visibility</p:attrName>
                                        </p:attrNameLst>
                                      </p:cBhvr>
                                      <p:to>
                                        <p:strVal val="visible"/>
                                      </p:to>
                                    </p:set>
                                    <p:animEffect transition="in" filter="wipe(left)">
                                      <p:cBhvr>
                                        <p:cTn id="36" dur="500"/>
                                        <p:tgtEl>
                                          <p:spTgt spid="593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50825" y="981075"/>
            <a:ext cx="8077200" cy="609600"/>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3</a:t>
            </a:r>
            <a:r>
              <a:rPr lang="zh-CN" altLang="en-US" sz="2800" b="1" dirty="0" smtClean="0">
                <a:solidFill>
                  <a:schemeClr val="tx1"/>
                </a:solidFill>
                <a:latin typeface="+mn-ea"/>
                <a:ea typeface="+mn-ea"/>
              </a:rPr>
              <a:t>）</a:t>
            </a:r>
            <a:r>
              <a:rPr lang="zh-CN" altLang="zh-CN" sz="2800" b="1" dirty="0" smtClean="0">
                <a:solidFill>
                  <a:schemeClr val="tx1"/>
                </a:solidFill>
                <a:latin typeface="+mn-ea"/>
                <a:ea typeface="+mn-ea"/>
              </a:rPr>
              <a:t>四</a:t>
            </a:r>
            <a:r>
              <a:rPr lang="zh-CN" altLang="zh-CN" sz="2800" b="1" dirty="0">
                <a:solidFill>
                  <a:schemeClr val="tx1"/>
                </a:solidFill>
                <a:latin typeface="+mn-ea"/>
                <a:ea typeface="+mn-ea"/>
              </a:rPr>
              <a:t>种接法的比较：</a:t>
            </a:r>
            <a:r>
              <a:rPr lang="zh-CN" altLang="zh-CN" sz="2800" b="1" dirty="0">
                <a:solidFill>
                  <a:schemeClr val="tx1"/>
                </a:solidFill>
              </a:rPr>
              <a:t>电路</a:t>
            </a:r>
            <a:r>
              <a:rPr lang="zh-CN" altLang="en-US" sz="2800" b="1" dirty="0">
                <a:solidFill>
                  <a:schemeClr val="tx1"/>
                </a:solidFill>
              </a:rPr>
              <a:t>参数</a:t>
            </a:r>
            <a:r>
              <a:rPr lang="zh-CN" altLang="zh-CN" sz="2800" b="1" dirty="0">
                <a:solidFill>
                  <a:schemeClr val="tx1"/>
                </a:solidFill>
              </a:rPr>
              <a:t>理想对称条件下</a:t>
            </a:r>
          </a:p>
        </p:txBody>
      </p:sp>
      <p:sp>
        <p:nvSpPr>
          <p:cNvPr id="60419" name="Text Box 3"/>
          <p:cNvSpPr txBox="1">
            <a:spLocks noChangeArrowheads="1"/>
          </p:cNvSpPr>
          <p:nvPr/>
        </p:nvSpPr>
        <p:spPr bwMode="auto">
          <a:xfrm>
            <a:off x="782638" y="1700213"/>
            <a:ext cx="7924800" cy="968375"/>
          </a:xfrm>
          <a:prstGeom prst="rect">
            <a:avLst/>
          </a:prstGeom>
          <a:noFill/>
          <a:ln w="9525">
            <a:noFill/>
            <a:miter lim="800000"/>
            <a:headEnd/>
            <a:tailEnd/>
          </a:ln>
          <a:effectLst/>
        </p:spPr>
        <p:txBody>
          <a:bodyPr>
            <a:spAutoFit/>
          </a:bodyPr>
          <a:lstStyle/>
          <a:p>
            <a:pPr>
              <a:lnSpc>
                <a:spcPct val="120000"/>
              </a:lnSpc>
            </a:pPr>
            <a:r>
              <a:rPr kumimoji="1" lang="zh-CN" altLang="en-US" sz="2400" b="1">
                <a:latin typeface="Times New Roman" pitchFamily="18" charset="0"/>
              </a:rPr>
              <a:t>输入方式： </a:t>
            </a:r>
            <a:r>
              <a:rPr kumimoji="1" lang="en-US" altLang="zh-CN" sz="2400" b="1" i="1">
                <a:latin typeface="Times New Roman" pitchFamily="18" charset="0"/>
              </a:rPr>
              <a:t>R</a:t>
            </a:r>
            <a:r>
              <a:rPr kumimoji="1" lang="en-US" altLang="zh-CN" sz="2400" b="1" baseline="-25000">
                <a:latin typeface="Times New Roman" pitchFamily="18" charset="0"/>
              </a:rPr>
              <a:t>i</a:t>
            </a:r>
            <a:r>
              <a:rPr kumimoji="1" lang="zh-CN" altLang="en-US" sz="2400" b="1">
                <a:latin typeface="Times New Roman" pitchFamily="18" charset="0"/>
              </a:rPr>
              <a:t>均为</a:t>
            </a:r>
            <a:r>
              <a:rPr kumimoji="1" lang="en-US" altLang="zh-CN" sz="2400" b="1">
                <a:latin typeface="Times New Roman" pitchFamily="18" charset="0"/>
              </a:rPr>
              <a:t>2(</a:t>
            </a:r>
            <a:r>
              <a:rPr kumimoji="1" lang="en-US" altLang="zh-CN" sz="2400" b="1" i="1">
                <a:latin typeface="Times New Roman" pitchFamily="18" charset="0"/>
              </a:rPr>
              <a:t>R</a:t>
            </a:r>
            <a:r>
              <a:rPr kumimoji="1" lang="en-US" altLang="zh-CN" sz="2400" b="1" baseline="-25000">
                <a:latin typeface="Times New Roman" pitchFamily="18" charset="0"/>
              </a:rPr>
              <a:t>b</a:t>
            </a:r>
            <a:r>
              <a:rPr kumimoji="1" lang="en-US" altLang="zh-CN" sz="2400" b="1">
                <a:latin typeface="Times New Roman" pitchFamily="18" charset="0"/>
              </a:rPr>
              <a:t>+</a:t>
            </a:r>
            <a:r>
              <a:rPr kumimoji="1" lang="en-US" altLang="zh-CN" sz="2400" b="1" i="1">
                <a:latin typeface="Times New Roman" pitchFamily="18" charset="0"/>
              </a:rPr>
              <a:t>r</a:t>
            </a:r>
            <a:r>
              <a:rPr kumimoji="1" lang="en-US" altLang="zh-CN" sz="2400" b="1" baseline="-25000">
                <a:latin typeface="Times New Roman" pitchFamily="18" charset="0"/>
              </a:rPr>
              <a:t>be</a:t>
            </a:r>
            <a:r>
              <a:rPr kumimoji="1" lang="en-US" altLang="zh-CN" sz="2400" b="1">
                <a:latin typeface="Times New Roman" pitchFamily="18" charset="0"/>
              </a:rPr>
              <a:t>)</a:t>
            </a:r>
            <a:r>
              <a:rPr kumimoji="1" lang="zh-CN" altLang="en-US" sz="2400" b="1">
                <a:latin typeface="Times New Roman" pitchFamily="18" charset="0"/>
              </a:rPr>
              <a:t>；双端输入时无共模信号输入，单端输入时有共模信号输入。</a:t>
            </a:r>
          </a:p>
        </p:txBody>
      </p:sp>
      <p:sp>
        <p:nvSpPr>
          <p:cNvPr id="60420" name="Text Box 4"/>
          <p:cNvSpPr txBox="1">
            <a:spLocks noChangeArrowheads="1"/>
          </p:cNvSpPr>
          <p:nvPr/>
        </p:nvSpPr>
        <p:spPr bwMode="auto">
          <a:xfrm>
            <a:off x="782638" y="2690813"/>
            <a:ext cx="77724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输出方式：</a:t>
            </a:r>
            <a:r>
              <a:rPr kumimoji="1" lang="en-US" altLang="zh-CN" sz="2400" b="1" i="1">
                <a:latin typeface="Times New Roman" pitchFamily="18" charset="0"/>
              </a:rPr>
              <a:t>Q</a:t>
            </a:r>
            <a:r>
              <a:rPr kumimoji="1" lang="zh-CN" altLang="zh-CN" sz="2400" b="1">
                <a:latin typeface="Times New Roman" pitchFamily="18" charset="0"/>
              </a:rPr>
              <a:t>点、</a:t>
            </a:r>
            <a:r>
              <a:rPr kumimoji="1" lang="en-US" altLang="zh-CN" sz="2400" b="1" i="1">
                <a:latin typeface="Times New Roman" pitchFamily="18" charset="0"/>
              </a:rPr>
              <a:t>A</a:t>
            </a:r>
            <a:r>
              <a:rPr kumimoji="1" lang="en-US" altLang="zh-CN" sz="2400" b="1" baseline="-25000">
                <a:latin typeface="Times New Roman" pitchFamily="18" charset="0"/>
              </a:rPr>
              <a:t>d</a:t>
            </a:r>
            <a:r>
              <a:rPr kumimoji="1" lang="zh-CN" altLang="en-US" sz="2400" b="1">
                <a:latin typeface="Times New Roman" pitchFamily="18" charset="0"/>
              </a:rPr>
              <a:t>、 </a:t>
            </a:r>
            <a:r>
              <a:rPr kumimoji="1" lang="en-US" altLang="zh-CN" sz="2400" b="1" i="1">
                <a:latin typeface="Times New Roman" pitchFamily="18" charset="0"/>
              </a:rPr>
              <a:t>A</a:t>
            </a:r>
            <a:r>
              <a:rPr kumimoji="1" lang="en-US" altLang="zh-CN" sz="2400" b="1" baseline="-25000">
                <a:latin typeface="Times New Roman" pitchFamily="18" charset="0"/>
              </a:rPr>
              <a:t>c</a:t>
            </a:r>
            <a:r>
              <a:rPr kumimoji="1" lang="zh-CN" altLang="en-US" sz="2400" b="1">
                <a:latin typeface="Times New Roman" pitchFamily="18" charset="0"/>
              </a:rPr>
              <a:t>、 </a:t>
            </a:r>
            <a:r>
              <a:rPr kumimoji="1" lang="en-US" altLang="zh-CN" sz="2400" b="1" i="1">
                <a:latin typeface="Times New Roman" pitchFamily="18" charset="0"/>
              </a:rPr>
              <a:t>K</a:t>
            </a:r>
            <a:r>
              <a:rPr kumimoji="1" lang="en-US" altLang="zh-CN" sz="2400" b="1" baseline="-25000">
                <a:latin typeface="Times New Roman" pitchFamily="18" charset="0"/>
              </a:rPr>
              <a:t>CMR</a:t>
            </a:r>
            <a:r>
              <a:rPr kumimoji="1" lang="zh-CN" altLang="en-US" sz="2400" b="1">
                <a:latin typeface="Times New Roman" pitchFamily="18" charset="0"/>
              </a:rPr>
              <a:t>、</a:t>
            </a:r>
            <a:r>
              <a:rPr kumimoji="1" lang="en-US" altLang="zh-CN" sz="2400" b="1" i="1">
                <a:latin typeface="Times New Roman" pitchFamily="18" charset="0"/>
              </a:rPr>
              <a:t>R</a:t>
            </a:r>
            <a:r>
              <a:rPr kumimoji="1" lang="en-US" altLang="zh-CN" sz="2400" b="1" baseline="-25000">
                <a:latin typeface="Times New Roman" pitchFamily="18" charset="0"/>
              </a:rPr>
              <a:t>o</a:t>
            </a:r>
            <a:r>
              <a:rPr kumimoji="1" lang="zh-CN" altLang="zh-CN" sz="2400" b="1">
                <a:latin typeface="Times New Roman" pitchFamily="18" charset="0"/>
              </a:rPr>
              <a:t>均与之有关。</a:t>
            </a:r>
            <a:endParaRPr kumimoji="1" lang="zh-CN" altLang="en-US" sz="2400" b="1">
              <a:latin typeface="Times New Roman" pitchFamily="18" charset="0"/>
            </a:endParaRPr>
          </a:p>
        </p:txBody>
      </p:sp>
      <p:graphicFrame>
        <p:nvGraphicFramePr>
          <p:cNvPr id="60421" name="Object 5"/>
          <p:cNvGraphicFramePr>
            <a:graphicFrameLocks noChangeAspect="1"/>
          </p:cNvGraphicFramePr>
          <p:nvPr/>
        </p:nvGraphicFramePr>
        <p:xfrm>
          <a:off x="488950" y="3605213"/>
          <a:ext cx="3646488" cy="2528887"/>
        </p:xfrm>
        <a:graphic>
          <a:graphicData uri="http://schemas.openxmlformats.org/presentationml/2006/ole">
            <mc:AlternateContent xmlns:mc="http://schemas.openxmlformats.org/markup-compatibility/2006">
              <mc:Choice xmlns:v="urn:schemas-microsoft-com:vml" Requires="v">
                <p:oleObj spid="_x0000_s176148" name="Equation" r:id="rId3" imgW="1866600" imgH="1295280" progId="Equation.3">
                  <p:embed/>
                </p:oleObj>
              </mc:Choice>
              <mc:Fallback>
                <p:oleObj name="Equation" r:id="rId3" imgW="1866600" imgH="12952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3605213"/>
                        <a:ext cx="3646488" cy="2528887"/>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60422" name="Object 6"/>
          <p:cNvGraphicFramePr>
            <a:graphicFrameLocks noChangeAspect="1"/>
          </p:cNvGraphicFramePr>
          <p:nvPr/>
        </p:nvGraphicFramePr>
        <p:xfrm>
          <a:off x="4211638" y="3357563"/>
          <a:ext cx="4773612" cy="2994025"/>
        </p:xfrm>
        <a:graphic>
          <a:graphicData uri="http://schemas.openxmlformats.org/presentationml/2006/ole">
            <mc:AlternateContent xmlns:mc="http://schemas.openxmlformats.org/markup-compatibility/2006">
              <mc:Choice xmlns:v="urn:schemas-microsoft-com:vml" Requires="v">
                <p:oleObj spid="_x0000_s176149" name="Equation" r:id="rId5" imgW="2489040" imgH="1562040" progId="Equation.3">
                  <p:embed/>
                </p:oleObj>
              </mc:Choice>
              <mc:Fallback>
                <p:oleObj name="Equation" r:id="rId5" imgW="2489040" imgH="1562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3357563"/>
                        <a:ext cx="4773612" cy="2994025"/>
                      </a:xfrm>
                      <a:prstGeom prst="rect">
                        <a:avLst/>
                      </a:prstGeom>
                      <a:solidFill>
                        <a:srgbClr val="66FFFF"/>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wipe(left)">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20">
                                            <p:txEl>
                                              <p:pRg st="0" end="0"/>
                                            </p:txEl>
                                          </p:spTgt>
                                        </p:tgtEl>
                                        <p:attrNameLst>
                                          <p:attrName>style.visibility</p:attrName>
                                        </p:attrNameLst>
                                      </p:cBhvr>
                                      <p:to>
                                        <p:strVal val="visible"/>
                                      </p:to>
                                    </p:set>
                                    <p:animEffect transition="in" filter="wipe(left)">
                                      <p:cBhvr>
                                        <p:cTn id="12" dur="500"/>
                                        <p:tgtEl>
                                          <p:spTgt spid="604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421"/>
                                        </p:tgtEl>
                                        <p:attrNameLst>
                                          <p:attrName>style.visibility</p:attrName>
                                        </p:attrNameLst>
                                      </p:cBhvr>
                                      <p:to>
                                        <p:strVal val="visible"/>
                                      </p:to>
                                    </p:set>
                                    <p:animEffect transition="in" filter="wipe(left)">
                                      <p:cBhvr>
                                        <p:cTn id="17" dur="500"/>
                                        <p:tgtEl>
                                          <p:spTgt spid="604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422"/>
                                        </p:tgtEl>
                                        <p:attrNameLst>
                                          <p:attrName>style.visibility</p:attrName>
                                        </p:attrNameLst>
                                      </p:cBhvr>
                                      <p:to>
                                        <p:strVal val="visible"/>
                                      </p:to>
                                    </p:set>
                                    <p:animEffect transition="in" filter="wipe(left)">
                                      <p:cBhvr>
                                        <p:cTn id="22" dur="500"/>
                                        <p:tgtEl>
                                          <p:spTgt spid="6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P spid="60420"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3850" y="908050"/>
            <a:ext cx="7434263" cy="685800"/>
          </a:xfrm>
        </p:spPr>
        <p:txBody>
          <a:bodyPr/>
          <a:lstStyle/>
          <a:p>
            <a:pPr algn="l">
              <a:lnSpc>
                <a:spcPct val="130000"/>
              </a:lnSpc>
            </a:pPr>
            <a:r>
              <a:rPr lang="en-US" altLang="zh-CN" sz="3600" dirty="0" smtClean="0">
                <a:solidFill>
                  <a:schemeClr val="tx1"/>
                </a:solidFill>
                <a:latin typeface="华文行楷" pitchFamily="2" charset="-122"/>
                <a:ea typeface="华文行楷" pitchFamily="2" charset="-122"/>
              </a:rPr>
              <a:t>4.</a:t>
            </a:r>
            <a:r>
              <a:rPr lang="zh-CN" altLang="zh-CN" sz="3600" dirty="0" smtClean="0">
                <a:solidFill>
                  <a:schemeClr val="tx1"/>
                </a:solidFill>
                <a:ea typeface="华文行楷" pitchFamily="2" charset="-122"/>
              </a:rPr>
              <a:t>具有</a:t>
            </a:r>
            <a:r>
              <a:rPr lang="zh-CN" altLang="zh-CN" sz="3600" dirty="0">
                <a:solidFill>
                  <a:schemeClr val="tx1"/>
                </a:solidFill>
                <a:ea typeface="华文行楷" pitchFamily="2" charset="-122"/>
              </a:rPr>
              <a:t>恒流源的差分放大电路</a:t>
            </a:r>
            <a:endParaRPr lang="zh-CN" altLang="zh-CN" sz="2800" dirty="0">
              <a:solidFill>
                <a:schemeClr val="tx1"/>
              </a:solidFill>
              <a:ea typeface="华文行楷" pitchFamily="2" charset="-122"/>
            </a:endParaRPr>
          </a:p>
        </p:txBody>
      </p:sp>
      <p:sp>
        <p:nvSpPr>
          <p:cNvPr id="61443" name="Text Box 3"/>
          <p:cNvSpPr txBox="1">
            <a:spLocks noChangeArrowheads="1"/>
          </p:cNvSpPr>
          <p:nvPr/>
        </p:nvSpPr>
        <p:spPr bwMode="auto">
          <a:xfrm>
            <a:off x="900113" y="1557338"/>
            <a:ext cx="7704137" cy="3681412"/>
          </a:xfrm>
          <a:prstGeom prst="rect">
            <a:avLst/>
          </a:prstGeom>
          <a:noFill/>
          <a:ln w="9525">
            <a:noFill/>
            <a:miter lim="800000"/>
            <a:headEnd/>
            <a:tailEnd/>
          </a:ln>
          <a:effectLst/>
        </p:spPr>
        <p:txBody>
          <a:bodyPr>
            <a:spAutoFit/>
          </a:bodyPr>
          <a:lstStyle/>
          <a:p>
            <a:pPr>
              <a:lnSpc>
                <a:spcPct val="120000"/>
              </a:lnSpc>
            </a:pPr>
            <a:r>
              <a:rPr kumimoji="1" lang="en-US" altLang="zh-CN" sz="2400" i="1" dirty="0">
                <a:latin typeface="Times New Roman" pitchFamily="18" charset="0"/>
              </a:rPr>
              <a:t>      </a:t>
            </a:r>
            <a:r>
              <a:rPr kumimoji="1" lang="en-US" altLang="zh-CN" sz="2400" i="1" dirty="0" smtClean="0">
                <a:latin typeface="Times New Roman" pitchFamily="18" charset="0"/>
              </a:rPr>
              <a:t>    </a:t>
            </a:r>
            <a:r>
              <a:rPr kumimoji="1" lang="en-US" altLang="zh-CN" sz="2800" b="1" i="1" dirty="0" smtClean="0">
                <a:latin typeface="Times New Roman" pitchFamily="18" charset="0"/>
              </a:rPr>
              <a:t>R</a:t>
            </a:r>
            <a:r>
              <a:rPr kumimoji="1" lang="en-US" altLang="zh-CN" sz="2800" b="1" baseline="-25000" dirty="0" smtClean="0">
                <a:latin typeface="Times New Roman" pitchFamily="18" charset="0"/>
              </a:rPr>
              <a:t>e </a:t>
            </a:r>
            <a:r>
              <a:rPr kumimoji="1" lang="zh-CN" altLang="en-US" sz="2800" b="1" dirty="0">
                <a:latin typeface="Times New Roman" pitchFamily="18" charset="0"/>
              </a:rPr>
              <a:t>越大，每一边的漂移越小，共模负反馈越强，单端输出时的</a:t>
            </a:r>
            <a:r>
              <a:rPr kumimoji="1" lang="en-US" altLang="zh-CN" sz="2800" b="1" i="1" dirty="0">
                <a:latin typeface="Times New Roman" pitchFamily="18" charset="0"/>
              </a:rPr>
              <a:t>A</a:t>
            </a:r>
            <a:r>
              <a:rPr kumimoji="1" lang="en-US" altLang="zh-CN" sz="2800" b="1" baseline="-25000" dirty="0">
                <a:latin typeface="Times New Roman" pitchFamily="18" charset="0"/>
              </a:rPr>
              <a:t>c</a:t>
            </a:r>
            <a:r>
              <a:rPr kumimoji="1" lang="zh-CN" altLang="zh-CN" sz="2800" b="1" dirty="0">
                <a:latin typeface="Times New Roman" pitchFamily="18" charset="0"/>
              </a:rPr>
              <a:t>越小，</a:t>
            </a:r>
            <a:r>
              <a:rPr kumimoji="1" lang="en-US" altLang="zh-CN" sz="2800" b="1" i="1" dirty="0">
                <a:latin typeface="Times New Roman" pitchFamily="18" charset="0"/>
              </a:rPr>
              <a:t>K</a:t>
            </a:r>
            <a:r>
              <a:rPr kumimoji="1" lang="en-US" altLang="zh-CN" sz="2800" b="1" baseline="-25000" dirty="0">
                <a:latin typeface="Times New Roman" pitchFamily="18" charset="0"/>
              </a:rPr>
              <a:t>CMR</a:t>
            </a:r>
            <a:r>
              <a:rPr kumimoji="1" lang="zh-CN" altLang="en-US" sz="2800" b="1" dirty="0">
                <a:latin typeface="Times New Roman" pitchFamily="18" charset="0"/>
              </a:rPr>
              <a:t>越大，差分放大电路的性能越好。</a:t>
            </a:r>
          </a:p>
          <a:p>
            <a:pPr>
              <a:lnSpc>
                <a:spcPct val="120000"/>
              </a:lnSpc>
            </a:pPr>
            <a:r>
              <a:rPr kumimoji="1" lang="zh-CN" altLang="en-US" sz="2800" b="1" dirty="0">
                <a:latin typeface="Times New Roman" pitchFamily="18" charset="0"/>
              </a:rPr>
              <a:t>    </a:t>
            </a:r>
            <a:r>
              <a:rPr kumimoji="1" lang="zh-CN" altLang="en-US" sz="2800" b="1" dirty="0" smtClean="0">
                <a:latin typeface="Times New Roman" pitchFamily="18" charset="0"/>
              </a:rPr>
              <a:t>    但</a:t>
            </a:r>
            <a:r>
              <a:rPr kumimoji="1" lang="zh-CN" altLang="en-US" sz="2800" b="1" dirty="0">
                <a:latin typeface="Times New Roman" pitchFamily="18" charset="0"/>
              </a:rPr>
              <a:t>为使静态电流不变，</a:t>
            </a:r>
            <a:r>
              <a:rPr kumimoji="1" lang="en-US" altLang="zh-CN" sz="2800" b="1" i="1" dirty="0">
                <a:latin typeface="Times New Roman" pitchFamily="18" charset="0"/>
              </a:rPr>
              <a:t>R</a:t>
            </a:r>
            <a:r>
              <a:rPr kumimoji="1" lang="en-US" altLang="zh-CN" sz="2800" b="1" baseline="-25000" dirty="0">
                <a:latin typeface="Times New Roman" pitchFamily="18" charset="0"/>
              </a:rPr>
              <a:t>e </a:t>
            </a:r>
            <a:r>
              <a:rPr kumimoji="1" lang="zh-CN" altLang="zh-CN" sz="2800" b="1" dirty="0">
                <a:latin typeface="Times New Roman" pitchFamily="18" charset="0"/>
              </a:rPr>
              <a:t>越大，</a:t>
            </a:r>
            <a:r>
              <a:rPr kumimoji="1" lang="en-US" altLang="zh-CN" sz="2800" b="1" i="1" dirty="0">
                <a:latin typeface="Times New Roman" pitchFamily="18" charset="0"/>
              </a:rPr>
              <a:t>V</a:t>
            </a:r>
            <a:r>
              <a:rPr kumimoji="1" lang="en-US" altLang="zh-CN" sz="2800" b="1" baseline="-25000" dirty="0">
                <a:latin typeface="Times New Roman" pitchFamily="18" charset="0"/>
              </a:rPr>
              <a:t>EE</a:t>
            </a:r>
            <a:r>
              <a:rPr kumimoji="1" lang="zh-CN" altLang="en-US" sz="2800" b="1" dirty="0">
                <a:latin typeface="Times New Roman" pitchFamily="18" charset="0"/>
              </a:rPr>
              <a:t>越</a:t>
            </a:r>
            <a:r>
              <a:rPr kumimoji="1" lang="zh-CN" altLang="zh-CN" sz="2800" b="1" dirty="0">
                <a:latin typeface="Times New Roman" pitchFamily="18" charset="0"/>
              </a:rPr>
              <a:t>大，以至于</a:t>
            </a:r>
            <a:r>
              <a:rPr kumimoji="1" lang="en-US" altLang="zh-CN" sz="2800" b="1" i="1" dirty="0">
                <a:latin typeface="Times New Roman" pitchFamily="18" charset="0"/>
              </a:rPr>
              <a:t>R</a:t>
            </a:r>
            <a:r>
              <a:rPr kumimoji="1" lang="en-US" altLang="zh-CN" sz="2800" b="1" baseline="-25000" dirty="0">
                <a:latin typeface="Times New Roman" pitchFamily="18" charset="0"/>
              </a:rPr>
              <a:t>e</a:t>
            </a:r>
            <a:r>
              <a:rPr kumimoji="1" lang="zh-CN" altLang="en-US" sz="2800" b="1" dirty="0">
                <a:latin typeface="Times New Roman" pitchFamily="18" charset="0"/>
              </a:rPr>
              <a:t>太大就</a:t>
            </a:r>
            <a:r>
              <a:rPr kumimoji="1" lang="zh-CN" altLang="zh-CN" sz="2800" b="1" dirty="0">
                <a:latin typeface="Times New Roman" pitchFamily="18" charset="0"/>
              </a:rPr>
              <a:t>不合理了。</a:t>
            </a:r>
            <a:endParaRPr kumimoji="1" lang="zh-CN" altLang="en-US" sz="2800" b="1" dirty="0">
              <a:latin typeface="Times New Roman" pitchFamily="18" charset="0"/>
            </a:endParaRPr>
          </a:p>
          <a:p>
            <a:pPr>
              <a:lnSpc>
                <a:spcPct val="120000"/>
              </a:lnSpc>
            </a:pPr>
            <a:r>
              <a:rPr kumimoji="1" lang="zh-CN" altLang="en-US" sz="2800" b="1" dirty="0">
                <a:latin typeface="Times New Roman" pitchFamily="18" charset="0"/>
              </a:rPr>
              <a:t>     </a:t>
            </a:r>
            <a:r>
              <a:rPr kumimoji="1" lang="zh-CN" altLang="en-US" sz="2800" b="1" dirty="0" smtClean="0">
                <a:latin typeface="Times New Roman" pitchFamily="18" charset="0"/>
              </a:rPr>
              <a:t>   </a:t>
            </a:r>
            <a:r>
              <a:rPr kumimoji="1" lang="zh-CN" altLang="zh-CN" sz="2800" b="1" dirty="0" smtClean="0">
                <a:latin typeface="Times New Roman" pitchFamily="18" charset="0"/>
              </a:rPr>
              <a:t>需</a:t>
            </a:r>
            <a:r>
              <a:rPr kumimoji="1" lang="zh-CN" altLang="zh-CN" sz="2800" b="1" dirty="0">
                <a:latin typeface="Times New Roman" pitchFamily="18" charset="0"/>
              </a:rPr>
              <a:t>在低电源条件下，</a:t>
            </a:r>
            <a:r>
              <a:rPr kumimoji="1" lang="zh-CN" altLang="en-US" sz="2800" b="1" dirty="0">
                <a:latin typeface="Times New Roman" pitchFamily="18" charset="0"/>
              </a:rPr>
              <a:t>设置合适的</a:t>
            </a:r>
            <a:r>
              <a:rPr kumimoji="1" lang="en-US" altLang="zh-CN" sz="2800" b="1" i="1" dirty="0">
                <a:latin typeface="Times New Roman" pitchFamily="18" charset="0"/>
              </a:rPr>
              <a:t>I</a:t>
            </a:r>
            <a:r>
              <a:rPr kumimoji="1" lang="en-US" altLang="zh-CN" sz="2800" b="1" baseline="-25000" dirty="0">
                <a:latin typeface="Times New Roman" pitchFamily="18" charset="0"/>
              </a:rPr>
              <a:t>EQ</a:t>
            </a:r>
            <a:r>
              <a:rPr kumimoji="1" lang="zh-CN" altLang="en-US" sz="2800" b="1" dirty="0">
                <a:latin typeface="Times New Roman" pitchFamily="18" charset="0"/>
              </a:rPr>
              <a:t>，并得到</a:t>
            </a:r>
            <a:r>
              <a:rPr kumimoji="1" lang="zh-CN" altLang="zh-CN" sz="2800" b="1" dirty="0">
                <a:latin typeface="Times New Roman" pitchFamily="18" charset="0"/>
              </a:rPr>
              <a:t>得到趋于无穷大的</a:t>
            </a:r>
            <a:r>
              <a:rPr kumimoji="1" lang="en-US" altLang="zh-CN" sz="2800" b="1" i="1" dirty="0">
                <a:latin typeface="Times New Roman" pitchFamily="18" charset="0"/>
              </a:rPr>
              <a:t>R</a:t>
            </a:r>
            <a:r>
              <a:rPr kumimoji="1" lang="en-US" altLang="zh-CN" sz="2800" b="1" baseline="-25000" dirty="0">
                <a:latin typeface="Times New Roman" pitchFamily="18" charset="0"/>
              </a:rPr>
              <a:t>e</a:t>
            </a:r>
            <a:r>
              <a:rPr kumimoji="1" lang="zh-CN" altLang="en-US" sz="2800" b="1" dirty="0">
                <a:latin typeface="Times New Roman" pitchFamily="18" charset="0"/>
              </a:rPr>
              <a:t>。</a:t>
            </a:r>
            <a:endParaRPr kumimoji="1" lang="zh-CN" altLang="en-US" sz="2800" b="1" baseline="-25000" dirty="0">
              <a:latin typeface="Times New Roman" pitchFamily="18" charset="0"/>
            </a:endParaRPr>
          </a:p>
        </p:txBody>
      </p:sp>
      <p:sp>
        <p:nvSpPr>
          <p:cNvPr id="61444" name="Text Box 4"/>
          <p:cNvSpPr txBox="1">
            <a:spLocks noChangeArrowheads="1"/>
          </p:cNvSpPr>
          <p:nvPr/>
        </p:nvSpPr>
        <p:spPr bwMode="auto">
          <a:xfrm>
            <a:off x="1258888" y="5300663"/>
            <a:ext cx="6985000" cy="609398"/>
          </a:xfrm>
          <a:prstGeom prst="rect">
            <a:avLst/>
          </a:prstGeom>
          <a:noFill/>
          <a:ln w="9525">
            <a:noFill/>
            <a:miter lim="800000"/>
            <a:headEnd/>
            <a:tailEnd/>
          </a:ln>
          <a:effectLst/>
        </p:spPr>
        <p:txBody>
          <a:bodyPr>
            <a:spAutoFit/>
          </a:bodyPr>
          <a:lstStyle/>
          <a:p>
            <a:pPr>
              <a:lnSpc>
                <a:spcPct val="120000"/>
              </a:lnSpc>
            </a:pPr>
            <a:r>
              <a:rPr kumimoji="1" lang="zh-CN" altLang="en-US" sz="2800" b="1" dirty="0" smtClean="0">
                <a:solidFill>
                  <a:srgbClr val="A50021"/>
                </a:solidFill>
                <a:latin typeface="Times New Roman" pitchFamily="18" charset="0"/>
              </a:rPr>
              <a:t>     解决</a:t>
            </a:r>
            <a:r>
              <a:rPr kumimoji="1" lang="zh-CN" altLang="en-US" sz="2800" b="1" dirty="0">
                <a:solidFill>
                  <a:srgbClr val="A50021"/>
                </a:solidFill>
                <a:latin typeface="Times New Roman" pitchFamily="18" charset="0"/>
              </a:rPr>
              <a:t>方法：采用电流源取代</a:t>
            </a:r>
            <a:r>
              <a:rPr kumimoji="1" lang="en-US" altLang="zh-CN" sz="2800" b="1" i="1" dirty="0">
                <a:solidFill>
                  <a:srgbClr val="A50021"/>
                </a:solidFill>
                <a:latin typeface="Times New Roman" pitchFamily="18" charset="0"/>
              </a:rPr>
              <a:t>R</a:t>
            </a:r>
            <a:r>
              <a:rPr kumimoji="1" lang="en-US" altLang="zh-CN" sz="2800" b="1" baseline="-25000" dirty="0">
                <a:solidFill>
                  <a:srgbClr val="A50021"/>
                </a:solidFill>
                <a:latin typeface="Times New Roman" pitchFamily="18" charset="0"/>
              </a:rPr>
              <a:t>e</a:t>
            </a:r>
            <a:r>
              <a:rPr kumimoji="1" lang="zh-CN" altLang="en-US" sz="2800" b="1" dirty="0">
                <a:solidFill>
                  <a:srgbClr val="A50021"/>
                </a:solidFill>
                <a:latin typeface="Times New Roman" pitchFamily="18" charset="0"/>
              </a:rPr>
              <a:t>！</a:t>
            </a:r>
            <a:endParaRPr kumimoji="1" lang="zh-CN" altLang="en-US" sz="2400" dirty="0">
              <a:solidFill>
                <a:srgbClr val="A5002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wipe(left)">
                                      <p:cBhvr>
                                        <p:cTn id="7" dur="500"/>
                                        <p:tgtEl>
                                          <p:spTgt spid="61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Effect transition="in" filter="wipe(left)">
                                      <p:cBhvr>
                                        <p:cTn id="12" dur="500"/>
                                        <p:tgtEl>
                                          <p:spTgt spid="614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43">
                                            <p:txEl>
                                              <p:pRg st="2" end="2"/>
                                            </p:txEl>
                                          </p:spTgt>
                                        </p:tgtEl>
                                        <p:attrNameLst>
                                          <p:attrName>style.visibility</p:attrName>
                                        </p:attrNameLst>
                                      </p:cBhvr>
                                      <p:to>
                                        <p:strVal val="visible"/>
                                      </p:to>
                                    </p:set>
                                    <p:animEffect transition="in" filter="wipe(left)">
                                      <p:cBhvr>
                                        <p:cTn id="17" dur="500"/>
                                        <p:tgtEl>
                                          <p:spTgt spid="614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44">
                                            <p:txEl>
                                              <p:pRg st="0" end="0"/>
                                            </p:txEl>
                                          </p:spTgt>
                                        </p:tgtEl>
                                        <p:attrNameLst>
                                          <p:attrName>style.visibility</p:attrName>
                                        </p:attrNameLst>
                                      </p:cBhvr>
                                      <p:to>
                                        <p:strVal val="visible"/>
                                      </p:to>
                                    </p:set>
                                    <p:animEffect transition="in" filter="wipe(left)">
                                      <p:cBhvr>
                                        <p:cTn id="22" dur="500"/>
                                        <p:tgtEl>
                                          <p:spTgt spid="614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autoUpdateAnimBg="0"/>
      <p:bldP spid="61444"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23850" y="836613"/>
            <a:ext cx="7073900" cy="685800"/>
          </a:xfrm>
        </p:spPr>
        <p:txBody>
          <a:bodyPr/>
          <a:lstStyle/>
          <a:p>
            <a:pPr algn="l"/>
            <a:r>
              <a:rPr lang="zh-CN" altLang="zh-CN" sz="3200">
                <a:solidFill>
                  <a:schemeClr val="tx1"/>
                </a:solidFill>
                <a:ea typeface="华文行楷" pitchFamily="2" charset="-122"/>
              </a:rPr>
              <a:t>具有恒流源差分放大电路的组成</a:t>
            </a:r>
          </a:p>
        </p:txBody>
      </p:sp>
      <p:pic>
        <p:nvPicPr>
          <p:cNvPr id="62467" name="Picture 3" descr="Dz030313"/>
          <p:cNvPicPr>
            <a:picLocks noChangeAspect="1" noChangeArrowheads="1"/>
          </p:cNvPicPr>
          <p:nvPr/>
        </p:nvPicPr>
        <p:blipFill>
          <a:blip r:embed="rId3" cstate="print"/>
          <a:srcRect/>
          <a:stretch>
            <a:fillRect/>
          </a:stretch>
        </p:blipFill>
        <p:spPr bwMode="auto">
          <a:xfrm>
            <a:off x="4500563" y="1557338"/>
            <a:ext cx="3581400" cy="3362325"/>
          </a:xfrm>
          <a:prstGeom prst="rect">
            <a:avLst/>
          </a:prstGeom>
          <a:noFill/>
        </p:spPr>
      </p:pic>
      <p:graphicFrame>
        <p:nvGraphicFramePr>
          <p:cNvPr id="62468" name="Object 4"/>
          <p:cNvGraphicFramePr>
            <a:graphicFrameLocks noChangeAspect="1"/>
          </p:cNvGraphicFramePr>
          <p:nvPr/>
        </p:nvGraphicFramePr>
        <p:xfrm>
          <a:off x="2051050" y="5013325"/>
          <a:ext cx="4824413" cy="1338263"/>
        </p:xfrm>
        <a:graphic>
          <a:graphicData uri="http://schemas.openxmlformats.org/presentationml/2006/ole">
            <mc:AlternateContent xmlns:mc="http://schemas.openxmlformats.org/markup-compatibility/2006">
              <mc:Choice xmlns:v="urn:schemas-microsoft-com:vml" Requires="v">
                <p:oleObj spid="_x0000_s177172" name="Equation" r:id="rId4" imgW="2336760" imgH="647640" progId="Equation.3">
                  <p:embed/>
                </p:oleObj>
              </mc:Choice>
              <mc:Fallback>
                <p:oleObj name="Equation" r:id="rId4" imgW="2336760" imgH="647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5013325"/>
                        <a:ext cx="4824413" cy="1338263"/>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62469" name="Object 5"/>
          <p:cNvGraphicFramePr>
            <a:graphicFrameLocks noChangeAspect="1"/>
          </p:cNvGraphicFramePr>
          <p:nvPr/>
        </p:nvGraphicFramePr>
        <p:xfrm>
          <a:off x="766763" y="1633538"/>
          <a:ext cx="3657600" cy="2781300"/>
        </p:xfrm>
        <a:graphic>
          <a:graphicData uri="http://schemas.openxmlformats.org/presentationml/2006/ole">
            <mc:AlternateContent xmlns:mc="http://schemas.openxmlformats.org/markup-compatibility/2006">
              <mc:Choice xmlns:v="urn:schemas-microsoft-com:vml" Requires="v">
                <p:oleObj spid="_x0000_s177173" name="Photo Editor 照片" r:id="rId6" imgW="12174649" imgH="9259592" progId="">
                  <p:embed/>
                </p:oleObj>
              </mc:Choice>
              <mc:Fallback>
                <p:oleObj name="Photo Editor 照片" r:id="rId6" imgW="12174649" imgH="9259592"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763" y="1633538"/>
                        <a:ext cx="36576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0" name="AutoShape 6"/>
          <p:cNvSpPr>
            <a:spLocks/>
          </p:cNvSpPr>
          <p:nvPr/>
        </p:nvSpPr>
        <p:spPr bwMode="auto">
          <a:xfrm>
            <a:off x="614363" y="4071938"/>
            <a:ext cx="1524000" cy="838200"/>
          </a:xfrm>
          <a:prstGeom prst="borderCallout1">
            <a:avLst>
              <a:gd name="adj1" fmla="val 13634"/>
              <a:gd name="adj2" fmla="val 105000"/>
              <a:gd name="adj3" fmla="val -11551"/>
              <a:gd name="adj4" fmla="val 120315"/>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等效电阻为无穷大</a:t>
            </a:r>
          </a:p>
        </p:txBody>
      </p:sp>
      <p:sp>
        <p:nvSpPr>
          <p:cNvPr id="62471" name="AutoShape 7"/>
          <p:cNvSpPr>
            <a:spLocks/>
          </p:cNvSpPr>
          <p:nvPr/>
        </p:nvSpPr>
        <p:spPr bwMode="auto">
          <a:xfrm>
            <a:off x="6862763" y="3843338"/>
            <a:ext cx="1216025" cy="838200"/>
          </a:xfrm>
          <a:prstGeom prst="borderCallout1">
            <a:avLst>
              <a:gd name="adj1" fmla="val 13634"/>
              <a:gd name="adj2" fmla="val -6269"/>
              <a:gd name="adj3" fmla="val -31440"/>
              <a:gd name="adj4" fmla="val -34856"/>
            </a:avLst>
          </a:prstGeom>
          <a:solidFill>
            <a:srgbClr val="FFFFCC"/>
          </a:solidFill>
          <a:ln w="19050">
            <a:solidFill>
              <a:srgbClr val="FF3300"/>
            </a:solidFill>
            <a:miter lim="800000"/>
            <a:headEnd/>
            <a:tailEnd/>
          </a:ln>
          <a:effectLst/>
        </p:spPr>
        <p:txBody>
          <a:bodyPr/>
          <a:lstStyle/>
          <a:p>
            <a:pPr algn="ctr"/>
            <a:r>
              <a:rPr kumimoji="1" lang="zh-CN" altLang="en-US" sz="2400" b="1">
                <a:latin typeface="Times New Roman" pitchFamily="18" charset="0"/>
              </a:rPr>
              <a:t>近似为</a:t>
            </a:r>
          </a:p>
          <a:p>
            <a:pPr algn="ctr"/>
            <a:r>
              <a:rPr kumimoji="1" lang="zh-CN" altLang="en-US" sz="2400" b="1">
                <a:latin typeface="Times New Roman" pitchFamily="18" charset="0"/>
              </a:rPr>
              <a:t>恒流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4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animEffect transition="in" filter="wipe(left)">
                                      <p:cBhvr>
                                        <p:cTn id="11" dur="500"/>
                                        <p:tgtEl>
                                          <p:spTgt spid="624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247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2468"/>
                                        </p:tgtEl>
                                        <p:attrNameLst>
                                          <p:attrName>style.visibility</p:attrName>
                                        </p:attrNameLst>
                                      </p:cBhvr>
                                      <p:to>
                                        <p:strVal val="visible"/>
                                      </p:to>
                                    </p:set>
                                    <p:animEffect transition="in" filter="wipe(left)">
                                      <p:cBhvr>
                                        <p:cTn id="20"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P spid="62471"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Dz030314"/>
          <p:cNvPicPr>
            <a:picLocks noChangeAspect="1" noChangeArrowheads="1"/>
          </p:cNvPicPr>
          <p:nvPr/>
        </p:nvPicPr>
        <p:blipFill>
          <a:blip r:embed="rId3" cstate="print"/>
          <a:srcRect/>
          <a:stretch>
            <a:fillRect/>
          </a:stretch>
        </p:blipFill>
        <p:spPr bwMode="auto">
          <a:xfrm>
            <a:off x="609600" y="2060575"/>
            <a:ext cx="3657600" cy="2781300"/>
          </a:xfrm>
          <a:prstGeom prst="rect">
            <a:avLst/>
          </a:prstGeom>
          <a:noFill/>
        </p:spPr>
      </p:pic>
      <p:sp>
        <p:nvSpPr>
          <p:cNvPr id="63491" name="Text Box 3"/>
          <p:cNvSpPr txBox="1">
            <a:spLocks noChangeArrowheads="1"/>
          </p:cNvSpPr>
          <p:nvPr/>
        </p:nvSpPr>
        <p:spPr bwMode="auto">
          <a:xfrm>
            <a:off x="4648200" y="2365375"/>
            <a:ext cx="4495800" cy="1698625"/>
          </a:xfrm>
          <a:prstGeom prst="rect">
            <a:avLst/>
          </a:prstGeom>
          <a:noFill/>
          <a:ln w="9525">
            <a:noFill/>
            <a:miter lim="800000"/>
            <a:headEnd/>
            <a:tailEnd/>
          </a:ln>
          <a:effectLst/>
        </p:spPr>
        <p:txBody>
          <a:bodyPr>
            <a:spAutoFit/>
          </a:bodyPr>
          <a:lstStyle/>
          <a:p>
            <a:pPr>
              <a:lnSpc>
                <a:spcPct val="110000"/>
              </a:lnSpc>
            </a:pPr>
            <a:r>
              <a:rPr kumimoji="1" lang="en-US" altLang="zh-CN" sz="2400" b="1">
                <a:latin typeface="Times New Roman" pitchFamily="18" charset="0"/>
              </a:rPr>
              <a:t>1) </a:t>
            </a:r>
            <a:r>
              <a:rPr kumimoji="1" lang="en-US" altLang="zh-CN" sz="2400" b="1" i="1">
                <a:latin typeface="Times New Roman" pitchFamily="18" charset="0"/>
              </a:rPr>
              <a:t>R</a:t>
            </a:r>
            <a:r>
              <a:rPr kumimoji="1" lang="en-US" altLang="zh-CN" sz="2400" b="1" baseline="-25000">
                <a:latin typeface="Times New Roman" pitchFamily="18" charset="0"/>
              </a:rPr>
              <a:t>W</a:t>
            </a:r>
            <a:r>
              <a:rPr kumimoji="1" lang="zh-CN" altLang="en-US" sz="2400" b="1">
                <a:latin typeface="Times New Roman" pitchFamily="18" charset="0"/>
              </a:rPr>
              <a:t>取值应大些？还是小些？</a:t>
            </a:r>
          </a:p>
          <a:p>
            <a:pPr>
              <a:lnSpc>
                <a:spcPct val="110000"/>
              </a:lnSpc>
            </a:pPr>
            <a:r>
              <a:rPr kumimoji="1" lang="en-US" altLang="zh-CN" sz="2400" b="1">
                <a:latin typeface="Times New Roman" pitchFamily="18" charset="0"/>
              </a:rPr>
              <a:t>2) </a:t>
            </a:r>
            <a:r>
              <a:rPr kumimoji="1" lang="en-US" altLang="zh-CN" sz="2400" b="1" i="1">
                <a:latin typeface="Times New Roman" pitchFamily="18" charset="0"/>
              </a:rPr>
              <a:t>R</a:t>
            </a:r>
            <a:r>
              <a:rPr kumimoji="1" lang="en-US" altLang="zh-CN" sz="2400" b="1" baseline="-25000">
                <a:latin typeface="Times New Roman" pitchFamily="18" charset="0"/>
              </a:rPr>
              <a:t>W</a:t>
            </a:r>
            <a:r>
              <a:rPr kumimoji="1" lang="zh-CN" altLang="en-US" sz="2400" b="1">
                <a:latin typeface="Times New Roman" pitchFamily="18" charset="0"/>
              </a:rPr>
              <a:t>对动态参数的影响？</a:t>
            </a:r>
          </a:p>
          <a:p>
            <a:pPr>
              <a:lnSpc>
                <a:spcPct val="110000"/>
              </a:lnSpc>
            </a:pPr>
            <a:r>
              <a:rPr kumimoji="1" lang="en-US" altLang="zh-CN" sz="2400" b="1">
                <a:latin typeface="Times New Roman" pitchFamily="18" charset="0"/>
              </a:rPr>
              <a:t>3) </a:t>
            </a:r>
            <a:r>
              <a:rPr kumimoji="1" lang="zh-CN" altLang="en-US" sz="2400" b="1">
                <a:latin typeface="Times New Roman" pitchFamily="18" charset="0"/>
              </a:rPr>
              <a:t>若</a:t>
            </a:r>
            <a:r>
              <a:rPr kumimoji="1" lang="en-US" altLang="zh-CN" sz="2400" b="1" i="1">
                <a:latin typeface="Times New Roman" pitchFamily="18" charset="0"/>
              </a:rPr>
              <a:t>R</a:t>
            </a:r>
            <a:r>
              <a:rPr kumimoji="1" lang="en-US" altLang="zh-CN" sz="2400" b="1" baseline="-25000">
                <a:latin typeface="Times New Roman" pitchFamily="18" charset="0"/>
              </a:rPr>
              <a:t>W</a:t>
            </a:r>
            <a:r>
              <a:rPr kumimoji="1" lang="zh-CN" altLang="en-US" sz="2400" b="1">
                <a:latin typeface="Times New Roman" pitchFamily="18" charset="0"/>
              </a:rPr>
              <a:t>滑动端在中点，写出</a:t>
            </a:r>
            <a:r>
              <a:rPr kumimoji="1" lang="en-US" altLang="zh-CN" sz="2400" b="1" i="1">
                <a:latin typeface="Times New Roman" pitchFamily="18" charset="0"/>
              </a:rPr>
              <a:t>A</a:t>
            </a:r>
            <a:r>
              <a:rPr kumimoji="1" lang="en-US" altLang="zh-CN" sz="2400" b="1" baseline="-25000">
                <a:latin typeface="Times New Roman" pitchFamily="18" charset="0"/>
              </a:rPr>
              <a:t>d</a:t>
            </a:r>
            <a:r>
              <a:rPr kumimoji="1" lang="zh-CN" altLang="en-US" sz="2400" b="1">
                <a:latin typeface="Times New Roman" pitchFamily="18" charset="0"/>
              </a:rPr>
              <a:t>、</a:t>
            </a:r>
            <a:r>
              <a:rPr kumimoji="1" lang="en-US" altLang="zh-CN" sz="2400" b="1" i="1">
                <a:latin typeface="Times New Roman" pitchFamily="18" charset="0"/>
              </a:rPr>
              <a:t>R</a:t>
            </a:r>
            <a:r>
              <a:rPr kumimoji="1" lang="en-US" altLang="zh-CN" sz="2400" b="1" baseline="-25000">
                <a:latin typeface="Times New Roman" pitchFamily="18" charset="0"/>
              </a:rPr>
              <a:t>i</a:t>
            </a:r>
            <a:r>
              <a:rPr kumimoji="1" lang="zh-CN" altLang="en-US" sz="2400" b="1">
                <a:latin typeface="Times New Roman" pitchFamily="18" charset="0"/>
              </a:rPr>
              <a:t>的表达式。</a:t>
            </a:r>
          </a:p>
        </p:txBody>
      </p:sp>
      <p:graphicFrame>
        <p:nvGraphicFramePr>
          <p:cNvPr id="63492" name="Object 4"/>
          <p:cNvGraphicFramePr>
            <a:graphicFrameLocks noChangeAspect="1"/>
          </p:cNvGraphicFramePr>
          <p:nvPr/>
        </p:nvGraphicFramePr>
        <p:xfrm>
          <a:off x="914400" y="5005408"/>
          <a:ext cx="3733800" cy="1281112"/>
        </p:xfrm>
        <a:graphic>
          <a:graphicData uri="http://schemas.openxmlformats.org/presentationml/2006/ole">
            <mc:AlternateContent xmlns:mc="http://schemas.openxmlformats.org/markup-compatibility/2006">
              <mc:Choice xmlns:v="urn:schemas-microsoft-com:vml" Requires="v">
                <p:oleObj spid="_x0000_s178196" name="Equation" r:id="rId4" imgW="1701720" imgH="583920" progId="Equation.3">
                  <p:embed/>
                </p:oleObj>
              </mc:Choice>
              <mc:Fallback>
                <p:oleObj name="Equation" r:id="rId4" imgW="1701720" imgH="58392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5005408"/>
                        <a:ext cx="3733800" cy="1281112"/>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63493" name="Object 5"/>
          <p:cNvGraphicFramePr>
            <a:graphicFrameLocks noChangeAspect="1"/>
          </p:cNvGraphicFramePr>
          <p:nvPr/>
        </p:nvGraphicFramePr>
        <p:xfrm>
          <a:off x="4876800" y="5260975"/>
          <a:ext cx="3706813" cy="501650"/>
        </p:xfrm>
        <a:graphic>
          <a:graphicData uri="http://schemas.openxmlformats.org/presentationml/2006/ole">
            <mc:AlternateContent xmlns:mc="http://schemas.openxmlformats.org/markup-compatibility/2006">
              <mc:Choice xmlns:v="urn:schemas-microsoft-com:vml" Requires="v">
                <p:oleObj spid="_x0000_s178197" name="Equation" r:id="rId6" imgW="1688760" imgH="228600" progId="Equation.3">
                  <p:embed/>
                </p:oleObj>
              </mc:Choice>
              <mc:Fallback>
                <p:oleObj name="Equation" r:id="rId6" imgW="1688760" imgH="2286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5260975"/>
                        <a:ext cx="3706813" cy="50165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63494" name="Rectangle 6"/>
          <p:cNvSpPr>
            <a:spLocks noGrp="1" noChangeArrowheads="1"/>
          </p:cNvSpPr>
          <p:nvPr>
            <p:ph type="title"/>
          </p:nvPr>
        </p:nvSpPr>
        <p:spPr>
          <a:xfrm>
            <a:off x="250825" y="836613"/>
            <a:ext cx="7042150" cy="609600"/>
          </a:xfrm>
        </p:spPr>
        <p:txBody>
          <a:bodyPr/>
          <a:lstStyle/>
          <a:p>
            <a:pPr algn="l"/>
            <a:r>
              <a:rPr lang="en-US" altLang="zh-CN" sz="3200" dirty="0" smtClean="0">
                <a:latin typeface="华文行楷" pitchFamily="2" charset="-122"/>
                <a:ea typeface="华文行楷" pitchFamily="2" charset="-122"/>
                <a:cs typeface="Times New Roman" pitchFamily="18" charset="0"/>
              </a:rPr>
              <a:t>5.</a:t>
            </a:r>
            <a:r>
              <a:rPr lang="zh-CN" altLang="en-US" sz="3200" dirty="0" smtClean="0">
                <a:ea typeface="华文行楷" pitchFamily="2" charset="-122"/>
              </a:rPr>
              <a:t>差分</a:t>
            </a:r>
            <a:r>
              <a:rPr lang="zh-CN" altLang="en-US" sz="3200" dirty="0">
                <a:ea typeface="华文行楷" pitchFamily="2" charset="-122"/>
              </a:rPr>
              <a:t>放大电路的改进</a:t>
            </a:r>
            <a:endParaRPr lang="zh-CN" altLang="en-US" sz="3200" b="1" baseline="-25000" dirty="0">
              <a:solidFill>
                <a:schemeClr val="tx1"/>
              </a:solidFill>
              <a:ea typeface="华文行楷" pitchFamily="2" charset="-122"/>
            </a:endParaRPr>
          </a:p>
        </p:txBody>
      </p:sp>
      <p:sp>
        <p:nvSpPr>
          <p:cNvPr id="63495" name="Text Box 7"/>
          <p:cNvSpPr txBox="1">
            <a:spLocks noChangeArrowheads="1"/>
          </p:cNvSpPr>
          <p:nvPr/>
        </p:nvSpPr>
        <p:spPr bwMode="auto">
          <a:xfrm>
            <a:off x="468313" y="1423988"/>
            <a:ext cx="4392612" cy="519112"/>
          </a:xfrm>
          <a:prstGeom prst="rect">
            <a:avLst/>
          </a:prstGeom>
          <a:noFill/>
          <a:ln w="9525">
            <a:noFill/>
            <a:miter lim="800000"/>
            <a:headEnd/>
            <a:tailEnd/>
          </a:ln>
          <a:effectLst/>
        </p:spPr>
        <p:txBody>
          <a:bodyPr>
            <a:spAutoFit/>
          </a:bodyPr>
          <a:lstStyle/>
          <a:p>
            <a:pPr>
              <a:spcBef>
                <a:spcPct val="50000"/>
              </a:spcBef>
            </a:pPr>
            <a:r>
              <a:rPr lang="zh-CN" altLang="en-US" sz="2800" b="1" dirty="0" smtClean="0">
                <a:latin typeface="Times New Roman" pitchFamily="18" charset="0"/>
                <a:ea typeface="+mn-ea"/>
                <a:cs typeface="Times New Roman" pitchFamily="18" charset="0"/>
              </a:rPr>
              <a:t>（</a:t>
            </a:r>
            <a:r>
              <a:rPr lang="en-US" altLang="zh-CN" sz="2800" b="1" dirty="0" smtClean="0">
                <a:latin typeface="Times New Roman" pitchFamily="18" charset="0"/>
                <a:ea typeface="+mn-ea"/>
                <a:cs typeface="Times New Roman" pitchFamily="18" charset="0"/>
              </a:rPr>
              <a:t>1</a:t>
            </a:r>
            <a:r>
              <a:rPr lang="zh-CN" altLang="en-US" sz="2800" b="1" dirty="0" smtClean="0">
                <a:latin typeface="Times New Roman" pitchFamily="18" charset="0"/>
                <a:ea typeface="+mn-ea"/>
                <a:cs typeface="Times New Roman" pitchFamily="18" charset="0"/>
              </a:rPr>
              <a:t>）加</a:t>
            </a:r>
            <a:r>
              <a:rPr lang="zh-CN" altLang="en-US" sz="2800" b="1" dirty="0">
                <a:latin typeface="Times New Roman" pitchFamily="18" charset="0"/>
                <a:ea typeface="+mn-ea"/>
                <a:cs typeface="Times New Roman" pitchFamily="18" charset="0"/>
              </a:rPr>
              <a:t>调零电位器 </a:t>
            </a:r>
            <a:r>
              <a:rPr kumimoji="1" lang="en-US" altLang="zh-CN" sz="2800" b="1" i="1" dirty="0">
                <a:latin typeface="Times New Roman" pitchFamily="18" charset="0"/>
                <a:ea typeface="+mn-ea"/>
                <a:cs typeface="Times New Roman" pitchFamily="18" charset="0"/>
              </a:rPr>
              <a:t>R</a:t>
            </a:r>
            <a:r>
              <a:rPr kumimoji="1" lang="en-US" altLang="zh-CN" sz="2800" b="1" baseline="-25000" dirty="0">
                <a:latin typeface="Times New Roman" pitchFamily="18" charset="0"/>
                <a:ea typeface="+mn-ea"/>
                <a:cs typeface="Times New Roman" pitchFamily="18" charset="0"/>
              </a:rPr>
              <a:t>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dissolve">
                                      <p:cBhvr>
                                        <p:cTn id="7" dur="5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1">
                                            <p:txEl>
                                              <p:pRg st="0" end="0"/>
                                            </p:txEl>
                                          </p:spTgt>
                                        </p:tgtEl>
                                        <p:attrNameLst>
                                          <p:attrName>style.visibility</p:attrName>
                                        </p:attrNameLst>
                                      </p:cBhvr>
                                      <p:to>
                                        <p:strVal val="visible"/>
                                      </p:to>
                                    </p:set>
                                    <p:animEffect transition="in" filter="wipe(left)">
                                      <p:cBhvr>
                                        <p:cTn id="12" dur="500"/>
                                        <p:tgtEl>
                                          <p:spTgt spid="634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491">
                                            <p:txEl>
                                              <p:pRg st="1" end="1"/>
                                            </p:txEl>
                                          </p:spTgt>
                                        </p:tgtEl>
                                        <p:attrNameLst>
                                          <p:attrName>style.visibility</p:attrName>
                                        </p:attrNameLst>
                                      </p:cBhvr>
                                      <p:to>
                                        <p:strVal val="visible"/>
                                      </p:to>
                                    </p:set>
                                    <p:animEffect transition="in" filter="wipe(left)">
                                      <p:cBhvr>
                                        <p:cTn id="17" dur="500"/>
                                        <p:tgtEl>
                                          <p:spTgt spid="6349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491">
                                            <p:txEl>
                                              <p:pRg st="2" end="2"/>
                                            </p:txEl>
                                          </p:spTgt>
                                        </p:tgtEl>
                                        <p:attrNameLst>
                                          <p:attrName>style.visibility</p:attrName>
                                        </p:attrNameLst>
                                      </p:cBhvr>
                                      <p:to>
                                        <p:strVal val="visible"/>
                                      </p:to>
                                    </p:set>
                                    <p:animEffect transition="in" filter="wipe(left)">
                                      <p:cBhvr>
                                        <p:cTn id="22" dur="500"/>
                                        <p:tgtEl>
                                          <p:spTgt spid="6349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3492"/>
                                        </p:tgtEl>
                                        <p:attrNameLst>
                                          <p:attrName>style.visibility</p:attrName>
                                        </p:attrNameLst>
                                      </p:cBhvr>
                                      <p:to>
                                        <p:strVal val="visible"/>
                                      </p:to>
                                    </p:set>
                                    <p:animEffect transition="in" filter="wipe(left)">
                                      <p:cBhvr>
                                        <p:cTn id="27" dur="500"/>
                                        <p:tgtEl>
                                          <p:spTgt spid="634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3493"/>
                                        </p:tgtEl>
                                        <p:attrNameLst>
                                          <p:attrName>style.visibility</p:attrName>
                                        </p:attrNameLst>
                                      </p:cBhvr>
                                      <p:to>
                                        <p:strVal val="visible"/>
                                      </p:to>
                                    </p:set>
                                    <p:animEffect transition="in" filter="wipe(left)">
                                      <p:cBhvr>
                                        <p:cTn id="32"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Dz030315"/>
          <p:cNvPicPr>
            <a:picLocks noChangeAspect="1" noChangeArrowheads="1"/>
          </p:cNvPicPr>
          <p:nvPr/>
        </p:nvPicPr>
        <p:blipFill>
          <a:blip r:embed="rId3" cstate="print"/>
          <a:srcRect/>
          <a:stretch>
            <a:fillRect/>
          </a:stretch>
        </p:blipFill>
        <p:spPr bwMode="auto">
          <a:xfrm>
            <a:off x="2195513" y="1844675"/>
            <a:ext cx="3978275" cy="2933700"/>
          </a:xfrm>
          <a:prstGeom prst="rect">
            <a:avLst/>
          </a:prstGeom>
          <a:noFill/>
        </p:spPr>
      </p:pic>
      <p:graphicFrame>
        <p:nvGraphicFramePr>
          <p:cNvPr id="64515" name="Object 3"/>
          <p:cNvGraphicFramePr>
            <a:graphicFrameLocks noChangeAspect="1"/>
          </p:cNvGraphicFramePr>
          <p:nvPr/>
        </p:nvGraphicFramePr>
        <p:xfrm>
          <a:off x="2268538" y="5157788"/>
          <a:ext cx="4191000" cy="503237"/>
        </p:xfrm>
        <a:graphic>
          <a:graphicData uri="http://schemas.openxmlformats.org/presentationml/2006/ole">
            <mc:AlternateContent xmlns:mc="http://schemas.openxmlformats.org/markup-compatibility/2006">
              <mc:Choice xmlns:v="urn:schemas-microsoft-com:vml" Requires="v">
                <p:oleObj spid="_x0000_s179211" name="公式" r:id="rId4" imgW="1904760" imgH="228600" progId="Equation.3">
                  <p:embed/>
                </p:oleObj>
              </mc:Choice>
              <mc:Fallback>
                <p:oleObj name="公式" r:id="rId4" imgW="1904760" imgH="228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5157788"/>
                        <a:ext cx="4191000" cy="503237"/>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64516" name="Rectangle 4"/>
          <p:cNvSpPr>
            <a:spLocks noGrp="1" noChangeArrowheads="1"/>
          </p:cNvSpPr>
          <p:nvPr>
            <p:ph type="title"/>
          </p:nvPr>
        </p:nvSpPr>
        <p:spPr>
          <a:xfrm>
            <a:off x="323850" y="981075"/>
            <a:ext cx="7772400" cy="533400"/>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2</a:t>
            </a:r>
            <a:r>
              <a:rPr lang="zh-CN" altLang="en-US" sz="2800" b="1" dirty="0" smtClean="0">
                <a:solidFill>
                  <a:schemeClr val="tx1"/>
                </a:solidFill>
                <a:latin typeface="+mn-ea"/>
                <a:ea typeface="+mn-ea"/>
              </a:rPr>
              <a:t>）</a:t>
            </a:r>
            <a:r>
              <a:rPr lang="zh-CN" altLang="zh-CN" sz="2800" b="1" dirty="0" smtClean="0">
                <a:solidFill>
                  <a:schemeClr val="tx1"/>
                </a:solidFill>
                <a:latin typeface="+mn-ea"/>
                <a:ea typeface="+mn-ea"/>
              </a:rPr>
              <a:t>场效应</a:t>
            </a:r>
            <a:r>
              <a:rPr lang="zh-CN" altLang="zh-CN" sz="2800" b="1" dirty="0">
                <a:solidFill>
                  <a:schemeClr val="tx1"/>
                </a:solidFill>
                <a:latin typeface="+mn-ea"/>
                <a:ea typeface="+mn-ea"/>
              </a:rPr>
              <a:t>管差分放大电路</a:t>
            </a:r>
            <a:endParaRPr lang="zh-CN" altLang="en-US" sz="2800" b="1" dirty="0">
              <a:solidFill>
                <a:schemeClr val="tx1"/>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dissolve">
                                      <p:cBhvr>
                                        <p:cTn id="7" dur="500"/>
                                        <p:tgtEl>
                                          <p:spTgt spid="645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515"/>
                                        </p:tgtEl>
                                        <p:attrNameLst>
                                          <p:attrName>style.visibility</p:attrName>
                                        </p:attrNameLst>
                                      </p:cBhvr>
                                      <p:to>
                                        <p:strVal val="visible"/>
                                      </p:to>
                                    </p:set>
                                    <p:animEffect transition="in" filter="wipe(left)">
                                      <p:cBhvr>
                                        <p:cTn id="12" dur="500"/>
                                        <p:tgtEl>
                                          <p:spTgt spid="64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Dz030303"/>
          <p:cNvPicPr>
            <a:picLocks noChangeAspect="1" noChangeArrowheads="1"/>
          </p:cNvPicPr>
          <p:nvPr/>
        </p:nvPicPr>
        <p:blipFill>
          <a:blip r:embed="rId4" cstate="print"/>
          <a:srcRect/>
          <a:stretch>
            <a:fillRect/>
          </a:stretch>
        </p:blipFill>
        <p:spPr bwMode="auto">
          <a:xfrm>
            <a:off x="611188" y="1557338"/>
            <a:ext cx="4191000" cy="2717800"/>
          </a:xfrm>
          <a:prstGeom prst="rect">
            <a:avLst/>
          </a:prstGeom>
          <a:noFill/>
        </p:spPr>
      </p:pic>
      <p:sp>
        <p:nvSpPr>
          <p:cNvPr id="80899" name="Text Box 3"/>
          <p:cNvSpPr txBox="1">
            <a:spLocks noChangeArrowheads="1"/>
          </p:cNvSpPr>
          <p:nvPr/>
        </p:nvSpPr>
        <p:spPr bwMode="auto">
          <a:xfrm>
            <a:off x="4932363" y="1557338"/>
            <a:ext cx="3959225" cy="822325"/>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若</a:t>
            </a:r>
            <a:r>
              <a:rPr kumimoji="1" lang="en-US" altLang="zh-CN" sz="2400" b="1" i="1">
                <a:latin typeface="Times New Roman" pitchFamily="18" charset="0"/>
              </a:rPr>
              <a:t>u</a:t>
            </a:r>
            <a:r>
              <a:rPr kumimoji="1" lang="en-US" altLang="zh-CN" sz="2400" b="1" baseline="-25000">
                <a:latin typeface="Times New Roman" pitchFamily="18" charset="0"/>
              </a:rPr>
              <a:t>I1</a:t>
            </a:r>
            <a:r>
              <a:rPr kumimoji="1" lang="en-US" altLang="zh-CN" sz="2400" b="1">
                <a:latin typeface="Times New Roman" pitchFamily="18" charset="0"/>
              </a:rPr>
              <a:t>=10mV</a:t>
            </a:r>
            <a:r>
              <a:rPr kumimoji="1" lang="zh-CN" altLang="en-US" sz="2400" b="1">
                <a:latin typeface="Times New Roman" pitchFamily="18" charset="0"/>
              </a:rPr>
              <a:t>，</a:t>
            </a:r>
            <a:r>
              <a:rPr kumimoji="1" lang="en-US" altLang="zh-CN" sz="2400" b="1" i="1">
                <a:latin typeface="Times New Roman" pitchFamily="18" charset="0"/>
              </a:rPr>
              <a:t>u</a:t>
            </a:r>
            <a:r>
              <a:rPr kumimoji="1" lang="en-US" altLang="zh-CN" sz="2400" b="1" baseline="-25000">
                <a:latin typeface="Times New Roman" pitchFamily="18" charset="0"/>
              </a:rPr>
              <a:t>I2</a:t>
            </a:r>
            <a:r>
              <a:rPr kumimoji="1" lang="en-US" altLang="zh-CN" sz="2400" b="1">
                <a:latin typeface="Times New Roman" pitchFamily="18" charset="0"/>
              </a:rPr>
              <a:t>=5mV</a:t>
            </a:r>
            <a:r>
              <a:rPr kumimoji="1" lang="zh-CN" altLang="en-US" sz="2400" b="1">
                <a:latin typeface="Times New Roman" pitchFamily="18" charset="0"/>
              </a:rPr>
              <a:t>，则</a:t>
            </a:r>
            <a:r>
              <a:rPr kumimoji="1" lang="en-US" altLang="zh-CN" sz="2400" b="1" i="1">
                <a:latin typeface="Times New Roman" pitchFamily="18" charset="0"/>
              </a:rPr>
              <a:t>u</a:t>
            </a:r>
            <a:r>
              <a:rPr kumimoji="1" lang="en-US" altLang="zh-CN" sz="2400" b="1" baseline="-25000">
                <a:latin typeface="Times New Roman" pitchFamily="18" charset="0"/>
              </a:rPr>
              <a:t>Id</a:t>
            </a:r>
            <a:r>
              <a:rPr kumimoji="1" lang="en-US" altLang="zh-CN" sz="2400" b="1">
                <a:latin typeface="Times New Roman" pitchFamily="18" charset="0"/>
              </a:rPr>
              <a:t>=</a:t>
            </a:r>
            <a:r>
              <a:rPr kumimoji="1" lang="zh-CN" altLang="en-US" sz="2400" b="1">
                <a:latin typeface="Times New Roman" pitchFamily="18" charset="0"/>
              </a:rPr>
              <a:t>？ </a:t>
            </a:r>
            <a:r>
              <a:rPr kumimoji="1" lang="en-US" altLang="zh-CN" sz="2400" b="1" i="1">
                <a:latin typeface="Times New Roman" pitchFamily="18" charset="0"/>
              </a:rPr>
              <a:t>u</a:t>
            </a:r>
            <a:r>
              <a:rPr kumimoji="1" lang="en-US" altLang="zh-CN" sz="2400" b="1" baseline="-25000">
                <a:latin typeface="Times New Roman" pitchFamily="18" charset="0"/>
              </a:rPr>
              <a:t>Ic</a:t>
            </a:r>
            <a:r>
              <a:rPr kumimoji="1" lang="en-US" altLang="zh-CN" sz="2400" b="1">
                <a:latin typeface="Times New Roman" pitchFamily="18" charset="0"/>
              </a:rPr>
              <a:t>=</a:t>
            </a:r>
            <a:r>
              <a:rPr kumimoji="1" lang="zh-CN" altLang="en-US" sz="2400" b="1">
                <a:latin typeface="Times New Roman" pitchFamily="18" charset="0"/>
              </a:rPr>
              <a:t>？</a:t>
            </a:r>
          </a:p>
        </p:txBody>
      </p:sp>
      <p:sp>
        <p:nvSpPr>
          <p:cNvPr id="80900" name="Text Box 4"/>
          <p:cNvSpPr txBox="1">
            <a:spLocks noChangeArrowheads="1"/>
          </p:cNvSpPr>
          <p:nvPr/>
        </p:nvSpPr>
        <p:spPr bwMode="auto">
          <a:xfrm>
            <a:off x="5292725" y="2492375"/>
            <a:ext cx="3200400" cy="466725"/>
          </a:xfrm>
          <a:prstGeom prst="rect">
            <a:avLst/>
          </a:prstGeom>
          <a:solidFill>
            <a:srgbClr val="66FFFF"/>
          </a:solidFill>
          <a:ln w="9525">
            <a:solidFill>
              <a:srgbClr val="FF3300"/>
            </a:solidFill>
            <a:miter lim="800000"/>
            <a:headEnd/>
            <a:tailEnd/>
          </a:ln>
          <a:effectLst/>
        </p:spPr>
        <p:txBody>
          <a:bodyPr>
            <a:spAutoFit/>
          </a:bodyPr>
          <a:lstStyle/>
          <a:p>
            <a:pPr>
              <a:spcBef>
                <a:spcPct val="50000"/>
              </a:spcBef>
            </a:pPr>
            <a:r>
              <a:rPr kumimoji="1" lang="en-US" altLang="zh-CN" sz="2400" b="1" i="1">
                <a:latin typeface="Times New Roman" pitchFamily="18" charset="0"/>
              </a:rPr>
              <a:t>u</a:t>
            </a:r>
            <a:r>
              <a:rPr kumimoji="1" lang="en-US" altLang="zh-CN" sz="2400" b="1" baseline="-25000">
                <a:latin typeface="Times New Roman" pitchFamily="18" charset="0"/>
              </a:rPr>
              <a:t>Id</a:t>
            </a:r>
            <a:r>
              <a:rPr kumimoji="1" lang="en-US" altLang="zh-CN" sz="2400" b="1">
                <a:latin typeface="Times New Roman" pitchFamily="18" charset="0"/>
              </a:rPr>
              <a:t>=5mV </a:t>
            </a:r>
            <a:r>
              <a:rPr kumimoji="1" lang="zh-CN" altLang="en-US" sz="2400" b="1">
                <a:latin typeface="Times New Roman" pitchFamily="18" charset="0"/>
              </a:rPr>
              <a:t>，</a:t>
            </a:r>
            <a:r>
              <a:rPr kumimoji="1" lang="en-US" altLang="zh-CN" sz="2400" b="1" i="1">
                <a:latin typeface="Times New Roman" pitchFamily="18" charset="0"/>
              </a:rPr>
              <a:t>u</a:t>
            </a:r>
            <a:r>
              <a:rPr kumimoji="1" lang="en-US" altLang="zh-CN" sz="2400" b="1" baseline="-25000">
                <a:latin typeface="Times New Roman" pitchFamily="18" charset="0"/>
              </a:rPr>
              <a:t>Ic</a:t>
            </a:r>
            <a:r>
              <a:rPr kumimoji="1" lang="en-US" altLang="zh-CN" sz="2400" b="1">
                <a:latin typeface="Times New Roman" pitchFamily="18" charset="0"/>
              </a:rPr>
              <a:t>=7.5mV</a:t>
            </a:r>
          </a:p>
        </p:txBody>
      </p:sp>
      <p:sp>
        <p:nvSpPr>
          <p:cNvPr id="80910" name="Rectangle 14"/>
          <p:cNvSpPr>
            <a:spLocks noGrp="1" noChangeArrowheads="1"/>
          </p:cNvSpPr>
          <p:nvPr>
            <p:ph type="title"/>
          </p:nvPr>
        </p:nvSpPr>
        <p:spPr>
          <a:xfrm>
            <a:off x="323850" y="908050"/>
            <a:ext cx="1944688" cy="647700"/>
          </a:xfrm>
        </p:spPr>
        <p:txBody>
          <a:bodyPr/>
          <a:lstStyle/>
          <a:p>
            <a:pPr algn="l"/>
            <a:r>
              <a:rPr lang="zh-CN" altLang="en-US" sz="3200">
                <a:solidFill>
                  <a:schemeClr val="tx1"/>
                </a:solidFill>
                <a:ea typeface="华文行楷" pitchFamily="2" charset="-122"/>
              </a:rPr>
              <a:t>讨论一</a:t>
            </a:r>
          </a:p>
        </p:txBody>
      </p:sp>
      <p:graphicFrame>
        <p:nvGraphicFramePr>
          <p:cNvPr id="80911" name="Object 15"/>
          <p:cNvGraphicFramePr>
            <a:graphicFrameLocks noGrp="1" noChangeAspect="1"/>
          </p:cNvGraphicFramePr>
          <p:nvPr>
            <p:ph idx="1"/>
          </p:nvPr>
        </p:nvGraphicFramePr>
        <p:xfrm>
          <a:off x="5076825" y="3213100"/>
          <a:ext cx="3168650" cy="2795588"/>
        </p:xfrm>
        <a:graphic>
          <a:graphicData uri="http://schemas.openxmlformats.org/presentationml/2006/ole">
            <mc:AlternateContent xmlns:mc="http://schemas.openxmlformats.org/markup-compatibility/2006">
              <mc:Choice xmlns:v="urn:schemas-microsoft-com:vml" Requires="v">
                <p:oleObj spid="_x0000_s180235" name="VISIO" r:id="rId5" imgW="1530360" imgH="1350360" progId="Visio.Drawing.5">
                  <p:embed/>
                </p:oleObj>
              </mc:Choice>
              <mc:Fallback>
                <p:oleObj name="VISIO" r:id="rId5" imgW="1530360" imgH="1350360" progId="Visio.Drawing.5">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3213100"/>
                        <a:ext cx="3168650" cy="279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13" name="Text Box 17"/>
          <p:cNvSpPr txBox="1">
            <a:spLocks noChangeArrowheads="1"/>
          </p:cNvSpPr>
          <p:nvPr/>
        </p:nvSpPr>
        <p:spPr bwMode="auto">
          <a:xfrm>
            <a:off x="827088" y="4365625"/>
            <a:ext cx="4032250" cy="1569660"/>
          </a:xfrm>
          <a:prstGeom prst="rect">
            <a:avLst/>
          </a:prstGeom>
          <a:noFill/>
          <a:ln w="9525">
            <a:noFill/>
            <a:miter lim="800000"/>
            <a:headEnd/>
            <a:tailEnd/>
          </a:ln>
          <a:effectLst/>
        </p:spPr>
        <p:txBody>
          <a:bodyPr>
            <a:spAutoFit/>
          </a:bodyPr>
          <a:lstStyle/>
          <a:p>
            <a:pPr>
              <a:spcBef>
                <a:spcPct val="50000"/>
              </a:spcBef>
            </a:pPr>
            <a:r>
              <a:rPr lang="en-US" altLang="zh-CN" sz="2400" b="1" dirty="0"/>
              <a:t>   </a:t>
            </a:r>
            <a:r>
              <a:rPr lang="zh-CN" altLang="en-US" sz="2400" b="1" dirty="0"/>
              <a:t>若将电桥的输出作为差放的输入，则其共模信号约为多少？如何设置</a:t>
            </a:r>
            <a:r>
              <a:rPr lang="en-US" altLang="zh-CN" sz="2400" b="1" i="1" dirty="0">
                <a:latin typeface="Times New Roman" pitchFamily="18" charset="0"/>
                <a:cs typeface="Times New Roman" pitchFamily="18" charset="0"/>
              </a:rPr>
              <a:t>Q</a:t>
            </a:r>
            <a:r>
              <a:rPr lang="zh-CN" altLang="en-US" sz="2400" b="1" dirty="0"/>
              <a:t>点时如何考虑？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wipe(left)">
                                      <p:cBhvr>
                                        <p:cTn id="7" dur="500"/>
                                        <p:tgtEl>
                                          <p:spTgt spid="809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0911"/>
                                        </p:tgtEl>
                                        <p:attrNameLst>
                                          <p:attrName>style.visibility</p:attrName>
                                        </p:attrNameLst>
                                      </p:cBhvr>
                                      <p:to>
                                        <p:strVal val="visible"/>
                                      </p:to>
                                    </p:set>
                                    <p:animEffect transition="in" filter="wipe(left)">
                                      <p:cBhvr>
                                        <p:cTn id="12" dur="500"/>
                                        <p:tgtEl>
                                          <p:spTgt spid="809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13"/>
                                        </p:tgtEl>
                                        <p:attrNameLst>
                                          <p:attrName>style.visibility</p:attrName>
                                        </p:attrNameLst>
                                      </p:cBhvr>
                                      <p:to>
                                        <p:strVal val="visible"/>
                                      </p:to>
                                    </p:set>
                                    <p:animEffect transition="in" filter="wipe(left)">
                                      <p:cBhvr>
                                        <p:cTn id="17" dur="500"/>
                                        <p:tgtEl>
                                          <p:spTgt spid="80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animBg="1" autoUpdateAnimBg="0"/>
      <p:bldP spid="809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43" name="Object 7"/>
          <p:cNvGraphicFramePr>
            <a:graphicFrameLocks noGrp="1" noChangeAspect="1"/>
          </p:cNvGraphicFramePr>
          <p:nvPr>
            <p:ph idx="1"/>
          </p:nvPr>
        </p:nvGraphicFramePr>
        <p:xfrm>
          <a:off x="1116013" y="1557338"/>
          <a:ext cx="3671887" cy="2654300"/>
        </p:xfrm>
        <a:graphic>
          <a:graphicData uri="http://schemas.openxmlformats.org/presentationml/2006/ole">
            <mc:AlternateContent xmlns:mc="http://schemas.openxmlformats.org/markup-compatibility/2006">
              <mc:Choice xmlns:v="urn:schemas-microsoft-com:vml" Requires="v">
                <p:oleObj spid="_x0000_s181259" name="Photo Editor 照片" r:id="rId4" imgW="12923810" imgH="9345329" progId="">
                  <p:embed/>
                </p:oleObj>
              </mc:Choice>
              <mc:Fallback>
                <p:oleObj name="Photo Editor 照片" r:id="rId4" imgW="12923810" imgH="9345329"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557338"/>
                        <a:ext cx="3671887"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4" name="Text Box 8"/>
          <p:cNvSpPr txBox="1">
            <a:spLocks noChangeArrowheads="1"/>
          </p:cNvSpPr>
          <p:nvPr/>
        </p:nvSpPr>
        <p:spPr bwMode="auto">
          <a:xfrm>
            <a:off x="4859338" y="2205038"/>
            <a:ext cx="4038600" cy="1296987"/>
          </a:xfrm>
          <a:prstGeom prst="rect">
            <a:avLst/>
          </a:prstGeom>
          <a:noFill/>
          <a:ln w="9525">
            <a:noFill/>
            <a:miter lim="800000"/>
            <a:headEnd/>
            <a:tailEnd/>
          </a:ln>
          <a:effectLst/>
        </p:spPr>
        <p:txBody>
          <a:bodyPr>
            <a:spAutoFit/>
          </a:bodyPr>
          <a:lstStyle/>
          <a:p>
            <a:pPr>
              <a:lnSpc>
                <a:spcPct val="110000"/>
              </a:lnSpc>
            </a:pPr>
            <a:r>
              <a:rPr kumimoji="1" lang="en-US" altLang="zh-CN" sz="2400" b="1">
                <a:latin typeface="Times New Roman" pitchFamily="18" charset="0"/>
              </a:rPr>
              <a:t>1</a:t>
            </a:r>
            <a:r>
              <a:rPr kumimoji="1" lang="zh-CN" altLang="en-US" sz="2400" b="1">
                <a:latin typeface="Times New Roman" pitchFamily="18" charset="0"/>
              </a:rPr>
              <a:t>、</a:t>
            </a:r>
            <a:r>
              <a:rPr kumimoji="1" lang="en-US" altLang="zh-CN" sz="2400" b="1" i="1">
                <a:latin typeface="Times New Roman" pitchFamily="18" charset="0"/>
              </a:rPr>
              <a:t>u</a:t>
            </a:r>
            <a:r>
              <a:rPr kumimoji="1" lang="en-US" altLang="zh-CN" sz="2400" b="1" baseline="-25000">
                <a:latin typeface="Times New Roman" pitchFamily="18" charset="0"/>
              </a:rPr>
              <a:t>I</a:t>
            </a:r>
            <a:r>
              <a:rPr kumimoji="1" lang="en-US" altLang="zh-CN" sz="2400" b="1">
                <a:latin typeface="Times New Roman" pitchFamily="18" charset="0"/>
              </a:rPr>
              <a:t>=10mV</a:t>
            </a:r>
            <a:r>
              <a:rPr kumimoji="1" lang="zh-CN" altLang="en-US" sz="2400" b="1">
                <a:latin typeface="Times New Roman" pitchFamily="18" charset="0"/>
              </a:rPr>
              <a:t>，则</a:t>
            </a:r>
            <a:r>
              <a:rPr kumimoji="1" lang="en-US" altLang="zh-CN" sz="2400" b="1" i="1">
                <a:latin typeface="Times New Roman" pitchFamily="18" charset="0"/>
              </a:rPr>
              <a:t>u</a:t>
            </a:r>
            <a:r>
              <a:rPr kumimoji="1" lang="en-US" altLang="zh-CN" sz="2400" b="1" baseline="-25000">
                <a:latin typeface="Times New Roman" pitchFamily="18" charset="0"/>
              </a:rPr>
              <a:t>Id</a:t>
            </a:r>
            <a:r>
              <a:rPr kumimoji="1" lang="en-US" altLang="zh-CN" sz="2400" b="1">
                <a:latin typeface="Times New Roman" pitchFamily="18" charset="0"/>
              </a:rPr>
              <a:t>=? </a:t>
            </a:r>
            <a:r>
              <a:rPr kumimoji="1" lang="en-US" altLang="zh-CN" sz="2400" b="1" i="1">
                <a:latin typeface="Times New Roman" pitchFamily="18" charset="0"/>
              </a:rPr>
              <a:t>u</a:t>
            </a:r>
            <a:r>
              <a:rPr kumimoji="1" lang="en-US" altLang="zh-CN" sz="2400" b="1" baseline="-25000">
                <a:latin typeface="Times New Roman" pitchFamily="18" charset="0"/>
              </a:rPr>
              <a:t>Ic</a:t>
            </a:r>
            <a:r>
              <a:rPr kumimoji="1" lang="en-US" altLang="zh-CN" sz="2400" b="1">
                <a:latin typeface="Times New Roman" pitchFamily="18" charset="0"/>
              </a:rPr>
              <a:t>=? </a:t>
            </a:r>
          </a:p>
          <a:p>
            <a:pPr>
              <a:lnSpc>
                <a:spcPct val="110000"/>
              </a:lnSpc>
            </a:pPr>
            <a:r>
              <a:rPr kumimoji="1" lang="en-US" altLang="zh-CN" sz="2400" b="1">
                <a:latin typeface="Times New Roman" pitchFamily="18" charset="0"/>
              </a:rPr>
              <a:t>2</a:t>
            </a:r>
            <a:r>
              <a:rPr kumimoji="1" lang="zh-CN" altLang="en-US" sz="2400" b="1">
                <a:latin typeface="Times New Roman" pitchFamily="18" charset="0"/>
              </a:rPr>
              <a:t>、若</a:t>
            </a:r>
            <a:r>
              <a:rPr kumimoji="1" lang="en-US" altLang="zh-CN" sz="2400" b="1" i="1">
                <a:latin typeface="Times New Roman" pitchFamily="18" charset="0"/>
              </a:rPr>
              <a:t>A</a:t>
            </a:r>
            <a:r>
              <a:rPr kumimoji="1" lang="en-US" altLang="zh-CN" sz="2400" b="1" baseline="-25000">
                <a:latin typeface="Times New Roman" pitchFamily="18" charset="0"/>
              </a:rPr>
              <a:t>d</a:t>
            </a:r>
            <a:r>
              <a:rPr kumimoji="1" lang="en-US" altLang="zh-CN" sz="2400" b="1">
                <a:latin typeface="Times New Roman" pitchFamily="18" charset="0"/>
              </a:rPr>
              <a:t>=</a:t>
            </a:r>
            <a:r>
              <a:rPr kumimoji="1" lang="zh-CN" altLang="en-US" sz="2400" b="1">
                <a:latin typeface="Times New Roman" pitchFamily="18" charset="0"/>
              </a:rPr>
              <a:t>－</a:t>
            </a:r>
            <a:r>
              <a:rPr kumimoji="1" lang="en-US" altLang="zh-CN" sz="2400" b="1">
                <a:latin typeface="Times New Roman" pitchFamily="18" charset="0"/>
              </a:rPr>
              <a:t>10</a:t>
            </a:r>
            <a:r>
              <a:rPr kumimoji="1" lang="en-US" altLang="zh-CN" sz="2400" b="1" baseline="30000">
                <a:latin typeface="Times New Roman" pitchFamily="18" charset="0"/>
              </a:rPr>
              <a:t>2</a:t>
            </a:r>
            <a:r>
              <a:rPr kumimoji="1" lang="zh-CN" altLang="en-US" sz="2400" b="1">
                <a:latin typeface="Times New Roman" pitchFamily="18" charset="0"/>
              </a:rPr>
              <a:t>、</a:t>
            </a:r>
            <a:r>
              <a:rPr kumimoji="1" lang="en-US" altLang="zh-CN" sz="2400" b="1" i="1">
                <a:latin typeface="Times New Roman" pitchFamily="18" charset="0"/>
              </a:rPr>
              <a:t>K</a:t>
            </a:r>
            <a:r>
              <a:rPr kumimoji="1" lang="en-US" altLang="zh-CN" sz="2400" b="1" baseline="-25000">
                <a:latin typeface="Times New Roman" pitchFamily="18" charset="0"/>
              </a:rPr>
              <a:t>CMR</a:t>
            </a:r>
            <a:r>
              <a:rPr kumimoji="1" lang="zh-CN" altLang="en-US" sz="2400" b="1">
                <a:latin typeface="Times New Roman" pitchFamily="18" charset="0"/>
              </a:rPr>
              <a:t>＝</a:t>
            </a:r>
            <a:r>
              <a:rPr kumimoji="1" lang="en-US" altLang="zh-CN" sz="2400" b="1">
                <a:latin typeface="Times New Roman" pitchFamily="18" charset="0"/>
              </a:rPr>
              <a:t>10</a:t>
            </a:r>
            <a:r>
              <a:rPr kumimoji="1" lang="en-US" altLang="zh-CN" sz="2400" b="1" baseline="30000">
                <a:latin typeface="Times New Roman" pitchFamily="18" charset="0"/>
              </a:rPr>
              <a:t>3</a:t>
            </a:r>
            <a:r>
              <a:rPr kumimoji="1" lang="zh-CN" altLang="en-US" sz="2400" b="1">
                <a:latin typeface="Times New Roman" pitchFamily="18" charset="0"/>
              </a:rPr>
              <a:t>用直流表测</a:t>
            </a:r>
            <a:r>
              <a:rPr kumimoji="1" lang="en-US" altLang="zh-CN" sz="2400" b="1" i="1">
                <a:latin typeface="Times New Roman" pitchFamily="18" charset="0"/>
              </a:rPr>
              <a:t>u</a:t>
            </a:r>
            <a:r>
              <a:rPr kumimoji="1" lang="en-US" altLang="zh-CN" sz="2400" b="1" baseline="-25000">
                <a:latin typeface="Times New Roman" pitchFamily="18" charset="0"/>
              </a:rPr>
              <a:t>O</a:t>
            </a:r>
            <a:r>
              <a:rPr kumimoji="1" lang="en-US" altLang="zh-CN" sz="2400" b="1">
                <a:latin typeface="Times New Roman" pitchFamily="18" charset="0"/>
              </a:rPr>
              <a:t> </a:t>
            </a:r>
            <a:r>
              <a:rPr kumimoji="1" lang="zh-CN" altLang="en-US" sz="2400" b="1">
                <a:latin typeface="Times New Roman" pitchFamily="18" charset="0"/>
              </a:rPr>
              <a:t>，</a:t>
            </a:r>
            <a:r>
              <a:rPr kumimoji="1" lang="en-US" altLang="zh-CN" sz="2400" b="1" i="1">
                <a:latin typeface="Times New Roman" pitchFamily="18" charset="0"/>
              </a:rPr>
              <a:t>u</a:t>
            </a:r>
            <a:r>
              <a:rPr kumimoji="1" lang="en-US" altLang="zh-CN" sz="2400" b="1" baseline="-25000">
                <a:latin typeface="Times New Roman" pitchFamily="18" charset="0"/>
              </a:rPr>
              <a:t>O</a:t>
            </a:r>
            <a:r>
              <a:rPr kumimoji="1" lang="en-US" altLang="zh-CN" sz="2400" b="1">
                <a:latin typeface="Times New Roman" pitchFamily="18" charset="0"/>
              </a:rPr>
              <a:t>=?</a:t>
            </a:r>
          </a:p>
        </p:txBody>
      </p:sp>
      <p:sp>
        <p:nvSpPr>
          <p:cNvPr id="65545" name="Text Box 9"/>
          <p:cNvSpPr txBox="1">
            <a:spLocks noChangeArrowheads="1"/>
          </p:cNvSpPr>
          <p:nvPr/>
        </p:nvSpPr>
        <p:spPr bwMode="auto">
          <a:xfrm>
            <a:off x="3276600" y="4437063"/>
            <a:ext cx="3200400" cy="466725"/>
          </a:xfrm>
          <a:prstGeom prst="rect">
            <a:avLst/>
          </a:prstGeom>
          <a:solidFill>
            <a:srgbClr val="66FFFF"/>
          </a:solidFill>
          <a:ln w="9525">
            <a:solidFill>
              <a:srgbClr val="FF3300"/>
            </a:solidFill>
            <a:miter lim="800000"/>
            <a:headEnd/>
            <a:tailEnd/>
          </a:ln>
          <a:effectLst/>
        </p:spPr>
        <p:txBody>
          <a:bodyPr>
            <a:spAutoFit/>
          </a:bodyPr>
          <a:lstStyle/>
          <a:p>
            <a:pPr>
              <a:spcBef>
                <a:spcPct val="50000"/>
              </a:spcBef>
            </a:pPr>
            <a:r>
              <a:rPr kumimoji="1" lang="en-US" altLang="zh-CN" sz="2400" b="1" i="1">
                <a:latin typeface="Times New Roman" pitchFamily="18" charset="0"/>
              </a:rPr>
              <a:t>u</a:t>
            </a:r>
            <a:r>
              <a:rPr kumimoji="1" lang="en-US" altLang="zh-CN" sz="2400" b="1" baseline="-25000">
                <a:latin typeface="Times New Roman" pitchFamily="18" charset="0"/>
              </a:rPr>
              <a:t>Id</a:t>
            </a:r>
            <a:r>
              <a:rPr kumimoji="1" lang="en-US" altLang="zh-CN" sz="2400" b="1">
                <a:latin typeface="Times New Roman" pitchFamily="18" charset="0"/>
              </a:rPr>
              <a:t>=10mV </a:t>
            </a:r>
            <a:r>
              <a:rPr kumimoji="1" lang="zh-CN" altLang="en-US" sz="2400" b="1">
                <a:latin typeface="Times New Roman" pitchFamily="18" charset="0"/>
              </a:rPr>
              <a:t>，</a:t>
            </a:r>
            <a:r>
              <a:rPr kumimoji="1" lang="en-US" altLang="zh-CN" sz="2400" b="1" i="1">
                <a:latin typeface="Times New Roman" pitchFamily="18" charset="0"/>
              </a:rPr>
              <a:t>u</a:t>
            </a:r>
            <a:r>
              <a:rPr kumimoji="1" lang="en-US" altLang="zh-CN" sz="2400" b="1" baseline="-25000">
                <a:latin typeface="Times New Roman" pitchFamily="18" charset="0"/>
              </a:rPr>
              <a:t>Ic</a:t>
            </a:r>
            <a:r>
              <a:rPr kumimoji="1" lang="en-US" altLang="zh-CN" sz="2400" b="1">
                <a:latin typeface="Times New Roman" pitchFamily="18" charset="0"/>
              </a:rPr>
              <a:t>=5mV</a:t>
            </a:r>
          </a:p>
        </p:txBody>
      </p:sp>
      <p:sp>
        <p:nvSpPr>
          <p:cNvPr id="65546" name="Text Box 10"/>
          <p:cNvSpPr txBox="1">
            <a:spLocks noChangeArrowheads="1"/>
          </p:cNvSpPr>
          <p:nvPr/>
        </p:nvSpPr>
        <p:spPr bwMode="auto">
          <a:xfrm>
            <a:off x="3276600" y="5013325"/>
            <a:ext cx="3276600" cy="503238"/>
          </a:xfrm>
          <a:prstGeom prst="rect">
            <a:avLst/>
          </a:prstGeom>
          <a:solidFill>
            <a:srgbClr val="66FFFF"/>
          </a:solidFill>
          <a:ln w="9525">
            <a:solidFill>
              <a:srgbClr val="FF3300"/>
            </a:solidFill>
            <a:miter lim="800000"/>
            <a:headEnd/>
            <a:tailEnd/>
          </a:ln>
          <a:effectLst/>
        </p:spPr>
        <p:txBody>
          <a:bodyPr>
            <a:spAutoFit/>
          </a:bodyPr>
          <a:lstStyle/>
          <a:p>
            <a:pPr>
              <a:lnSpc>
                <a:spcPct val="110000"/>
              </a:lnSpc>
            </a:pPr>
            <a:r>
              <a:rPr kumimoji="1" lang="en-US" altLang="zh-CN" sz="2400" b="1" i="1">
                <a:latin typeface="Times New Roman" pitchFamily="18" charset="0"/>
              </a:rPr>
              <a:t>u</a:t>
            </a:r>
            <a:r>
              <a:rPr kumimoji="1" lang="en-US" altLang="zh-CN" sz="2400" b="1" baseline="-25000">
                <a:latin typeface="Times New Roman" pitchFamily="18" charset="0"/>
              </a:rPr>
              <a:t>O</a:t>
            </a:r>
            <a:r>
              <a:rPr kumimoji="1" lang="en-US" altLang="zh-CN" sz="2400" b="1">
                <a:latin typeface="Times New Roman" pitchFamily="18" charset="0"/>
              </a:rPr>
              <a:t>= </a:t>
            </a:r>
            <a:r>
              <a:rPr kumimoji="1" lang="en-US" altLang="zh-CN" sz="2400" b="1" i="1">
                <a:latin typeface="Times New Roman" pitchFamily="18" charset="0"/>
              </a:rPr>
              <a:t>A</a:t>
            </a:r>
            <a:r>
              <a:rPr kumimoji="1" lang="en-US" altLang="zh-CN" sz="2400" b="1" baseline="-25000">
                <a:latin typeface="Times New Roman" pitchFamily="18" charset="0"/>
              </a:rPr>
              <a:t>d </a:t>
            </a:r>
            <a:r>
              <a:rPr kumimoji="1" lang="en-US" altLang="zh-CN" sz="2400" b="1" i="1">
                <a:latin typeface="Times New Roman" pitchFamily="18" charset="0"/>
              </a:rPr>
              <a:t>u</a:t>
            </a:r>
            <a:r>
              <a:rPr kumimoji="1" lang="en-US" altLang="zh-CN" sz="2400" b="1" baseline="-25000">
                <a:latin typeface="Times New Roman" pitchFamily="18" charset="0"/>
              </a:rPr>
              <a:t>Id</a:t>
            </a:r>
            <a:r>
              <a:rPr kumimoji="1" lang="en-US" altLang="zh-CN" sz="2400" b="1">
                <a:latin typeface="Times New Roman" pitchFamily="18" charset="0"/>
              </a:rPr>
              <a:t>+ </a:t>
            </a:r>
            <a:r>
              <a:rPr kumimoji="1" lang="en-US" altLang="zh-CN" sz="2400" b="1" i="1">
                <a:latin typeface="Times New Roman" pitchFamily="18" charset="0"/>
              </a:rPr>
              <a:t>A</a:t>
            </a:r>
            <a:r>
              <a:rPr kumimoji="1" lang="en-US" altLang="zh-CN" sz="2400" b="1" baseline="-25000">
                <a:latin typeface="Times New Roman" pitchFamily="18" charset="0"/>
              </a:rPr>
              <a:t>c </a:t>
            </a:r>
            <a:r>
              <a:rPr kumimoji="1" lang="en-US" altLang="zh-CN" sz="2400" b="1" i="1">
                <a:latin typeface="Times New Roman" pitchFamily="18" charset="0"/>
              </a:rPr>
              <a:t>u</a:t>
            </a:r>
            <a:r>
              <a:rPr kumimoji="1" lang="en-US" altLang="zh-CN" sz="2400" b="1" baseline="-25000">
                <a:latin typeface="Times New Roman" pitchFamily="18" charset="0"/>
              </a:rPr>
              <a:t>Ic</a:t>
            </a:r>
            <a:r>
              <a:rPr kumimoji="1" lang="en-US" altLang="zh-CN" sz="2400" b="1">
                <a:latin typeface="Times New Roman" pitchFamily="18" charset="0"/>
              </a:rPr>
              <a:t>+</a:t>
            </a:r>
            <a:r>
              <a:rPr kumimoji="1" lang="en-US" altLang="zh-CN" sz="2400" b="1" i="1">
                <a:latin typeface="Times New Roman" pitchFamily="18" charset="0"/>
              </a:rPr>
              <a:t>U</a:t>
            </a:r>
            <a:r>
              <a:rPr kumimoji="1" lang="en-US" altLang="zh-CN" sz="2400" b="1" baseline="-25000">
                <a:latin typeface="Times New Roman" pitchFamily="18" charset="0"/>
              </a:rPr>
              <a:t>CQ1</a:t>
            </a:r>
            <a:endParaRPr kumimoji="1" lang="en-US" altLang="zh-CN" sz="2400" b="1">
              <a:latin typeface="Times New Roman" pitchFamily="18" charset="0"/>
            </a:endParaRPr>
          </a:p>
        </p:txBody>
      </p:sp>
      <p:sp>
        <p:nvSpPr>
          <p:cNvPr id="65547" name="AutoShape 11"/>
          <p:cNvSpPr>
            <a:spLocks/>
          </p:cNvSpPr>
          <p:nvPr/>
        </p:nvSpPr>
        <p:spPr bwMode="auto">
          <a:xfrm>
            <a:off x="3708400" y="5805488"/>
            <a:ext cx="762000" cy="484187"/>
          </a:xfrm>
          <a:prstGeom prst="borderCallout1">
            <a:avLst>
              <a:gd name="adj1" fmla="val 23606"/>
              <a:gd name="adj2" fmla="val 110000"/>
              <a:gd name="adj3" fmla="val -74755"/>
              <a:gd name="adj4" fmla="val 166875"/>
            </a:avLst>
          </a:prstGeom>
          <a:solidFill>
            <a:srgbClr val="FFFFCC"/>
          </a:solidFill>
          <a:ln w="19050">
            <a:solidFill>
              <a:srgbClr val="FF3300"/>
            </a:solidFill>
            <a:miter lim="800000"/>
            <a:headEnd/>
            <a:tailEnd/>
          </a:ln>
          <a:effectLst/>
        </p:spPr>
        <p:txBody>
          <a:bodyPr/>
          <a:lstStyle/>
          <a:p>
            <a:pPr algn="ctr"/>
            <a:r>
              <a:rPr kumimoji="1" lang="en-US" altLang="zh-CN" sz="2400" b="1">
                <a:latin typeface="Times New Roman" pitchFamily="18" charset="0"/>
              </a:rPr>
              <a:t>=?</a:t>
            </a:r>
          </a:p>
        </p:txBody>
      </p:sp>
      <p:sp>
        <p:nvSpPr>
          <p:cNvPr id="65548" name="AutoShape 12"/>
          <p:cNvSpPr>
            <a:spLocks/>
          </p:cNvSpPr>
          <p:nvPr/>
        </p:nvSpPr>
        <p:spPr bwMode="auto">
          <a:xfrm>
            <a:off x="2484438" y="5805488"/>
            <a:ext cx="762000" cy="484187"/>
          </a:xfrm>
          <a:prstGeom prst="borderCallout1">
            <a:avLst>
              <a:gd name="adj1" fmla="val 23606"/>
              <a:gd name="adj2" fmla="val 110000"/>
              <a:gd name="adj3" fmla="val -69509"/>
              <a:gd name="adj4" fmla="val 195625"/>
            </a:avLst>
          </a:prstGeom>
          <a:solidFill>
            <a:srgbClr val="FFFFCC"/>
          </a:solidFill>
          <a:ln w="19050">
            <a:solidFill>
              <a:srgbClr val="FF3300"/>
            </a:solidFill>
            <a:miter lim="800000"/>
            <a:headEnd/>
            <a:tailEnd/>
          </a:ln>
          <a:effectLst/>
        </p:spPr>
        <p:txBody>
          <a:bodyPr/>
          <a:lstStyle/>
          <a:p>
            <a:pPr algn="ctr"/>
            <a:r>
              <a:rPr kumimoji="1" lang="en-US" altLang="zh-CN" sz="2400" b="1">
                <a:latin typeface="Times New Roman" pitchFamily="18" charset="0"/>
              </a:rPr>
              <a:t>=?</a:t>
            </a:r>
          </a:p>
        </p:txBody>
      </p:sp>
      <p:sp>
        <p:nvSpPr>
          <p:cNvPr id="65549" name="AutoShape 13"/>
          <p:cNvSpPr>
            <a:spLocks/>
          </p:cNvSpPr>
          <p:nvPr/>
        </p:nvSpPr>
        <p:spPr bwMode="auto">
          <a:xfrm>
            <a:off x="4787900" y="5805488"/>
            <a:ext cx="762000" cy="484187"/>
          </a:xfrm>
          <a:prstGeom prst="borderCallout1">
            <a:avLst>
              <a:gd name="adj1" fmla="val 23606"/>
              <a:gd name="adj2" fmla="val 110000"/>
              <a:gd name="adj3" fmla="val -77051"/>
              <a:gd name="adj4" fmla="val 164583"/>
            </a:avLst>
          </a:prstGeom>
          <a:solidFill>
            <a:srgbClr val="FFFFCC"/>
          </a:solidFill>
          <a:ln w="19050">
            <a:solidFill>
              <a:srgbClr val="FF3300"/>
            </a:solidFill>
            <a:miter lim="800000"/>
            <a:headEnd/>
            <a:tailEnd/>
          </a:ln>
          <a:effectLst/>
        </p:spPr>
        <p:txBody>
          <a:bodyPr/>
          <a:lstStyle/>
          <a:p>
            <a:pPr algn="ctr"/>
            <a:r>
              <a:rPr kumimoji="1" lang="en-US" altLang="zh-CN" sz="2400" b="1">
                <a:latin typeface="Times New Roman" pitchFamily="18" charset="0"/>
              </a:rPr>
              <a:t>=?</a:t>
            </a:r>
          </a:p>
        </p:txBody>
      </p:sp>
      <p:sp>
        <p:nvSpPr>
          <p:cNvPr id="65551" name="Rectangle 15"/>
          <p:cNvSpPr>
            <a:spLocks noGrp="1" noChangeArrowheads="1"/>
          </p:cNvSpPr>
          <p:nvPr>
            <p:ph type="title"/>
          </p:nvPr>
        </p:nvSpPr>
        <p:spPr>
          <a:xfrm>
            <a:off x="395288" y="981075"/>
            <a:ext cx="2027237" cy="706438"/>
          </a:xfrm>
        </p:spPr>
        <p:txBody>
          <a:bodyPr/>
          <a:lstStyle/>
          <a:p>
            <a:pPr algn="l"/>
            <a:r>
              <a:rPr kumimoji="1" lang="zh-CN" altLang="en-US" sz="3600">
                <a:solidFill>
                  <a:schemeClr val="tx1"/>
                </a:solidFill>
                <a:ea typeface="华文行楷" pitchFamily="2" charset="-122"/>
              </a:rPr>
              <a:t>讨论二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45"/>
                                        </p:tgtEl>
                                        <p:attrNameLst>
                                          <p:attrName>style.visibility</p:attrName>
                                        </p:attrNameLst>
                                      </p:cBhvr>
                                      <p:to>
                                        <p:strVal val="visible"/>
                                      </p:to>
                                    </p:set>
                                    <p:animEffect transition="in" filter="wipe(left)">
                                      <p:cBhvr>
                                        <p:cTn id="7" dur="500"/>
                                        <p:tgtEl>
                                          <p:spTgt spid="655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46"/>
                                        </p:tgtEl>
                                        <p:attrNameLst>
                                          <p:attrName>style.visibility</p:attrName>
                                        </p:attrNameLst>
                                      </p:cBhvr>
                                      <p:to>
                                        <p:strVal val="visible"/>
                                      </p:to>
                                    </p:set>
                                    <p:animEffect transition="in" filter="wipe(left)">
                                      <p:cBhvr>
                                        <p:cTn id="12" dur="500"/>
                                        <p:tgtEl>
                                          <p:spTgt spid="655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5547"/>
                                        </p:tgtEl>
                                        <p:attrNameLst>
                                          <p:attrName>style.visibility</p:attrName>
                                        </p:attrNameLst>
                                      </p:cBhvr>
                                      <p:to>
                                        <p:strVal val="visible"/>
                                      </p:to>
                                    </p:set>
                                    <p:animEffect transition="in" filter="wipe(up)">
                                      <p:cBhvr>
                                        <p:cTn id="17" dur="500"/>
                                        <p:tgtEl>
                                          <p:spTgt spid="65547"/>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65548"/>
                                        </p:tgtEl>
                                        <p:attrNameLst>
                                          <p:attrName>style.visibility</p:attrName>
                                        </p:attrNameLst>
                                      </p:cBhvr>
                                      <p:to>
                                        <p:strVal val="visible"/>
                                      </p:to>
                                    </p:set>
                                    <p:animEffect transition="in" filter="wipe(up)">
                                      <p:cBhvr>
                                        <p:cTn id="20" dur="500"/>
                                        <p:tgtEl>
                                          <p:spTgt spid="6554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65549"/>
                                        </p:tgtEl>
                                        <p:attrNameLst>
                                          <p:attrName>style.visibility</p:attrName>
                                        </p:attrNameLst>
                                      </p:cBhvr>
                                      <p:to>
                                        <p:strVal val="visible"/>
                                      </p:to>
                                    </p:set>
                                    <p:animEffect transition="in" filter="wipe(up)">
                                      <p:cBhvr>
                                        <p:cTn id="23" dur="500"/>
                                        <p:tgtEl>
                                          <p:spTgt spid="65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5" grpId="0" animBg="1" autoUpdateAnimBg="0"/>
      <p:bldP spid="65546" grpId="0" animBg="1" autoUpdateAnimBg="0"/>
      <p:bldP spid="65547" grpId="0" animBg="1"/>
      <p:bldP spid="65548" grpId="0" animBg="1"/>
      <p:bldP spid="655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4213" y="2205038"/>
            <a:ext cx="7772400" cy="609600"/>
          </a:xfrm>
        </p:spPr>
        <p:txBody>
          <a:bodyPr/>
          <a:lstStyle/>
          <a:p>
            <a:r>
              <a:rPr lang="zh-CN" altLang="en-US" sz="4000" dirty="0" smtClean="0">
                <a:latin typeface="华文行楷" pitchFamily="2" charset="-122"/>
                <a:ea typeface="华文行楷" pitchFamily="2" charset="-122"/>
                <a:cs typeface="Times New Roman" pitchFamily="18" charset="0"/>
              </a:rPr>
              <a:t>三、集成</a:t>
            </a:r>
            <a:r>
              <a:rPr lang="zh-CN" altLang="en-US" sz="4000" dirty="0">
                <a:latin typeface="华文行楷" pitchFamily="2" charset="-122"/>
                <a:ea typeface="华文行楷" pitchFamily="2" charset="-122"/>
                <a:cs typeface="Times New Roman" pitchFamily="18" charset="0"/>
              </a:rPr>
              <a:t>运放中的电流源</a:t>
            </a:r>
          </a:p>
        </p:txBody>
      </p:sp>
      <p:sp>
        <p:nvSpPr>
          <p:cNvPr id="24585" name="Text Box 9">
            <a:hlinkClick r:id="rId3" action="ppaction://hlinksldjump"/>
          </p:cNvPr>
          <p:cNvSpPr txBox="1">
            <a:spLocks noChangeArrowheads="1"/>
          </p:cNvSpPr>
          <p:nvPr/>
        </p:nvSpPr>
        <p:spPr bwMode="auto">
          <a:xfrm>
            <a:off x="2843213" y="3140075"/>
            <a:ext cx="3168650" cy="519113"/>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1. </a:t>
            </a:r>
            <a:r>
              <a:rPr kumimoji="1" lang="zh-CN" altLang="en-US" sz="2800" b="1" dirty="0" smtClean="0">
                <a:latin typeface="Times New Roman" pitchFamily="18" charset="0"/>
                <a:ea typeface="华文楷体" pitchFamily="2" charset="-122"/>
              </a:rPr>
              <a:t>镜像</a:t>
            </a:r>
            <a:r>
              <a:rPr kumimoji="1" lang="zh-CN" altLang="en-US" sz="2800" b="1" dirty="0">
                <a:latin typeface="Times New Roman" pitchFamily="18" charset="0"/>
                <a:ea typeface="华文楷体" pitchFamily="2" charset="-122"/>
              </a:rPr>
              <a:t>电流源</a:t>
            </a:r>
          </a:p>
        </p:txBody>
      </p:sp>
      <p:sp>
        <p:nvSpPr>
          <p:cNvPr id="24586" name="Text Box 10">
            <a:hlinkClick r:id="rId4" action="ppaction://hlinksldjump"/>
          </p:cNvPr>
          <p:cNvSpPr txBox="1">
            <a:spLocks noChangeArrowheads="1"/>
          </p:cNvSpPr>
          <p:nvPr/>
        </p:nvSpPr>
        <p:spPr bwMode="auto">
          <a:xfrm>
            <a:off x="2843213" y="3716338"/>
            <a:ext cx="2665412" cy="519112"/>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2. </a:t>
            </a:r>
            <a:r>
              <a:rPr kumimoji="1" lang="zh-CN" altLang="en-US" sz="2800" b="1" dirty="0" smtClean="0">
                <a:latin typeface="Times New Roman" pitchFamily="18" charset="0"/>
                <a:ea typeface="华文楷体" pitchFamily="2" charset="-122"/>
              </a:rPr>
              <a:t>微</a:t>
            </a:r>
            <a:r>
              <a:rPr kumimoji="1" lang="zh-CN" altLang="en-US" sz="2800" b="1" dirty="0">
                <a:latin typeface="Times New Roman" pitchFamily="18" charset="0"/>
                <a:ea typeface="华文楷体" pitchFamily="2" charset="-122"/>
              </a:rPr>
              <a:t>电流源</a:t>
            </a:r>
          </a:p>
        </p:txBody>
      </p:sp>
      <p:sp>
        <p:nvSpPr>
          <p:cNvPr id="24587" name="Text Box 11">
            <a:hlinkClick r:id="rId5" action="ppaction://hlinksldjump"/>
          </p:cNvPr>
          <p:cNvSpPr txBox="1">
            <a:spLocks noChangeArrowheads="1"/>
          </p:cNvSpPr>
          <p:nvPr/>
        </p:nvSpPr>
        <p:spPr bwMode="auto">
          <a:xfrm>
            <a:off x="2843213" y="4292600"/>
            <a:ext cx="3168650" cy="519113"/>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3. </a:t>
            </a:r>
            <a:r>
              <a:rPr kumimoji="1" lang="zh-CN" altLang="en-US" sz="2800" b="1" dirty="0" smtClean="0">
                <a:latin typeface="Times New Roman" pitchFamily="18" charset="0"/>
                <a:ea typeface="华文楷体" pitchFamily="2" charset="-122"/>
              </a:rPr>
              <a:t>多</a:t>
            </a:r>
            <a:r>
              <a:rPr kumimoji="1" lang="zh-CN" altLang="en-US" sz="2800" b="1" dirty="0">
                <a:latin typeface="Times New Roman" pitchFamily="18" charset="0"/>
                <a:ea typeface="华文楷体" pitchFamily="2" charset="-122"/>
              </a:rPr>
              <a:t>路电流源</a:t>
            </a:r>
          </a:p>
        </p:txBody>
      </p:sp>
      <p:sp>
        <p:nvSpPr>
          <p:cNvPr id="24588" name="Text Box 12">
            <a:hlinkClick r:id="rId6" action="ppaction://hlinksldjump"/>
          </p:cNvPr>
          <p:cNvSpPr txBox="1">
            <a:spLocks noChangeArrowheads="1"/>
          </p:cNvSpPr>
          <p:nvPr/>
        </p:nvSpPr>
        <p:spPr bwMode="auto">
          <a:xfrm>
            <a:off x="2843213" y="4868863"/>
            <a:ext cx="2736850" cy="519112"/>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4. </a:t>
            </a:r>
            <a:r>
              <a:rPr kumimoji="1" lang="zh-CN" altLang="en-US" sz="2800" b="1" dirty="0" smtClean="0">
                <a:latin typeface="Times New Roman" pitchFamily="18" charset="0"/>
                <a:ea typeface="华文楷体" pitchFamily="2" charset="-122"/>
              </a:rPr>
              <a:t>有源</a:t>
            </a:r>
            <a:r>
              <a:rPr kumimoji="1" lang="zh-CN" altLang="en-US" sz="2800" b="1" dirty="0">
                <a:latin typeface="Times New Roman" pitchFamily="18" charset="0"/>
                <a:ea typeface="华文楷体" pitchFamily="2" charset="-122"/>
              </a:rPr>
              <a:t>负载</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Dz030101"/>
          <p:cNvPicPr>
            <a:picLocks noChangeAspect="1" noChangeArrowheads="1"/>
          </p:cNvPicPr>
          <p:nvPr/>
        </p:nvPicPr>
        <p:blipFill>
          <a:blip r:embed="rId4" cstate="print"/>
          <a:srcRect r="53165" b="55202"/>
          <a:stretch>
            <a:fillRect/>
          </a:stretch>
        </p:blipFill>
        <p:spPr bwMode="auto">
          <a:xfrm>
            <a:off x="539750" y="1593857"/>
            <a:ext cx="3886200" cy="2835275"/>
          </a:xfrm>
          <a:prstGeom prst="rect">
            <a:avLst/>
          </a:prstGeom>
          <a:noFill/>
        </p:spPr>
      </p:pic>
      <p:sp>
        <p:nvSpPr>
          <p:cNvPr id="21507" name="Rectangle 3"/>
          <p:cNvSpPr>
            <a:spLocks noGrp="1" noChangeArrowheads="1"/>
          </p:cNvSpPr>
          <p:nvPr>
            <p:ph type="title"/>
          </p:nvPr>
        </p:nvSpPr>
        <p:spPr>
          <a:xfrm>
            <a:off x="428596" y="925498"/>
            <a:ext cx="5616575" cy="431800"/>
          </a:xfrm>
          <a:noFill/>
        </p:spPr>
        <p:txBody>
          <a:bodyPr/>
          <a:lstStyle/>
          <a:p>
            <a:pPr algn="l">
              <a:lnSpc>
                <a:spcPct val="80000"/>
              </a:lnSpc>
            </a:pPr>
            <a:r>
              <a:rPr lang="zh-CN" altLang="en-US" sz="3200" dirty="0">
                <a:solidFill>
                  <a:schemeClr val="tx1"/>
                </a:solidFill>
                <a:latin typeface="华文行楷" pitchFamily="2" charset="-122"/>
                <a:ea typeface="华文行楷" pitchFamily="2" charset="-122"/>
              </a:rPr>
              <a:t>如何设置合适的静态工作点？</a:t>
            </a:r>
          </a:p>
        </p:txBody>
      </p:sp>
      <p:sp>
        <p:nvSpPr>
          <p:cNvPr id="21508" name="AutoShape 4"/>
          <p:cNvSpPr>
            <a:spLocks/>
          </p:cNvSpPr>
          <p:nvPr/>
        </p:nvSpPr>
        <p:spPr bwMode="auto">
          <a:xfrm>
            <a:off x="4356100" y="2673357"/>
            <a:ext cx="2286000" cy="823913"/>
          </a:xfrm>
          <a:prstGeom prst="borderCallout2">
            <a:avLst>
              <a:gd name="adj1" fmla="val 13875"/>
              <a:gd name="adj2" fmla="val -3333"/>
              <a:gd name="adj3" fmla="val 13875"/>
              <a:gd name="adj4" fmla="val -20486"/>
              <a:gd name="adj5" fmla="val 106935"/>
              <a:gd name="adj6" fmla="val -38472"/>
            </a:avLst>
          </a:prstGeom>
          <a:solidFill>
            <a:srgbClr val="66FFFF"/>
          </a:solidFill>
          <a:ln w="19050">
            <a:solidFill>
              <a:srgbClr val="FF3300"/>
            </a:solidFill>
            <a:miter lim="800000"/>
            <a:headEnd/>
            <a:tailEnd/>
          </a:ln>
          <a:effectLst/>
        </p:spPr>
        <p:txBody>
          <a:bodyPr/>
          <a:lstStyle/>
          <a:p>
            <a:pPr algn="ctr" eaLnBrk="0" hangingPunct="0"/>
            <a:r>
              <a:rPr lang="zh-CN" altLang="en-US" sz="2400" b="1">
                <a:latin typeface="Times New Roman" pitchFamily="18" charset="0"/>
              </a:rPr>
              <a:t>对哪些动态参数产生影响？</a:t>
            </a:r>
          </a:p>
        </p:txBody>
      </p:sp>
      <p:graphicFrame>
        <p:nvGraphicFramePr>
          <p:cNvPr id="21509" name="Object 5"/>
          <p:cNvGraphicFramePr>
            <a:graphicFrameLocks noChangeAspect="1"/>
          </p:cNvGraphicFramePr>
          <p:nvPr/>
        </p:nvGraphicFramePr>
        <p:xfrm>
          <a:off x="3587750" y="3436945"/>
          <a:ext cx="346075" cy="690562"/>
        </p:xfrm>
        <a:graphic>
          <a:graphicData uri="http://schemas.openxmlformats.org/presentationml/2006/ole">
            <mc:AlternateContent xmlns:mc="http://schemas.openxmlformats.org/markup-compatibility/2006">
              <mc:Choice xmlns:v="urn:schemas-microsoft-com:vml" Requires="v">
                <p:oleObj spid="_x0000_s263198" name="Photo Editor 照片" r:id="rId5" imgW="1228571" imgH="2448267" progId="">
                  <p:embed/>
                </p:oleObj>
              </mc:Choice>
              <mc:Fallback>
                <p:oleObj name="Photo Editor 照片" r:id="rId5" imgW="1228571" imgH="2448267"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7750" y="3436945"/>
                        <a:ext cx="346075"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Text Box 6"/>
          <p:cNvSpPr txBox="1">
            <a:spLocks noChangeArrowheads="1"/>
          </p:cNvSpPr>
          <p:nvPr/>
        </p:nvSpPr>
        <p:spPr bwMode="auto">
          <a:xfrm>
            <a:off x="900113" y="4605358"/>
            <a:ext cx="7467600" cy="830997"/>
          </a:xfrm>
          <a:prstGeom prst="rect">
            <a:avLst/>
          </a:prstGeom>
          <a:noFill/>
          <a:ln w="9525">
            <a:noFill/>
            <a:miter lim="800000"/>
            <a:headEnd/>
            <a:tailEnd/>
          </a:ln>
          <a:effectLst/>
        </p:spPr>
        <p:txBody>
          <a:bodyPr>
            <a:spAutoFit/>
          </a:bodyPr>
          <a:lstStyle/>
          <a:p>
            <a:pPr>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用</a:t>
            </a:r>
            <a:r>
              <a:rPr kumimoji="1" lang="zh-CN" altLang="en-US" sz="2400" b="1" dirty="0">
                <a:latin typeface="Times New Roman" pitchFamily="18" charset="0"/>
              </a:rPr>
              <a:t>什么元件取代</a:t>
            </a:r>
            <a:r>
              <a:rPr kumimoji="1" lang="en-US" altLang="zh-CN" sz="2400" b="1" i="1" dirty="0">
                <a:latin typeface="Times New Roman" pitchFamily="18" charset="0"/>
              </a:rPr>
              <a:t>R</a:t>
            </a:r>
            <a:r>
              <a:rPr kumimoji="1" lang="en-US" altLang="zh-CN" sz="2400" b="1" baseline="-25000" dirty="0">
                <a:latin typeface="Times New Roman" pitchFamily="18" charset="0"/>
              </a:rPr>
              <a:t>e</a:t>
            </a:r>
            <a:r>
              <a:rPr kumimoji="1" lang="zh-CN" altLang="en-US" sz="2400" b="1" dirty="0">
                <a:latin typeface="Times New Roman" pitchFamily="18" charset="0"/>
              </a:rPr>
              <a:t>既可设置合适的</a:t>
            </a:r>
            <a:r>
              <a:rPr kumimoji="1" lang="en-US" altLang="zh-CN" sz="2400" b="1" i="1" dirty="0">
                <a:latin typeface="Times New Roman" pitchFamily="18" charset="0"/>
              </a:rPr>
              <a:t>Q</a:t>
            </a:r>
            <a:r>
              <a:rPr kumimoji="1" lang="zh-CN" altLang="en-US" sz="2400" b="1" dirty="0">
                <a:latin typeface="Times New Roman" pitchFamily="18" charset="0"/>
              </a:rPr>
              <a:t>点，又可使第二级放大倍数不至于下降太多？</a:t>
            </a:r>
          </a:p>
        </p:txBody>
      </p:sp>
      <p:sp>
        <p:nvSpPr>
          <p:cNvPr id="21511" name="Text Box 7"/>
          <p:cNvSpPr txBox="1">
            <a:spLocks noChangeArrowheads="1"/>
          </p:cNvSpPr>
          <p:nvPr/>
        </p:nvSpPr>
        <p:spPr bwMode="auto">
          <a:xfrm>
            <a:off x="1258888" y="5829320"/>
            <a:ext cx="6781800" cy="457200"/>
          </a:xfrm>
          <a:prstGeom prst="rect">
            <a:avLst/>
          </a:prstGeom>
          <a:noFill/>
          <a:ln w="9525">
            <a:noFill/>
            <a:miter lim="800000"/>
            <a:headEnd/>
            <a:tailEnd/>
          </a:ln>
          <a:effectLst/>
        </p:spPr>
        <p:txBody>
          <a:bodyPr>
            <a:spAutoFit/>
          </a:bodyPr>
          <a:lstStyle/>
          <a:p>
            <a:pPr>
              <a:spcBef>
                <a:spcPct val="50000"/>
              </a:spcBef>
            </a:pPr>
            <a:r>
              <a:rPr lang="zh-CN" altLang="en-US" sz="2400" b="1" dirty="0" smtClean="0">
                <a:latin typeface="Times New Roman" pitchFamily="18" charset="0"/>
              </a:rPr>
              <a:t>    若要</a:t>
            </a:r>
            <a:r>
              <a:rPr lang="en-US" altLang="zh-CN" sz="2400" b="1" i="1" dirty="0">
                <a:latin typeface="Times New Roman" pitchFamily="18" charset="0"/>
              </a:rPr>
              <a:t>U</a:t>
            </a:r>
            <a:r>
              <a:rPr lang="en-US" altLang="zh-CN" sz="2400" b="1" baseline="-25000" dirty="0">
                <a:latin typeface="Times New Roman" pitchFamily="18" charset="0"/>
              </a:rPr>
              <a:t>CEQ</a:t>
            </a:r>
            <a:r>
              <a:rPr lang="zh-CN" altLang="en-US" sz="2400" b="1" dirty="0">
                <a:latin typeface="Times New Roman" pitchFamily="18" charset="0"/>
              </a:rPr>
              <a:t>＝</a:t>
            </a:r>
            <a:r>
              <a:rPr lang="en-US" altLang="zh-CN" sz="2400" b="1" dirty="0">
                <a:latin typeface="Times New Roman" pitchFamily="18" charset="0"/>
              </a:rPr>
              <a:t>5V</a:t>
            </a:r>
            <a:r>
              <a:rPr lang="zh-CN" altLang="en-US" sz="2400" b="1" dirty="0">
                <a:latin typeface="Times New Roman" pitchFamily="18" charset="0"/>
              </a:rPr>
              <a:t>，则应怎么办？用多个二极管吗？</a:t>
            </a:r>
          </a:p>
        </p:txBody>
      </p:sp>
      <p:sp>
        <p:nvSpPr>
          <p:cNvPr id="21512" name="Text Box 8"/>
          <p:cNvSpPr txBox="1">
            <a:spLocks noChangeArrowheads="1"/>
          </p:cNvSpPr>
          <p:nvPr/>
        </p:nvSpPr>
        <p:spPr bwMode="auto">
          <a:xfrm>
            <a:off x="1258888" y="5397520"/>
            <a:ext cx="6477000" cy="457200"/>
          </a:xfrm>
          <a:prstGeom prst="rect">
            <a:avLst/>
          </a:prstGeom>
          <a:noFill/>
          <a:ln w="9525">
            <a:noFill/>
            <a:miter lim="800000"/>
            <a:headEnd/>
            <a:tailEnd/>
          </a:ln>
          <a:effectLst/>
        </p:spPr>
        <p:txBody>
          <a:bodyPr>
            <a:spAutoFit/>
          </a:bodyPr>
          <a:lstStyle/>
          <a:p>
            <a:pPr>
              <a:spcBef>
                <a:spcPct val="50000"/>
              </a:spcBef>
            </a:pPr>
            <a:r>
              <a:rPr kumimoji="1" lang="zh-CN" altLang="en-US" sz="2400" b="1" dirty="0" smtClean="0">
                <a:latin typeface="Times New Roman" pitchFamily="18" charset="0"/>
              </a:rPr>
              <a:t>    二极管</a:t>
            </a:r>
            <a:r>
              <a:rPr kumimoji="1" lang="zh-CN" altLang="en-US" sz="2400" b="1" dirty="0">
                <a:latin typeface="Times New Roman" pitchFamily="18" charset="0"/>
              </a:rPr>
              <a:t>导通电压</a:t>
            </a:r>
            <a:r>
              <a:rPr kumimoji="1" lang="en-US" altLang="zh-CN" sz="2400" b="1" i="1" dirty="0">
                <a:latin typeface="Times New Roman" pitchFamily="18" charset="0"/>
              </a:rPr>
              <a:t>U</a:t>
            </a:r>
            <a:r>
              <a:rPr kumimoji="1" lang="en-US" altLang="zh-CN" sz="2400" b="1" baseline="-25000" dirty="0">
                <a:latin typeface="Times New Roman" pitchFamily="18" charset="0"/>
              </a:rPr>
              <a:t>D</a:t>
            </a:r>
            <a:r>
              <a:rPr kumimoji="1" lang="en-US" altLang="zh-CN" sz="2400" b="1" dirty="0">
                <a:latin typeface="Times New Roman" pitchFamily="18" charset="0"/>
              </a:rPr>
              <a:t>≈</a:t>
            </a:r>
            <a:r>
              <a:rPr kumimoji="1" lang="zh-CN" altLang="en-US" sz="2400" b="1" dirty="0">
                <a:latin typeface="Times New Roman" pitchFamily="18" charset="0"/>
              </a:rPr>
              <a:t>？动态电阻</a:t>
            </a:r>
            <a:r>
              <a:rPr kumimoji="1" lang="en-US" altLang="zh-CN" sz="2400" b="1" i="1" dirty="0">
                <a:latin typeface="Times New Roman" pitchFamily="18" charset="0"/>
              </a:rPr>
              <a:t>r</a:t>
            </a:r>
            <a:r>
              <a:rPr kumimoji="1" lang="en-US" altLang="zh-CN" sz="2400" b="1" baseline="-25000" dirty="0">
                <a:latin typeface="Times New Roman" pitchFamily="18" charset="0"/>
              </a:rPr>
              <a:t>d</a:t>
            </a:r>
            <a:r>
              <a:rPr kumimoji="1" lang="zh-CN" altLang="en-US" sz="2400" b="1" dirty="0">
                <a:latin typeface="Times New Roman" pitchFamily="18" charset="0"/>
              </a:rPr>
              <a:t>特点？</a:t>
            </a:r>
          </a:p>
        </p:txBody>
      </p:sp>
      <p:grpSp>
        <p:nvGrpSpPr>
          <p:cNvPr id="2" name="Group 9"/>
          <p:cNvGrpSpPr>
            <a:grpSpLocks/>
          </p:cNvGrpSpPr>
          <p:nvPr/>
        </p:nvGrpSpPr>
        <p:grpSpPr bwMode="auto">
          <a:xfrm>
            <a:off x="2901950" y="3360745"/>
            <a:ext cx="636588" cy="685800"/>
            <a:chOff x="3072" y="1872"/>
            <a:chExt cx="401" cy="432"/>
          </a:xfrm>
        </p:grpSpPr>
        <p:graphicFrame>
          <p:nvGraphicFramePr>
            <p:cNvPr id="21514" name="Object 10"/>
            <p:cNvGraphicFramePr>
              <a:graphicFrameLocks noChangeAspect="1"/>
            </p:cNvGraphicFramePr>
            <p:nvPr/>
          </p:nvGraphicFramePr>
          <p:xfrm>
            <a:off x="3312" y="1872"/>
            <a:ext cx="161" cy="432"/>
          </p:xfrm>
          <a:graphic>
            <a:graphicData uri="http://schemas.openxmlformats.org/presentationml/2006/ole">
              <mc:AlternateContent xmlns:mc="http://schemas.openxmlformats.org/markup-compatibility/2006">
                <mc:Choice xmlns:v="urn:schemas-microsoft-com:vml" Requires="v">
                  <p:oleObj spid="_x0000_s263199" name="Photo Editor 照片" r:id="rId7" imgW="733333" imgH="1838095" progId="">
                    <p:embed/>
                  </p:oleObj>
                </mc:Choice>
                <mc:Fallback>
                  <p:oleObj name="Photo Editor 照片" r:id="rId7" imgW="733333" imgH="1838095"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2" y="1872"/>
                          <a:ext cx="161"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5" name="Text Box 11"/>
            <p:cNvSpPr txBox="1">
              <a:spLocks noChangeArrowheads="1"/>
            </p:cNvSpPr>
            <p:nvPr/>
          </p:nvSpPr>
          <p:spPr bwMode="auto">
            <a:xfrm>
              <a:off x="3072" y="1968"/>
              <a:ext cx="336" cy="250"/>
            </a:xfrm>
            <a:prstGeom prst="rect">
              <a:avLst/>
            </a:prstGeom>
            <a:noFill/>
            <a:ln w="9525">
              <a:noFill/>
              <a:miter lim="800000"/>
              <a:headEnd/>
              <a:tailEnd/>
            </a:ln>
            <a:effectLst/>
          </p:spPr>
          <p:txBody>
            <a:bodyPr>
              <a:spAutoFit/>
            </a:bodyPr>
            <a:lstStyle/>
            <a:p>
              <a:pPr>
                <a:spcBef>
                  <a:spcPct val="50000"/>
                </a:spcBef>
              </a:pPr>
              <a:r>
                <a:rPr kumimoji="1" lang="en-US" altLang="zh-CN" sz="2000" i="1">
                  <a:latin typeface="Times New Roman" pitchFamily="18" charset="0"/>
                </a:rPr>
                <a:t>R</a:t>
              </a:r>
              <a:r>
                <a:rPr kumimoji="1" lang="en-US" altLang="zh-CN" sz="2000" baseline="-25000">
                  <a:latin typeface="Times New Roman" pitchFamily="18" charset="0"/>
                </a:rPr>
                <a:t>e</a:t>
              </a:r>
              <a:endParaRPr kumimoji="1" lang="en-US" altLang="zh-CN" sz="2000">
                <a:latin typeface="Times New Roman" pitchFamily="18" charset="0"/>
              </a:endParaRPr>
            </a:p>
          </p:txBody>
        </p:sp>
      </p:grpSp>
      <p:graphicFrame>
        <p:nvGraphicFramePr>
          <p:cNvPr id="21516" name="Object 12"/>
          <p:cNvGraphicFramePr>
            <a:graphicFrameLocks noGrp="1" noChangeAspect="1"/>
          </p:cNvGraphicFramePr>
          <p:nvPr>
            <p:ph idx="1"/>
          </p:nvPr>
        </p:nvGraphicFramePr>
        <p:xfrm>
          <a:off x="6948488" y="1665295"/>
          <a:ext cx="1585912" cy="2578100"/>
        </p:xfrm>
        <a:graphic>
          <a:graphicData uri="http://schemas.openxmlformats.org/presentationml/2006/ole">
            <mc:AlternateContent xmlns:mc="http://schemas.openxmlformats.org/markup-compatibility/2006">
              <mc:Choice xmlns:v="urn:schemas-microsoft-com:vml" Requires="v">
                <p:oleObj spid="_x0000_s263200" name="Photo Editor 照片" r:id="rId9" imgW="5229955" imgH="8504762" progId="">
                  <p:embed/>
                </p:oleObj>
              </mc:Choice>
              <mc:Fallback>
                <p:oleObj name="Photo Editor 照片" r:id="rId9" imgW="5229955" imgH="8504762" progId="">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488" y="1665295"/>
                        <a:ext cx="1585912"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7" name="AutoShape 13"/>
          <p:cNvSpPr>
            <a:spLocks/>
          </p:cNvSpPr>
          <p:nvPr/>
        </p:nvSpPr>
        <p:spPr bwMode="auto">
          <a:xfrm>
            <a:off x="5219700" y="3752857"/>
            <a:ext cx="1447800" cy="533400"/>
          </a:xfrm>
          <a:prstGeom prst="borderCallout1">
            <a:avLst>
              <a:gd name="adj1" fmla="val 21431"/>
              <a:gd name="adj2" fmla="val 105264"/>
              <a:gd name="adj3" fmla="val -251190"/>
              <a:gd name="adj4" fmla="val 117653"/>
            </a:avLst>
          </a:prstGeom>
          <a:solidFill>
            <a:srgbClr val="66FFFF"/>
          </a:solidFill>
          <a:ln w="19050">
            <a:solidFill>
              <a:srgbClr val="FF3300"/>
            </a:solidFill>
            <a:miter lim="800000"/>
            <a:headEnd/>
            <a:tailEnd/>
          </a:ln>
          <a:effectLst/>
        </p:spPr>
        <p:txBody>
          <a:bodyPr/>
          <a:lstStyle/>
          <a:p>
            <a:pPr algn="ctr"/>
            <a:r>
              <a:rPr kumimoji="1" lang="zh-CN" altLang="en-US" sz="2400" b="1">
                <a:latin typeface="Times New Roman" pitchFamily="18" charset="0"/>
              </a:rPr>
              <a:t>必要性？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1510">
                                            <p:txEl>
                                              <p:pRg st="0" end="0"/>
                                            </p:txEl>
                                          </p:spTgt>
                                        </p:tgtEl>
                                        <p:attrNameLst>
                                          <p:attrName>style.visibility</p:attrName>
                                        </p:attrNameLst>
                                      </p:cBhvr>
                                      <p:to>
                                        <p:strVal val="visible"/>
                                      </p:to>
                                    </p:set>
                                    <p:animEffect transition="in" filter="wipe(left)">
                                      <p:cBhvr>
                                        <p:cTn id="15" dur="500"/>
                                        <p:tgtEl>
                                          <p:spTgt spid="215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150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512">
                                            <p:txEl>
                                              <p:pRg st="0" end="0"/>
                                            </p:txEl>
                                          </p:spTgt>
                                        </p:tgtEl>
                                        <p:attrNameLst>
                                          <p:attrName>style.visibility</p:attrName>
                                        </p:attrNameLst>
                                      </p:cBhvr>
                                      <p:to>
                                        <p:strVal val="visible"/>
                                      </p:to>
                                    </p:set>
                                    <p:animEffect transition="in" filter="wipe(left)">
                                      <p:cBhvr>
                                        <p:cTn id="24" dur="500"/>
                                        <p:tgtEl>
                                          <p:spTgt spid="2151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511">
                                            <p:txEl>
                                              <p:pRg st="0" end="0"/>
                                            </p:txEl>
                                          </p:spTgt>
                                        </p:tgtEl>
                                        <p:attrNameLst>
                                          <p:attrName>style.visibility</p:attrName>
                                        </p:attrNameLst>
                                      </p:cBhvr>
                                      <p:to>
                                        <p:strVal val="visible"/>
                                      </p:to>
                                    </p:set>
                                    <p:animEffect transition="in" filter="wipe(left)">
                                      <p:cBhvr>
                                        <p:cTn id="29" dur="500"/>
                                        <p:tgtEl>
                                          <p:spTgt spid="215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1516"/>
                                        </p:tgtEl>
                                        <p:attrNameLst>
                                          <p:attrName>style.visibility</p:attrName>
                                        </p:attrNameLst>
                                      </p:cBhvr>
                                      <p:to>
                                        <p:strVal val="visible"/>
                                      </p:to>
                                    </p:set>
                                    <p:animEffect transition="in" filter="wipe(left)">
                                      <p:cBhvr>
                                        <p:cTn id="34" dur="500"/>
                                        <p:tgtEl>
                                          <p:spTgt spid="215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1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nimBg="1" autoUpdateAnimBg="0"/>
      <p:bldP spid="21510" grpId="0" build="p" autoUpdateAnimBg="0"/>
      <p:bldP spid="21511" grpId="0" build="p" autoUpdateAnimBg="0"/>
      <p:bldP spid="21512" grpId="0" build="p" autoUpdateAnimBg="0"/>
      <p:bldP spid="21517"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50825" y="908050"/>
            <a:ext cx="6978650" cy="466725"/>
          </a:xfrm>
        </p:spPr>
        <p:txBody>
          <a:bodyPr/>
          <a:lstStyle/>
          <a:p>
            <a:pPr algn="l">
              <a:spcBef>
                <a:spcPct val="100000"/>
              </a:spcBef>
            </a:pPr>
            <a:r>
              <a:rPr lang="en-US" altLang="zh-CN" sz="3200" dirty="0" smtClean="0">
                <a:solidFill>
                  <a:schemeClr val="tx1"/>
                </a:solidFill>
                <a:latin typeface="华文行楷" pitchFamily="2" charset="-122"/>
                <a:ea typeface="华文行楷" pitchFamily="2" charset="-122"/>
              </a:rPr>
              <a:t>1.</a:t>
            </a:r>
            <a:r>
              <a:rPr lang="zh-CN" altLang="en-US" sz="3200" dirty="0" smtClean="0">
                <a:solidFill>
                  <a:schemeClr val="tx1"/>
                </a:solidFill>
                <a:latin typeface="华文行楷" pitchFamily="2" charset="-122"/>
                <a:ea typeface="华文行楷" pitchFamily="2" charset="-122"/>
              </a:rPr>
              <a:t>镜像</a:t>
            </a:r>
            <a:r>
              <a:rPr lang="zh-CN" altLang="en-US" sz="3200" dirty="0">
                <a:solidFill>
                  <a:schemeClr val="tx1"/>
                </a:solidFill>
                <a:latin typeface="华文行楷" pitchFamily="2" charset="-122"/>
                <a:ea typeface="华文行楷" pitchFamily="2" charset="-122"/>
              </a:rPr>
              <a:t>电流源</a:t>
            </a:r>
          </a:p>
        </p:txBody>
      </p:sp>
      <p:sp>
        <p:nvSpPr>
          <p:cNvPr id="26627" name="Text Box 3"/>
          <p:cNvSpPr txBox="1">
            <a:spLocks noChangeArrowheads="1"/>
          </p:cNvSpPr>
          <p:nvPr/>
        </p:nvSpPr>
        <p:spPr bwMode="auto">
          <a:xfrm>
            <a:off x="588963" y="2022475"/>
            <a:ext cx="4038600" cy="457200"/>
          </a:xfrm>
          <a:prstGeom prst="rect">
            <a:avLst/>
          </a:prstGeom>
          <a:noFill/>
          <a:ln w="9525">
            <a:noFill/>
            <a:miter lim="800000"/>
            <a:headEnd/>
            <a:tailEnd/>
          </a:ln>
          <a:effectLst/>
        </p:spPr>
        <p:txBody>
          <a:bodyPr>
            <a:spAutoFit/>
          </a:bodyPr>
          <a:lstStyle/>
          <a:p>
            <a:r>
              <a:rPr kumimoji="1" lang="en-US" altLang="zh-CN" sz="2400" b="1">
                <a:latin typeface="Times New Roman" pitchFamily="18" charset="0"/>
              </a:rPr>
              <a:t>T</a:t>
            </a:r>
            <a:r>
              <a:rPr kumimoji="1" lang="en-US" altLang="zh-CN" sz="2400" b="1" baseline="-25000">
                <a:latin typeface="Times New Roman" pitchFamily="18" charset="0"/>
              </a:rPr>
              <a:t>0  </a:t>
            </a:r>
            <a:r>
              <a:rPr kumimoji="1" lang="zh-CN" altLang="zh-CN" sz="2400" b="1">
                <a:latin typeface="Times New Roman" pitchFamily="18" charset="0"/>
              </a:rPr>
              <a:t>和 T</a:t>
            </a:r>
            <a:r>
              <a:rPr kumimoji="1" lang="zh-CN" altLang="zh-CN" sz="2400" b="1" baseline="-25000">
                <a:latin typeface="Times New Roman" pitchFamily="18" charset="0"/>
              </a:rPr>
              <a:t>1 </a:t>
            </a:r>
            <a:r>
              <a:rPr kumimoji="1" lang="zh-CN" altLang="zh-CN" sz="2400" b="1">
                <a:latin typeface="Times New Roman" pitchFamily="18" charset="0"/>
              </a:rPr>
              <a:t>特性完全相同。</a:t>
            </a:r>
            <a:endParaRPr kumimoji="1" lang="zh-CN" altLang="en-US" sz="2400" b="1">
              <a:latin typeface="Times New Roman" pitchFamily="18" charset="0"/>
            </a:endParaRPr>
          </a:p>
        </p:txBody>
      </p:sp>
      <p:graphicFrame>
        <p:nvGraphicFramePr>
          <p:cNvPr id="26628" name="Object 4"/>
          <p:cNvGraphicFramePr>
            <a:graphicFrameLocks noChangeAspect="1"/>
          </p:cNvGraphicFramePr>
          <p:nvPr/>
        </p:nvGraphicFramePr>
        <p:xfrm>
          <a:off x="3635375" y="3141663"/>
          <a:ext cx="2967038" cy="488950"/>
        </p:xfrm>
        <a:graphic>
          <a:graphicData uri="http://schemas.openxmlformats.org/presentationml/2006/ole">
            <mc:AlternateContent xmlns:mc="http://schemas.openxmlformats.org/markup-compatibility/2006">
              <mc:Choice xmlns:v="urn:schemas-microsoft-com:vml" Requires="v">
                <p:oleObj spid="_x0000_s194616" name="Equation" r:id="rId3" imgW="1384200" imgH="228600" progId="Equation.3">
                  <p:embed/>
                </p:oleObj>
              </mc:Choice>
              <mc:Fallback>
                <p:oleObj name="Equation" r:id="rId3" imgW="13842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3141663"/>
                        <a:ext cx="2967038" cy="488950"/>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26629" name="Object 5"/>
          <p:cNvGraphicFramePr>
            <a:graphicFrameLocks noChangeAspect="1"/>
          </p:cNvGraphicFramePr>
          <p:nvPr/>
        </p:nvGraphicFramePr>
        <p:xfrm>
          <a:off x="3635375" y="4056063"/>
          <a:ext cx="3986213" cy="901700"/>
        </p:xfrm>
        <a:graphic>
          <a:graphicData uri="http://schemas.openxmlformats.org/presentationml/2006/ole">
            <mc:AlternateContent xmlns:mc="http://schemas.openxmlformats.org/markup-compatibility/2006">
              <mc:Choice xmlns:v="urn:schemas-microsoft-com:vml" Requires="v">
                <p:oleObj spid="_x0000_s194617" name="Equation" r:id="rId5" imgW="1854000" imgH="419040" progId="Equation.3">
                  <p:embed/>
                </p:oleObj>
              </mc:Choice>
              <mc:Fallback>
                <p:oleObj name="Equation" r:id="rId5" imgW="1854000" imgH="419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4056063"/>
                        <a:ext cx="3986213" cy="901700"/>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26630" name="Object 6"/>
          <p:cNvGraphicFramePr>
            <a:graphicFrameLocks noChangeAspect="1"/>
          </p:cNvGraphicFramePr>
          <p:nvPr/>
        </p:nvGraphicFramePr>
        <p:xfrm>
          <a:off x="4333875" y="5767388"/>
          <a:ext cx="2808288" cy="471487"/>
        </p:xfrm>
        <a:graphic>
          <a:graphicData uri="http://schemas.openxmlformats.org/presentationml/2006/ole">
            <mc:AlternateContent xmlns:mc="http://schemas.openxmlformats.org/markup-compatibility/2006">
              <mc:Choice xmlns:v="urn:schemas-microsoft-com:vml" Requires="v">
                <p:oleObj spid="_x0000_s194618" name="Equation" r:id="rId7" imgW="1358640" imgH="228600" progId="Equation.3">
                  <p:embed/>
                </p:oleObj>
              </mc:Choice>
              <mc:Fallback>
                <p:oleObj name="Equation" r:id="rId7" imgW="135864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3875" y="5767388"/>
                        <a:ext cx="2808288" cy="471487"/>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6631" name="Text Box 7"/>
          <p:cNvSpPr txBox="1">
            <a:spLocks noChangeArrowheads="1"/>
          </p:cNvSpPr>
          <p:nvPr/>
        </p:nvSpPr>
        <p:spPr bwMode="auto">
          <a:xfrm>
            <a:off x="446088" y="1446213"/>
            <a:ext cx="8305800" cy="457200"/>
          </a:xfrm>
          <a:prstGeom prst="rect">
            <a:avLst/>
          </a:prstGeom>
          <a:noFill/>
          <a:ln w="9525">
            <a:noFill/>
            <a:miter lim="800000"/>
            <a:headEnd/>
            <a:tailEnd/>
          </a:ln>
          <a:effectLst/>
        </p:spPr>
        <p:txBody>
          <a:bodyPr>
            <a:spAutoFit/>
          </a:bodyPr>
          <a:lstStyle/>
          <a:p>
            <a:pPr>
              <a:spcBef>
                <a:spcPct val="50000"/>
              </a:spcBef>
            </a:pPr>
            <a:r>
              <a:rPr lang="zh-CN" altLang="en-US" sz="2400" b="1"/>
              <a:t>在电流源电路中充分利用集成运放中晶体管性能的一致性。</a:t>
            </a:r>
          </a:p>
        </p:txBody>
      </p:sp>
      <p:pic>
        <p:nvPicPr>
          <p:cNvPr id="26632" name="Picture 8" descr="Dz040201"/>
          <p:cNvPicPr>
            <a:picLocks noChangeAspect="1" noChangeArrowheads="1"/>
          </p:cNvPicPr>
          <p:nvPr/>
        </p:nvPicPr>
        <p:blipFill>
          <a:blip r:embed="rId9"/>
          <a:srcRect/>
          <a:stretch>
            <a:fillRect/>
          </a:stretch>
        </p:blipFill>
        <p:spPr bwMode="auto">
          <a:xfrm>
            <a:off x="815975" y="2684463"/>
            <a:ext cx="2398713" cy="2590800"/>
          </a:xfrm>
          <a:prstGeom prst="rect">
            <a:avLst/>
          </a:prstGeom>
          <a:noFill/>
        </p:spPr>
      </p:pic>
      <p:sp>
        <p:nvSpPr>
          <p:cNvPr id="26633" name="AutoShape 9"/>
          <p:cNvSpPr>
            <a:spLocks/>
          </p:cNvSpPr>
          <p:nvPr/>
        </p:nvSpPr>
        <p:spPr bwMode="auto">
          <a:xfrm>
            <a:off x="2028825" y="5407025"/>
            <a:ext cx="2022475" cy="838200"/>
          </a:xfrm>
          <a:prstGeom prst="borderCallout1">
            <a:avLst>
              <a:gd name="adj1" fmla="val 13634"/>
              <a:gd name="adj2" fmla="val -3769"/>
              <a:gd name="adj3" fmla="val -88449"/>
              <a:gd name="adj4" fmla="val -19389"/>
            </a:avLst>
          </a:prstGeom>
          <a:solidFill>
            <a:srgbClr val="FFFFCC"/>
          </a:solidFill>
          <a:ln w="19050">
            <a:solidFill>
              <a:srgbClr val="FF0000"/>
            </a:solidFill>
            <a:miter lim="800000"/>
            <a:headEnd/>
            <a:tailEnd/>
          </a:ln>
          <a:effectLst/>
        </p:spPr>
        <p:txBody>
          <a:bodyPr/>
          <a:lstStyle/>
          <a:p>
            <a:pPr algn="ctr"/>
            <a:r>
              <a:rPr lang="zh-CN" altLang="en-US" sz="2400" b="1"/>
              <a:t>电路中有负反馈吗？</a:t>
            </a:r>
          </a:p>
        </p:txBody>
      </p:sp>
      <p:sp>
        <p:nvSpPr>
          <p:cNvPr id="26634" name="AutoShape 10"/>
          <p:cNvSpPr>
            <a:spLocks/>
          </p:cNvSpPr>
          <p:nvPr/>
        </p:nvSpPr>
        <p:spPr bwMode="auto">
          <a:xfrm>
            <a:off x="1654175" y="2608263"/>
            <a:ext cx="1535113" cy="457200"/>
          </a:xfrm>
          <a:prstGeom prst="borderCallout1">
            <a:avLst>
              <a:gd name="adj1" fmla="val 25000"/>
              <a:gd name="adj2" fmla="val -4963"/>
              <a:gd name="adj3" fmla="val 131250"/>
              <a:gd name="adj4" fmla="val -14787"/>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基准电流</a:t>
            </a:r>
          </a:p>
        </p:txBody>
      </p:sp>
      <p:graphicFrame>
        <p:nvGraphicFramePr>
          <p:cNvPr id="26635" name="Object 11"/>
          <p:cNvGraphicFramePr>
            <a:graphicFrameLocks noChangeAspect="1"/>
          </p:cNvGraphicFramePr>
          <p:nvPr/>
        </p:nvGraphicFramePr>
        <p:xfrm>
          <a:off x="3622675" y="2608263"/>
          <a:ext cx="2438400" cy="455612"/>
        </p:xfrm>
        <a:graphic>
          <a:graphicData uri="http://schemas.openxmlformats.org/presentationml/2006/ole">
            <mc:AlternateContent xmlns:mc="http://schemas.openxmlformats.org/markup-compatibility/2006">
              <mc:Choice xmlns:v="urn:schemas-microsoft-com:vml" Requires="v">
                <p:oleObj spid="_x0000_s194619" name="Equation" r:id="rId10" imgW="1218960" imgH="228600" progId="Equation.3">
                  <p:embed/>
                </p:oleObj>
              </mc:Choice>
              <mc:Fallback>
                <p:oleObj name="Equation" r:id="rId10" imgW="1218960" imgH="2286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22675" y="2608263"/>
                        <a:ext cx="2438400" cy="455612"/>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6636" name="Object 12"/>
          <p:cNvGraphicFramePr>
            <a:graphicFrameLocks noChangeAspect="1"/>
          </p:cNvGraphicFramePr>
          <p:nvPr/>
        </p:nvGraphicFramePr>
        <p:xfrm>
          <a:off x="4694238" y="4830763"/>
          <a:ext cx="1801812" cy="849312"/>
        </p:xfrm>
        <a:graphic>
          <a:graphicData uri="http://schemas.openxmlformats.org/presentationml/2006/ole">
            <mc:AlternateContent xmlns:mc="http://schemas.openxmlformats.org/markup-compatibility/2006">
              <mc:Choice xmlns:v="urn:schemas-microsoft-com:vml" Requires="v">
                <p:oleObj spid="_x0000_s194620" name="Equation" r:id="rId12" imgW="888840" imgH="419040" progId="Equation.3">
                  <p:embed/>
                </p:oleObj>
              </mc:Choice>
              <mc:Fallback>
                <p:oleObj name="Equation" r:id="rId12" imgW="888840" imgH="41904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4238" y="4830763"/>
                        <a:ext cx="1801812" cy="849312"/>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26637" name="Object 13"/>
          <p:cNvGraphicFramePr>
            <a:graphicFrameLocks noChangeAspect="1"/>
          </p:cNvGraphicFramePr>
          <p:nvPr/>
        </p:nvGraphicFramePr>
        <p:xfrm>
          <a:off x="3635375" y="3675063"/>
          <a:ext cx="1824038" cy="488950"/>
        </p:xfrm>
        <a:graphic>
          <a:graphicData uri="http://schemas.openxmlformats.org/presentationml/2006/ole">
            <mc:AlternateContent xmlns:mc="http://schemas.openxmlformats.org/markup-compatibility/2006">
              <mc:Choice xmlns:v="urn:schemas-microsoft-com:vml" Requires="v">
                <p:oleObj spid="_x0000_s194621" name="Equation" r:id="rId14" imgW="850680" imgH="228600" progId="Equation.3">
                  <p:embed/>
                </p:oleObj>
              </mc:Choice>
              <mc:Fallback>
                <p:oleObj name="Equation" r:id="rId14" imgW="850680" imgH="22860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5375" y="3675063"/>
                        <a:ext cx="1824038" cy="488950"/>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32"/>
                                        </p:tgtEl>
                                        <p:attrNameLst>
                                          <p:attrName>style.visibility</p:attrName>
                                        </p:attrNameLst>
                                      </p:cBhvr>
                                      <p:to>
                                        <p:strVal val="visible"/>
                                      </p:to>
                                    </p:set>
                                    <p:animEffect transition="in" filter="wipe(left)">
                                      <p:cBhvr>
                                        <p:cTn id="7" dur="500"/>
                                        <p:tgtEl>
                                          <p:spTgt spid="266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7">
                                            <p:txEl>
                                              <p:pRg st="0" end="0"/>
                                            </p:txEl>
                                          </p:spTgt>
                                        </p:tgtEl>
                                        <p:attrNameLst>
                                          <p:attrName>style.visibility</p:attrName>
                                        </p:attrNameLst>
                                      </p:cBhvr>
                                      <p:to>
                                        <p:strVal val="visible"/>
                                      </p:to>
                                    </p:set>
                                    <p:animEffect transition="in" filter="wipe(left)">
                                      <p:cBhvr>
                                        <p:cTn id="12" dur="500"/>
                                        <p:tgtEl>
                                          <p:spTgt spid="266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66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635"/>
                                        </p:tgtEl>
                                        <p:attrNameLst>
                                          <p:attrName>style.visibility</p:attrName>
                                        </p:attrNameLst>
                                      </p:cBhvr>
                                      <p:to>
                                        <p:strVal val="visible"/>
                                      </p:to>
                                    </p:set>
                                    <p:animEffect transition="in" filter="wipe(left)">
                                      <p:cBhvr>
                                        <p:cTn id="21" dur="500"/>
                                        <p:tgtEl>
                                          <p:spTgt spid="266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6628"/>
                                        </p:tgtEl>
                                        <p:attrNameLst>
                                          <p:attrName>style.visibility</p:attrName>
                                        </p:attrNameLst>
                                      </p:cBhvr>
                                      <p:to>
                                        <p:strVal val="visible"/>
                                      </p:to>
                                    </p:set>
                                    <p:animEffect transition="in" filter="wipe(left)">
                                      <p:cBhvr>
                                        <p:cTn id="26" dur="500"/>
                                        <p:tgtEl>
                                          <p:spTgt spid="266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637"/>
                                        </p:tgtEl>
                                        <p:attrNameLst>
                                          <p:attrName>style.visibility</p:attrName>
                                        </p:attrNameLst>
                                      </p:cBhvr>
                                      <p:to>
                                        <p:strVal val="visible"/>
                                      </p:to>
                                    </p:set>
                                    <p:animEffect transition="in" filter="wipe(left)">
                                      <p:cBhvr>
                                        <p:cTn id="31" dur="500"/>
                                        <p:tgtEl>
                                          <p:spTgt spid="2663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6629"/>
                                        </p:tgtEl>
                                        <p:attrNameLst>
                                          <p:attrName>style.visibility</p:attrName>
                                        </p:attrNameLst>
                                      </p:cBhvr>
                                      <p:to>
                                        <p:strVal val="visible"/>
                                      </p:to>
                                    </p:set>
                                    <p:animEffect transition="in" filter="wipe(left)">
                                      <p:cBhvr>
                                        <p:cTn id="36" dur="500"/>
                                        <p:tgtEl>
                                          <p:spTgt spid="266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6636"/>
                                        </p:tgtEl>
                                        <p:attrNameLst>
                                          <p:attrName>style.visibility</p:attrName>
                                        </p:attrNameLst>
                                      </p:cBhvr>
                                      <p:to>
                                        <p:strVal val="visible"/>
                                      </p:to>
                                    </p:set>
                                    <p:animEffect transition="in" filter="wipe(left)">
                                      <p:cBhvr>
                                        <p:cTn id="41" dur="500"/>
                                        <p:tgtEl>
                                          <p:spTgt spid="266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630"/>
                                        </p:tgtEl>
                                        <p:attrNameLst>
                                          <p:attrName>style.visibility</p:attrName>
                                        </p:attrNameLst>
                                      </p:cBhvr>
                                      <p:to>
                                        <p:strVal val="visible"/>
                                      </p:to>
                                    </p:set>
                                    <p:animEffect transition="in" filter="wipe(left)">
                                      <p:cBhvr>
                                        <p:cTn id="46" dur="500"/>
                                        <p:tgtEl>
                                          <p:spTgt spid="2663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6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P spid="26633" grpId="0" animBg="1" autoUpdateAnimBg="0"/>
      <p:bldP spid="26634"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23850" y="836613"/>
            <a:ext cx="4321175" cy="576262"/>
          </a:xfrm>
        </p:spPr>
        <p:txBody>
          <a:bodyPr/>
          <a:lstStyle/>
          <a:p>
            <a:pPr algn="l">
              <a:lnSpc>
                <a:spcPct val="120000"/>
              </a:lnSpc>
            </a:pPr>
            <a:r>
              <a:rPr lang="en-US" altLang="zh-CN" sz="3200" dirty="0" smtClean="0">
                <a:solidFill>
                  <a:schemeClr val="tx1"/>
                </a:solidFill>
                <a:latin typeface="华文行楷" pitchFamily="2" charset="-122"/>
                <a:ea typeface="华文行楷" pitchFamily="2" charset="-122"/>
              </a:rPr>
              <a:t>2. </a:t>
            </a:r>
            <a:r>
              <a:rPr lang="zh-CN" altLang="en-US" sz="3200" dirty="0" smtClean="0">
                <a:solidFill>
                  <a:schemeClr val="tx1"/>
                </a:solidFill>
                <a:latin typeface="宋体" charset="-122"/>
                <a:ea typeface="华文行楷" pitchFamily="2" charset="-122"/>
              </a:rPr>
              <a:t>微</a:t>
            </a:r>
            <a:r>
              <a:rPr lang="zh-CN" altLang="en-US" sz="3200" dirty="0">
                <a:solidFill>
                  <a:schemeClr val="tx1"/>
                </a:solidFill>
                <a:latin typeface="宋体" charset="-122"/>
                <a:ea typeface="华文行楷" pitchFamily="2" charset="-122"/>
              </a:rPr>
              <a:t>电流源</a:t>
            </a:r>
            <a:endParaRPr lang="zh-CN" altLang="en-US" sz="3200" dirty="0">
              <a:solidFill>
                <a:schemeClr val="tx1"/>
              </a:solidFill>
              <a:ea typeface="华文行楷" pitchFamily="2" charset="-122"/>
            </a:endParaRPr>
          </a:p>
        </p:txBody>
      </p:sp>
      <p:graphicFrame>
        <p:nvGraphicFramePr>
          <p:cNvPr id="27651" name="Object 3"/>
          <p:cNvGraphicFramePr>
            <a:graphicFrameLocks noChangeAspect="1"/>
          </p:cNvGraphicFramePr>
          <p:nvPr/>
        </p:nvGraphicFramePr>
        <p:xfrm>
          <a:off x="3717925" y="2103438"/>
          <a:ext cx="2671763" cy="434975"/>
        </p:xfrm>
        <a:graphic>
          <a:graphicData uri="http://schemas.openxmlformats.org/presentationml/2006/ole">
            <mc:AlternateContent xmlns:mc="http://schemas.openxmlformats.org/markup-compatibility/2006">
              <mc:Choice xmlns:v="urn:schemas-microsoft-com:vml" Requires="v">
                <p:oleObj spid="_x0000_s195631" name="Equation" r:id="rId3" imgW="1396800" imgH="228600" progId="Equation.3">
                  <p:embed/>
                </p:oleObj>
              </mc:Choice>
              <mc:Fallback>
                <p:oleObj name="Equation" r:id="rId3" imgW="13968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925" y="2103438"/>
                        <a:ext cx="2671763" cy="434975"/>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7652" name="Object 4"/>
          <p:cNvGraphicFramePr>
            <a:graphicFrameLocks noChangeAspect="1"/>
          </p:cNvGraphicFramePr>
          <p:nvPr/>
        </p:nvGraphicFramePr>
        <p:xfrm>
          <a:off x="3779838" y="2636838"/>
          <a:ext cx="4535487" cy="881062"/>
        </p:xfrm>
        <a:graphic>
          <a:graphicData uri="http://schemas.openxmlformats.org/presentationml/2006/ole">
            <mc:AlternateContent xmlns:mc="http://schemas.openxmlformats.org/markup-compatibility/2006">
              <mc:Choice xmlns:v="urn:schemas-microsoft-com:vml" Requires="v">
                <p:oleObj spid="_x0000_s195632" name="Equation" r:id="rId5" imgW="2286000" imgH="444240" progId="Equation.3">
                  <p:embed/>
                </p:oleObj>
              </mc:Choice>
              <mc:Fallback>
                <p:oleObj name="Equation" r:id="rId5" imgW="2286000" imgH="4442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2636838"/>
                        <a:ext cx="4535487" cy="881062"/>
                      </a:xfrm>
                      <a:prstGeom prst="rect">
                        <a:avLst/>
                      </a:prstGeom>
                      <a:solidFill>
                        <a:srgbClr val="FFFFCC"/>
                      </a:solidFill>
                    </p:spPr>
                  </p:pic>
                </p:oleObj>
              </mc:Fallback>
            </mc:AlternateContent>
          </a:graphicData>
        </a:graphic>
      </p:graphicFrame>
      <p:graphicFrame>
        <p:nvGraphicFramePr>
          <p:cNvPr id="27653" name="Object 5"/>
          <p:cNvGraphicFramePr>
            <a:graphicFrameLocks noChangeAspect="1"/>
          </p:cNvGraphicFramePr>
          <p:nvPr/>
        </p:nvGraphicFramePr>
        <p:xfrm>
          <a:off x="3784600" y="3627438"/>
          <a:ext cx="3305175" cy="757237"/>
        </p:xfrm>
        <a:graphic>
          <a:graphicData uri="http://schemas.openxmlformats.org/presentationml/2006/ole">
            <mc:AlternateContent xmlns:mc="http://schemas.openxmlformats.org/markup-compatibility/2006">
              <mc:Choice xmlns:v="urn:schemas-microsoft-com:vml" Requires="v">
                <p:oleObj spid="_x0000_s195633" name="Equation" r:id="rId7" imgW="1879560" imgH="431640" progId="Equation.3">
                  <p:embed/>
                </p:oleObj>
              </mc:Choice>
              <mc:Fallback>
                <p:oleObj name="Equation" r:id="rId7" imgW="187956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600" y="3627438"/>
                        <a:ext cx="3305175" cy="757237"/>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7654" name="Object 6"/>
          <p:cNvGraphicFramePr>
            <a:graphicFrameLocks noChangeAspect="1"/>
          </p:cNvGraphicFramePr>
          <p:nvPr/>
        </p:nvGraphicFramePr>
        <p:xfrm>
          <a:off x="3765550" y="4465638"/>
          <a:ext cx="3260725" cy="1204912"/>
        </p:xfrm>
        <a:graphic>
          <a:graphicData uri="http://schemas.openxmlformats.org/presentationml/2006/ole">
            <mc:AlternateContent xmlns:mc="http://schemas.openxmlformats.org/markup-compatibility/2006">
              <mc:Choice xmlns:v="urn:schemas-microsoft-com:vml" Requires="v">
                <p:oleObj spid="_x0000_s195634" name="Equation" r:id="rId9" imgW="1714320" imgH="634680" progId="Equation.3">
                  <p:embed/>
                </p:oleObj>
              </mc:Choice>
              <mc:Fallback>
                <p:oleObj name="Equation" r:id="rId9" imgW="1714320" imgH="63468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5550" y="4465638"/>
                        <a:ext cx="3260725" cy="1204912"/>
                      </a:xfrm>
                      <a:prstGeom prst="rect">
                        <a:avLst/>
                      </a:prstGeom>
                      <a:solidFill>
                        <a:srgbClr val="FFFFCC"/>
                      </a:solidFill>
                    </p:spPr>
                  </p:pic>
                </p:oleObj>
              </mc:Fallback>
            </mc:AlternateContent>
          </a:graphicData>
        </a:graphic>
      </p:graphicFrame>
      <p:sp>
        <p:nvSpPr>
          <p:cNvPr id="27655" name="Text Box 7"/>
          <p:cNvSpPr txBox="1">
            <a:spLocks noChangeArrowheads="1"/>
          </p:cNvSpPr>
          <p:nvPr/>
        </p:nvSpPr>
        <p:spPr bwMode="auto">
          <a:xfrm>
            <a:off x="584200" y="5684838"/>
            <a:ext cx="7620000" cy="457200"/>
          </a:xfrm>
          <a:prstGeom prst="rect">
            <a:avLst/>
          </a:prstGeom>
          <a:noFill/>
          <a:ln w="9525">
            <a:noFill/>
            <a:miter lim="800000"/>
            <a:headEnd/>
            <a:tailEnd/>
          </a:ln>
          <a:effectLst/>
        </p:spPr>
        <p:txBody>
          <a:bodyPr>
            <a:spAutoFit/>
          </a:bodyPr>
          <a:lstStyle/>
          <a:p>
            <a:pPr eaLnBrk="0" hangingPunct="0">
              <a:spcBef>
                <a:spcPct val="50000"/>
              </a:spcBef>
            </a:pPr>
            <a:r>
              <a:rPr lang="zh-CN" altLang="en-US" sz="2400" b="1">
                <a:latin typeface="Times New Roman" pitchFamily="18" charset="0"/>
              </a:rPr>
              <a:t>设计过程很简单，首先确定</a:t>
            </a:r>
            <a:r>
              <a:rPr lang="en-US" altLang="zh-CN" sz="2400" b="1" i="1">
                <a:latin typeface="Times New Roman" pitchFamily="18" charset="0"/>
              </a:rPr>
              <a:t>I</a:t>
            </a:r>
            <a:r>
              <a:rPr lang="en-US" altLang="zh-CN" sz="2400" b="1" baseline="-25000">
                <a:latin typeface="Times New Roman" pitchFamily="18" charset="0"/>
              </a:rPr>
              <a:t>E0</a:t>
            </a:r>
            <a:r>
              <a:rPr lang="zh-CN" altLang="en-US" sz="2400" b="1">
                <a:latin typeface="Times New Roman" pitchFamily="18" charset="0"/>
              </a:rPr>
              <a:t>和</a:t>
            </a:r>
            <a:r>
              <a:rPr lang="en-US" altLang="zh-CN" sz="2400" b="1" i="1">
                <a:latin typeface="Times New Roman" pitchFamily="18" charset="0"/>
              </a:rPr>
              <a:t>I</a:t>
            </a:r>
            <a:r>
              <a:rPr lang="en-US" altLang="zh-CN" sz="2400" b="1" baseline="-25000">
                <a:latin typeface="Times New Roman" pitchFamily="18" charset="0"/>
              </a:rPr>
              <a:t>E1</a:t>
            </a:r>
            <a:r>
              <a:rPr lang="zh-CN" altLang="en-US" sz="2400" b="1">
                <a:latin typeface="Times New Roman" pitchFamily="18" charset="0"/>
              </a:rPr>
              <a:t>，然后选定</a:t>
            </a:r>
            <a:r>
              <a:rPr lang="en-US" altLang="zh-CN" sz="2400" b="1" i="1">
                <a:latin typeface="Times New Roman" pitchFamily="18" charset="0"/>
              </a:rPr>
              <a:t>R</a:t>
            </a:r>
            <a:r>
              <a:rPr lang="zh-CN" altLang="en-US" sz="2400" b="1">
                <a:latin typeface="Times New Roman" pitchFamily="18" charset="0"/>
              </a:rPr>
              <a:t>和</a:t>
            </a:r>
            <a:r>
              <a:rPr lang="en-US" altLang="zh-CN" sz="2400" b="1" i="1">
                <a:latin typeface="Times New Roman" pitchFamily="18" charset="0"/>
              </a:rPr>
              <a:t>R</a:t>
            </a:r>
            <a:r>
              <a:rPr lang="en-US" altLang="zh-CN" sz="2400" b="1" baseline="-25000">
                <a:latin typeface="Times New Roman" pitchFamily="18" charset="0"/>
              </a:rPr>
              <a:t>e</a:t>
            </a:r>
            <a:r>
              <a:rPr lang="zh-CN" altLang="en-US" sz="2400" b="1">
                <a:latin typeface="Times New Roman" pitchFamily="18" charset="0"/>
              </a:rPr>
              <a:t>。</a:t>
            </a:r>
            <a:endParaRPr lang="zh-CN" altLang="en-US" sz="2400" b="1" baseline="-25000">
              <a:latin typeface="Times New Roman" pitchFamily="18" charset="0"/>
            </a:endParaRPr>
          </a:p>
        </p:txBody>
      </p:sp>
      <p:graphicFrame>
        <p:nvGraphicFramePr>
          <p:cNvPr id="27656" name="Object 8"/>
          <p:cNvGraphicFramePr>
            <a:graphicFrameLocks noChangeAspect="1"/>
          </p:cNvGraphicFramePr>
          <p:nvPr/>
        </p:nvGraphicFramePr>
        <p:xfrm>
          <a:off x="660400" y="2179638"/>
          <a:ext cx="2787650" cy="3200400"/>
        </p:xfrm>
        <a:graphic>
          <a:graphicData uri="http://schemas.openxmlformats.org/presentationml/2006/ole">
            <mc:AlternateContent xmlns:mc="http://schemas.openxmlformats.org/markup-compatibility/2006">
              <mc:Choice xmlns:v="urn:schemas-microsoft-com:vml" Requires="v">
                <p:oleObj spid="_x0000_s195635" name="Photo Editor 照片" r:id="rId11" imgW="8183117" imgH="9400000" progId="">
                  <p:embed/>
                </p:oleObj>
              </mc:Choice>
              <mc:Fallback>
                <p:oleObj name="Photo Editor 照片" r:id="rId11" imgW="8183117" imgH="9400000" progId="">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0400" y="2179638"/>
                        <a:ext cx="27876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7" name="AutoShape 9"/>
          <p:cNvSpPr>
            <a:spLocks/>
          </p:cNvSpPr>
          <p:nvPr/>
        </p:nvSpPr>
        <p:spPr bwMode="auto">
          <a:xfrm>
            <a:off x="7832725" y="4618038"/>
            <a:ext cx="892175" cy="847725"/>
          </a:xfrm>
          <a:prstGeom prst="borderCallout2">
            <a:avLst>
              <a:gd name="adj1" fmla="val 13481"/>
              <a:gd name="adj2" fmla="val -8542"/>
              <a:gd name="adj3" fmla="val 13481"/>
              <a:gd name="adj4" fmla="val -51245"/>
              <a:gd name="adj5" fmla="val -41199"/>
              <a:gd name="adj6" fmla="val -95551"/>
            </a:avLst>
          </a:prstGeom>
          <a:solidFill>
            <a:srgbClr val="66FFFF"/>
          </a:solidFill>
          <a:ln w="9525">
            <a:solidFill>
              <a:srgbClr val="FF6600"/>
            </a:solidFill>
            <a:miter lim="800000"/>
            <a:headEnd/>
            <a:tailEnd/>
          </a:ln>
          <a:effectLst/>
        </p:spPr>
        <p:txBody>
          <a:bodyPr/>
          <a:lstStyle/>
          <a:p>
            <a:pPr algn="ctr" eaLnBrk="0" hangingPunct="0"/>
            <a:r>
              <a:rPr lang="zh-CN" altLang="en-US" sz="2400" b="1">
                <a:solidFill>
                  <a:srgbClr val="000000"/>
                </a:solidFill>
                <a:latin typeface="Times New Roman" pitchFamily="18" charset="0"/>
              </a:rPr>
              <a:t>超越方程</a:t>
            </a:r>
          </a:p>
        </p:txBody>
      </p:sp>
      <p:grpSp>
        <p:nvGrpSpPr>
          <p:cNvPr id="2" name="Group 10"/>
          <p:cNvGrpSpPr>
            <a:grpSpLocks/>
          </p:cNvGrpSpPr>
          <p:nvPr/>
        </p:nvGrpSpPr>
        <p:grpSpPr bwMode="auto">
          <a:xfrm>
            <a:off x="2489200" y="4541838"/>
            <a:ext cx="573088" cy="396875"/>
            <a:chOff x="1584" y="2736"/>
            <a:chExt cx="361" cy="250"/>
          </a:xfrm>
        </p:grpSpPr>
        <p:sp>
          <p:nvSpPr>
            <p:cNvPr id="27659" name="Rectangle 11"/>
            <p:cNvSpPr>
              <a:spLocks noChangeArrowheads="1"/>
            </p:cNvSpPr>
            <p:nvPr/>
          </p:nvSpPr>
          <p:spPr bwMode="auto">
            <a:xfrm>
              <a:off x="1872" y="2736"/>
              <a:ext cx="73" cy="240"/>
            </a:xfrm>
            <a:prstGeom prst="rect">
              <a:avLst/>
            </a:prstGeom>
            <a:solidFill>
              <a:srgbClr val="FFFFFF"/>
            </a:solidFill>
            <a:ln w="28575">
              <a:solidFill>
                <a:srgbClr val="FF3300"/>
              </a:solidFill>
              <a:miter lim="800000"/>
              <a:headEnd/>
              <a:tailEnd/>
            </a:ln>
            <a:effectLst/>
          </p:spPr>
          <p:txBody>
            <a:bodyPr wrap="none" anchor="ctr"/>
            <a:lstStyle/>
            <a:p>
              <a:endParaRPr lang="zh-CN" altLang="en-US"/>
            </a:p>
          </p:txBody>
        </p:sp>
        <p:sp>
          <p:nvSpPr>
            <p:cNvPr id="27660" name="Text Box 12"/>
            <p:cNvSpPr txBox="1">
              <a:spLocks noChangeArrowheads="1"/>
            </p:cNvSpPr>
            <p:nvPr/>
          </p:nvSpPr>
          <p:spPr bwMode="auto">
            <a:xfrm>
              <a:off x="1584" y="2736"/>
              <a:ext cx="336" cy="250"/>
            </a:xfrm>
            <a:prstGeom prst="rect">
              <a:avLst/>
            </a:prstGeom>
            <a:noFill/>
            <a:ln w="9525">
              <a:noFill/>
              <a:miter lim="800000"/>
              <a:headEnd/>
              <a:tailEnd/>
            </a:ln>
            <a:effectLst/>
          </p:spPr>
          <p:txBody>
            <a:bodyPr>
              <a:spAutoFit/>
            </a:bodyPr>
            <a:lstStyle/>
            <a:p>
              <a:pPr>
                <a:spcBef>
                  <a:spcPct val="50000"/>
                </a:spcBef>
              </a:pPr>
              <a:r>
                <a:rPr kumimoji="1" lang="en-US" altLang="zh-CN" sz="2000" b="1" i="1">
                  <a:solidFill>
                    <a:srgbClr val="FF3300"/>
                  </a:solidFill>
                  <a:latin typeface="Times New Roman" pitchFamily="18" charset="0"/>
                </a:rPr>
                <a:t>R</a:t>
              </a:r>
              <a:r>
                <a:rPr kumimoji="1" lang="en-US" altLang="zh-CN" sz="2000" b="1" baseline="-25000">
                  <a:solidFill>
                    <a:srgbClr val="FF3300"/>
                  </a:solidFill>
                  <a:latin typeface="Times New Roman" pitchFamily="18" charset="0"/>
                </a:rPr>
                <a:t>e</a:t>
              </a:r>
              <a:endParaRPr kumimoji="1" lang="en-US" altLang="zh-CN" sz="2000" b="1">
                <a:solidFill>
                  <a:srgbClr val="FF3300"/>
                </a:solidFill>
                <a:latin typeface="Times New Roman" pitchFamily="18" charset="0"/>
              </a:endParaRPr>
            </a:p>
          </p:txBody>
        </p:sp>
      </p:grpSp>
      <p:sp>
        <p:nvSpPr>
          <p:cNvPr id="27661" name="Text Box 13"/>
          <p:cNvSpPr txBox="1">
            <a:spLocks noChangeArrowheads="1"/>
          </p:cNvSpPr>
          <p:nvPr/>
        </p:nvSpPr>
        <p:spPr bwMode="auto">
          <a:xfrm>
            <a:off x="730250" y="1395413"/>
            <a:ext cx="7056438"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要求提供很小的静态电流，又不能用大电阻。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7651"/>
                                        </p:tgtEl>
                                        <p:attrNameLst>
                                          <p:attrName>style.visibility</p:attrName>
                                        </p:attrNameLst>
                                      </p:cBhvr>
                                      <p:to>
                                        <p:strVal val="visible"/>
                                      </p:to>
                                    </p:set>
                                    <p:animEffect transition="in" filter="wipe(left)">
                                      <p:cBhvr>
                                        <p:cTn id="11" dur="500"/>
                                        <p:tgtEl>
                                          <p:spTgt spid="276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7652"/>
                                        </p:tgtEl>
                                        <p:attrNameLst>
                                          <p:attrName>style.visibility</p:attrName>
                                        </p:attrNameLst>
                                      </p:cBhvr>
                                      <p:to>
                                        <p:strVal val="visible"/>
                                      </p:to>
                                    </p:set>
                                    <p:animEffect transition="in" filter="wipe(left)">
                                      <p:cBhvr>
                                        <p:cTn id="16" dur="500"/>
                                        <p:tgtEl>
                                          <p:spTgt spid="276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7653"/>
                                        </p:tgtEl>
                                        <p:attrNameLst>
                                          <p:attrName>style.visibility</p:attrName>
                                        </p:attrNameLst>
                                      </p:cBhvr>
                                      <p:to>
                                        <p:strVal val="visible"/>
                                      </p:to>
                                    </p:set>
                                    <p:animEffect transition="in" filter="wipe(left)">
                                      <p:cBhvr>
                                        <p:cTn id="21" dur="500"/>
                                        <p:tgtEl>
                                          <p:spTgt spid="2765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765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7654"/>
                                        </p:tgtEl>
                                        <p:attrNameLst>
                                          <p:attrName>style.visibility</p:attrName>
                                        </p:attrNameLst>
                                      </p:cBhvr>
                                      <p:to>
                                        <p:strVal val="visible"/>
                                      </p:to>
                                    </p:set>
                                    <p:animEffect transition="in" filter="wipe(left)">
                                      <p:cBhvr>
                                        <p:cTn id="30" dur="500"/>
                                        <p:tgtEl>
                                          <p:spTgt spid="2765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7655">
                                            <p:txEl>
                                              <p:pRg st="0" end="0"/>
                                            </p:txEl>
                                          </p:spTgt>
                                        </p:tgtEl>
                                        <p:attrNameLst>
                                          <p:attrName>style.visibility</p:attrName>
                                        </p:attrNameLst>
                                      </p:cBhvr>
                                      <p:to>
                                        <p:strVal val="visible"/>
                                      </p:to>
                                    </p:set>
                                    <p:animEffect transition="in" filter="wipe(left)">
                                      <p:cBhvr>
                                        <p:cTn id="35" dur="500"/>
                                        <p:tgtEl>
                                          <p:spTgt spid="276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build="p" autoUpdateAnimBg="0"/>
      <p:bldP spid="2765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50825" y="836613"/>
            <a:ext cx="6691313" cy="423862"/>
          </a:xfrm>
          <a:ln/>
        </p:spPr>
        <p:txBody>
          <a:bodyPr/>
          <a:lstStyle/>
          <a:p>
            <a:pPr algn="l"/>
            <a:r>
              <a:rPr lang="en-US" altLang="zh-CN" sz="3200" dirty="0" smtClean="0">
                <a:solidFill>
                  <a:schemeClr val="tx1"/>
                </a:solidFill>
                <a:latin typeface="华文行楷" pitchFamily="2" charset="-122"/>
                <a:ea typeface="华文行楷" pitchFamily="2" charset="-122"/>
              </a:rPr>
              <a:t>3.</a:t>
            </a:r>
            <a:r>
              <a:rPr lang="zh-CN" altLang="en-US" sz="3200" dirty="0" smtClean="0">
                <a:solidFill>
                  <a:schemeClr val="tx1"/>
                </a:solidFill>
                <a:ea typeface="华文行楷" pitchFamily="2" charset="-122"/>
              </a:rPr>
              <a:t>多</a:t>
            </a:r>
            <a:r>
              <a:rPr lang="zh-CN" altLang="en-US" sz="3200" dirty="0">
                <a:solidFill>
                  <a:schemeClr val="tx1"/>
                </a:solidFill>
                <a:ea typeface="华文行楷" pitchFamily="2" charset="-122"/>
              </a:rPr>
              <a:t>路电流源</a:t>
            </a:r>
          </a:p>
        </p:txBody>
      </p:sp>
      <p:sp>
        <p:nvSpPr>
          <p:cNvPr id="28675" name="Text Box 3"/>
          <p:cNvSpPr txBox="1">
            <a:spLocks noChangeArrowheads="1"/>
          </p:cNvSpPr>
          <p:nvPr/>
        </p:nvSpPr>
        <p:spPr bwMode="auto">
          <a:xfrm>
            <a:off x="539750" y="3644900"/>
            <a:ext cx="3733800" cy="822325"/>
          </a:xfrm>
          <a:prstGeom prst="rect">
            <a:avLst/>
          </a:prstGeom>
          <a:noFill/>
          <a:ln w="9525">
            <a:noFill/>
            <a:miter lim="800000"/>
            <a:headEnd/>
            <a:tailEnd/>
          </a:ln>
          <a:effectLst/>
        </p:spPr>
        <p:txBody>
          <a:bodyPr>
            <a:spAutoFit/>
          </a:bodyPr>
          <a:lstStyle/>
          <a:p>
            <a:pPr>
              <a:spcBef>
                <a:spcPct val="50000"/>
              </a:spcBef>
            </a:pPr>
            <a:r>
              <a:rPr kumimoji="1" lang="en-US" altLang="zh-CN" sz="2400" b="1">
                <a:solidFill>
                  <a:schemeClr val="bg1"/>
                </a:solidFill>
                <a:latin typeface="Times New Roman" pitchFamily="18" charset="0"/>
              </a:rPr>
              <a:t>    </a:t>
            </a:r>
            <a:r>
              <a:rPr kumimoji="1" lang="zh-CN" altLang="en-US" sz="2400" b="1">
                <a:latin typeface="Times New Roman" pitchFamily="18" charset="0"/>
              </a:rPr>
              <a:t>根据所需静态电流，来选取发射极电阻的数值。</a:t>
            </a:r>
          </a:p>
        </p:txBody>
      </p:sp>
      <p:pic>
        <p:nvPicPr>
          <p:cNvPr id="28676" name="Picture 4" descr="Dz040207"/>
          <p:cNvPicPr>
            <a:picLocks noChangeAspect="1" noChangeArrowheads="1"/>
          </p:cNvPicPr>
          <p:nvPr/>
        </p:nvPicPr>
        <p:blipFill>
          <a:blip r:embed="rId3" cstate="print">
            <a:clrChange>
              <a:clrFrom>
                <a:srgbClr val="FFFFFF"/>
              </a:clrFrom>
              <a:clrTo>
                <a:srgbClr val="FFFFFF">
                  <a:alpha val="0"/>
                </a:srgbClr>
              </a:clrTo>
            </a:clrChange>
          </a:blip>
          <a:srcRect t="-3308" b="-2550"/>
          <a:stretch>
            <a:fillRect/>
          </a:stretch>
        </p:blipFill>
        <p:spPr bwMode="auto">
          <a:xfrm>
            <a:off x="4348163" y="1277938"/>
            <a:ext cx="2362200" cy="2222500"/>
          </a:xfrm>
          <a:prstGeom prst="rect">
            <a:avLst/>
          </a:prstGeom>
          <a:solidFill>
            <a:srgbClr val="FFFFFF"/>
          </a:solidFill>
        </p:spPr>
      </p:pic>
      <p:sp>
        <p:nvSpPr>
          <p:cNvPr id="28677" name="Text Box 5"/>
          <p:cNvSpPr txBox="1">
            <a:spLocks noChangeArrowheads="1"/>
          </p:cNvSpPr>
          <p:nvPr/>
        </p:nvSpPr>
        <p:spPr bwMode="auto">
          <a:xfrm>
            <a:off x="4652963" y="3563938"/>
            <a:ext cx="3733800" cy="822325"/>
          </a:xfrm>
          <a:prstGeom prst="rect">
            <a:avLst/>
          </a:prstGeom>
          <a:noFill/>
          <a:ln w="9525">
            <a:noFill/>
            <a:miter lim="800000"/>
            <a:headEnd/>
            <a:tailEnd/>
          </a:ln>
          <a:effectLst/>
        </p:spPr>
        <p:txBody>
          <a:bodyPr>
            <a:spAutoFit/>
          </a:bodyPr>
          <a:lstStyle/>
          <a:p>
            <a:pPr>
              <a:spcBef>
                <a:spcPct val="50000"/>
              </a:spcBef>
            </a:pPr>
            <a:r>
              <a:rPr kumimoji="1" lang="en-US" altLang="zh-CN" sz="2400" b="1">
                <a:solidFill>
                  <a:schemeClr val="bg1"/>
                </a:solidFill>
                <a:latin typeface="Times New Roman" pitchFamily="18" charset="0"/>
              </a:rPr>
              <a:t>    </a:t>
            </a:r>
            <a:r>
              <a:rPr kumimoji="1" lang="zh-CN" altLang="en-US" sz="2400" b="1">
                <a:latin typeface="Times New Roman" pitchFamily="18" charset="0"/>
              </a:rPr>
              <a:t>根据所需静态电流，来确定集电结面积。</a:t>
            </a:r>
          </a:p>
        </p:txBody>
      </p:sp>
      <p:graphicFrame>
        <p:nvGraphicFramePr>
          <p:cNvPr id="28678" name="Object 6"/>
          <p:cNvGraphicFramePr>
            <a:graphicFrameLocks noChangeAspect="1"/>
          </p:cNvGraphicFramePr>
          <p:nvPr/>
        </p:nvGraphicFramePr>
        <p:xfrm>
          <a:off x="468313" y="1412875"/>
          <a:ext cx="3810000" cy="2244725"/>
        </p:xfrm>
        <a:graphic>
          <a:graphicData uri="http://schemas.openxmlformats.org/presentationml/2006/ole">
            <mc:AlternateContent xmlns:mc="http://schemas.openxmlformats.org/markup-compatibility/2006">
              <mc:Choice xmlns:v="urn:schemas-microsoft-com:vml" Requires="v">
                <p:oleObj spid="_x0000_s196628" name="Photo Editor 照片" r:id="rId4" imgW="13857143" imgH="7819048" progId="">
                  <p:embed/>
                </p:oleObj>
              </mc:Choice>
              <mc:Fallback>
                <p:oleObj name="Photo Editor 照片" r:id="rId4" imgW="13857143" imgH="7819048" progId="">
                  <p:embed/>
                  <p:pic>
                    <p:nvPicPr>
                      <p:cNvPr id="0"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4416"/>
                      <a:stretch>
                        <a:fillRect/>
                      </a:stretch>
                    </p:blipFill>
                    <p:spPr bwMode="auto">
                      <a:xfrm>
                        <a:off x="468313" y="1412875"/>
                        <a:ext cx="3810000" cy="22447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679" name="Picture 7" descr="Dz040208"/>
          <p:cNvPicPr>
            <a:picLocks noChangeAspect="1" noChangeArrowheads="1"/>
          </p:cNvPicPr>
          <p:nvPr/>
        </p:nvPicPr>
        <p:blipFill>
          <a:blip r:embed="rId6" cstate="print">
            <a:clrChange>
              <a:clrFrom>
                <a:srgbClr val="FFFFFF"/>
              </a:clrFrom>
              <a:clrTo>
                <a:srgbClr val="FFFFFF">
                  <a:alpha val="0"/>
                </a:srgbClr>
              </a:clrTo>
            </a:clrChange>
          </a:blip>
          <a:srcRect b="-2856"/>
          <a:stretch>
            <a:fillRect/>
          </a:stretch>
        </p:blipFill>
        <p:spPr bwMode="auto">
          <a:xfrm>
            <a:off x="461963" y="4478338"/>
            <a:ext cx="4495800" cy="2181225"/>
          </a:xfrm>
          <a:prstGeom prst="rect">
            <a:avLst/>
          </a:prstGeom>
          <a:solidFill>
            <a:srgbClr val="FFFFFF"/>
          </a:solidFill>
        </p:spPr>
      </p:pic>
      <p:sp>
        <p:nvSpPr>
          <p:cNvPr id="28680" name="Text Box 8"/>
          <p:cNvSpPr txBox="1">
            <a:spLocks noChangeArrowheads="1"/>
          </p:cNvSpPr>
          <p:nvPr/>
        </p:nvSpPr>
        <p:spPr bwMode="auto">
          <a:xfrm>
            <a:off x="5186363" y="5087938"/>
            <a:ext cx="3276600" cy="822325"/>
          </a:xfrm>
          <a:prstGeom prst="rect">
            <a:avLst/>
          </a:prstGeom>
          <a:noFill/>
          <a:ln w="9525">
            <a:noFill/>
            <a:miter lim="800000"/>
            <a:headEnd/>
            <a:tailEnd/>
          </a:ln>
          <a:effectLst/>
        </p:spPr>
        <p:txBody>
          <a:bodyPr>
            <a:spAutoFit/>
          </a:bodyPr>
          <a:lstStyle/>
          <a:p>
            <a:pPr>
              <a:spcBef>
                <a:spcPct val="50000"/>
              </a:spcBef>
            </a:pPr>
            <a:r>
              <a:rPr kumimoji="1" lang="en-US" altLang="zh-CN" sz="2400" b="1">
                <a:solidFill>
                  <a:schemeClr val="bg1"/>
                </a:solidFill>
                <a:latin typeface="Times New Roman" pitchFamily="18" charset="0"/>
              </a:rPr>
              <a:t>    </a:t>
            </a:r>
            <a:r>
              <a:rPr kumimoji="1" lang="zh-CN" altLang="en-US" sz="2400" b="1">
                <a:latin typeface="Times New Roman" pitchFamily="18" charset="0"/>
              </a:rPr>
              <a:t>根据所需静态电流，来确定沟道尺寸。</a:t>
            </a:r>
          </a:p>
        </p:txBody>
      </p:sp>
      <p:graphicFrame>
        <p:nvGraphicFramePr>
          <p:cNvPr id="28681" name="Object 9"/>
          <p:cNvGraphicFramePr>
            <a:graphicFrameLocks noChangeAspect="1"/>
          </p:cNvGraphicFramePr>
          <p:nvPr/>
        </p:nvGraphicFramePr>
        <p:xfrm>
          <a:off x="6786563" y="1887538"/>
          <a:ext cx="1833562" cy="1169987"/>
        </p:xfrm>
        <a:graphic>
          <a:graphicData uri="http://schemas.openxmlformats.org/presentationml/2006/ole">
            <mc:AlternateContent xmlns:mc="http://schemas.openxmlformats.org/markup-compatibility/2006">
              <mc:Choice xmlns:v="urn:schemas-microsoft-com:vml" Requires="v">
                <p:oleObj spid="_x0000_s196629" name="Photo Editor 照片" r:id="rId7" imgW="7478169" imgH="4772691" progId="">
                  <p:embed/>
                </p:oleObj>
              </mc:Choice>
              <mc:Fallback>
                <p:oleObj name="Photo Editor 照片" r:id="rId7" imgW="7478169" imgH="4772691" progId="">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6563" y="1887538"/>
                        <a:ext cx="1833562"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wipe(left)">
                                      <p:cBhvr>
                                        <p:cTn id="7" dur="500"/>
                                        <p:tgtEl>
                                          <p:spTgt spid="28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box(out)">
                                      <p:cBhvr>
                                        <p:cTn id="12" dur="5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86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8677">
                                            <p:txEl>
                                              <p:pRg st="0" end="0"/>
                                            </p:txEl>
                                          </p:spTgt>
                                        </p:tgtEl>
                                        <p:attrNameLst>
                                          <p:attrName>style.visibility</p:attrName>
                                        </p:attrNameLst>
                                      </p:cBhvr>
                                      <p:to>
                                        <p:strVal val="visible"/>
                                      </p:to>
                                    </p:set>
                                    <p:animEffect transition="in" filter="wipe(left)">
                                      <p:cBhvr>
                                        <p:cTn id="21" dur="500"/>
                                        <p:tgtEl>
                                          <p:spTgt spid="2867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28679"/>
                                        </p:tgtEl>
                                        <p:attrNameLst>
                                          <p:attrName>style.visibility</p:attrName>
                                        </p:attrNameLst>
                                      </p:cBhvr>
                                      <p:to>
                                        <p:strVal val="visible"/>
                                      </p:to>
                                    </p:set>
                                    <p:animEffect transition="in" filter="box(out)">
                                      <p:cBhvr>
                                        <p:cTn id="26" dur="500"/>
                                        <p:tgtEl>
                                          <p:spTgt spid="286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680">
                                            <p:txEl>
                                              <p:pRg st="0" end="0"/>
                                            </p:txEl>
                                          </p:spTgt>
                                        </p:tgtEl>
                                        <p:attrNameLst>
                                          <p:attrName>style.visibility</p:attrName>
                                        </p:attrNameLst>
                                      </p:cBhvr>
                                      <p:to>
                                        <p:strVal val="visible"/>
                                      </p:to>
                                    </p:set>
                                    <p:animEffect transition="in" filter="wipe(left)">
                                      <p:cBhvr>
                                        <p:cTn id="31" dur="500"/>
                                        <p:tgtEl>
                                          <p:spTgt spid="286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P spid="28677" grpId="0" build="p" autoUpdateAnimBg="0"/>
      <p:bldP spid="28680"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50825" y="925498"/>
            <a:ext cx="5327650" cy="431800"/>
          </a:xfrm>
        </p:spPr>
        <p:txBody>
          <a:bodyPr/>
          <a:lstStyle/>
          <a:p>
            <a:pPr algn="l">
              <a:lnSpc>
                <a:spcPct val="120000"/>
              </a:lnSpc>
            </a:pPr>
            <a:r>
              <a:rPr lang="en-US" altLang="zh-CN" sz="3200" dirty="0" smtClean="0">
                <a:solidFill>
                  <a:srgbClr val="000000"/>
                </a:solidFill>
                <a:latin typeface="华文行楷" pitchFamily="2" charset="-122"/>
                <a:ea typeface="华文行楷" pitchFamily="2" charset="-122"/>
              </a:rPr>
              <a:t>4.</a:t>
            </a:r>
            <a:r>
              <a:rPr lang="zh-CN" altLang="en-US" sz="3200" dirty="0" smtClean="0">
                <a:solidFill>
                  <a:srgbClr val="000000"/>
                </a:solidFill>
                <a:latin typeface="宋体" charset="-122"/>
                <a:ea typeface="华文行楷" pitchFamily="2" charset="-122"/>
              </a:rPr>
              <a:t>有源</a:t>
            </a:r>
            <a:r>
              <a:rPr lang="zh-CN" altLang="en-US" sz="3200" dirty="0">
                <a:solidFill>
                  <a:srgbClr val="000000"/>
                </a:solidFill>
                <a:latin typeface="宋体" charset="-122"/>
                <a:ea typeface="华文行楷" pitchFamily="2" charset="-122"/>
              </a:rPr>
              <a:t>负载</a:t>
            </a:r>
            <a:r>
              <a:rPr lang="zh-CN" altLang="en-US" sz="2800" b="1" dirty="0">
                <a:solidFill>
                  <a:srgbClr val="000000"/>
                </a:solidFill>
                <a:effectLst>
                  <a:outerShdw blurRad="38100" dist="38100" dir="2700000" algn="tl">
                    <a:srgbClr val="C0C0C0"/>
                  </a:outerShdw>
                </a:effectLst>
              </a:rPr>
              <a:t>      </a:t>
            </a:r>
            <a:endParaRPr lang="zh-CN" altLang="en-US" sz="2800" b="1" dirty="0">
              <a:solidFill>
                <a:srgbClr val="000000"/>
              </a:solidFill>
            </a:endParaRPr>
          </a:p>
        </p:txBody>
      </p:sp>
      <p:pic>
        <p:nvPicPr>
          <p:cNvPr id="29699" name="Picture 3" descr="Dz040210"/>
          <p:cNvPicPr>
            <a:picLocks noChangeAspect="1" noChangeArrowheads="1"/>
          </p:cNvPicPr>
          <p:nvPr/>
        </p:nvPicPr>
        <p:blipFill>
          <a:blip r:embed="rId3" cstate="print"/>
          <a:srcRect r="55882" b="10847"/>
          <a:stretch>
            <a:fillRect/>
          </a:stretch>
        </p:blipFill>
        <p:spPr bwMode="auto">
          <a:xfrm>
            <a:off x="5003800" y="1412875"/>
            <a:ext cx="3276600" cy="2730500"/>
          </a:xfrm>
          <a:prstGeom prst="rect">
            <a:avLst/>
          </a:prstGeom>
          <a:noFill/>
        </p:spPr>
      </p:pic>
      <p:pic>
        <p:nvPicPr>
          <p:cNvPr id="29700" name="Picture 4" descr="Dz040210"/>
          <p:cNvPicPr>
            <a:picLocks noChangeAspect="1" noChangeArrowheads="1"/>
          </p:cNvPicPr>
          <p:nvPr/>
        </p:nvPicPr>
        <p:blipFill>
          <a:blip r:embed="rId4" cstate="print"/>
          <a:srcRect l="44118" t="14264" b="25111"/>
          <a:stretch>
            <a:fillRect/>
          </a:stretch>
        </p:blipFill>
        <p:spPr bwMode="auto">
          <a:xfrm>
            <a:off x="684213" y="4148138"/>
            <a:ext cx="4038600" cy="1806575"/>
          </a:xfrm>
          <a:prstGeom prst="rect">
            <a:avLst/>
          </a:prstGeom>
          <a:noFill/>
        </p:spPr>
      </p:pic>
      <p:sp>
        <p:nvSpPr>
          <p:cNvPr id="29701" name="Text Box 5"/>
          <p:cNvSpPr txBox="1">
            <a:spLocks noChangeArrowheads="1"/>
          </p:cNvSpPr>
          <p:nvPr/>
        </p:nvSpPr>
        <p:spPr bwMode="auto">
          <a:xfrm>
            <a:off x="611188" y="2205038"/>
            <a:ext cx="4722812" cy="1463675"/>
          </a:xfrm>
          <a:prstGeom prst="rect">
            <a:avLst/>
          </a:prstGeom>
          <a:noFill/>
          <a:ln w="9525">
            <a:noFill/>
            <a:miter lim="800000"/>
            <a:headEnd/>
            <a:tailEnd/>
          </a:ln>
          <a:effectLst/>
        </p:spPr>
        <p:txBody>
          <a:bodyPr>
            <a:spAutoFit/>
          </a:bodyPr>
          <a:lstStyle/>
          <a:p>
            <a:pPr>
              <a:lnSpc>
                <a:spcPct val="125000"/>
              </a:lnSpc>
            </a:pPr>
            <a:r>
              <a:rPr kumimoji="1" lang="en-US" altLang="zh-CN" sz="2400" b="1">
                <a:solidFill>
                  <a:srgbClr val="000000"/>
                </a:solidFill>
                <a:latin typeface="Times New Roman" pitchFamily="18" charset="0"/>
              </a:rPr>
              <a:t>①</a:t>
            </a:r>
            <a:r>
              <a:rPr kumimoji="1" lang="zh-CN" altLang="en-US" sz="2400" b="1">
                <a:solidFill>
                  <a:srgbClr val="000000"/>
                </a:solidFill>
                <a:latin typeface="Times New Roman" pitchFamily="18" charset="0"/>
              </a:rPr>
              <a:t>哪只管子为放大管？</a:t>
            </a:r>
          </a:p>
          <a:p>
            <a:pPr>
              <a:lnSpc>
                <a:spcPct val="125000"/>
              </a:lnSpc>
            </a:pPr>
            <a:r>
              <a:rPr kumimoji="1" lang="zh-CN" altLang="en-US" sz="2400" b="1">
                <a:solidFill>
                  <a:srgbClr val="000000"/>
                </a:solidFill>
                <a:latin typeface="Times New Roman" pitchFamily="18" charset="0"/>
              </a:rPr>
              <a:t>②其集电结静态电流约为多少？</a:t>
            </a:r>
          </a:p>
          <a:p>
            <a:pPr>
              <a:lnSpc>
                <a:spcPct val="125000"/>
              </a:lnSpc>
            </a:pPr>
            <a:r>
              <a:rPr kumimoji="1" lang="zh-CN" altLang="en-US" sz="2400" b="1">
                <a:solidFill>
                  <a:srgbClr val="000000"/>
                </a:solidFill>
                <a:latin typeface="Times New Roman" pitchFamily="18" charset="0"/>
              </a:rPr>
              <a:t>③静态时</a:t>
            </a:r>
            <a:r>
              <a:rPr kumimoji="1" lang="en-US" altLang="zh-CN" sz="2400" b="1" i="1">
                <a:solidFill>
                  <a:srgbClr val="000000"/>
                </a:solidFill>
                <a:latin typeface="Times New Roman" pitchFamily="18" charset="0"/>
              </a:rPr>
              <a:t>U</a:t>
            </a:r>
            <a:r>
              <a:rPr kumimoji="1" lang="en-US" altLang="zh-CN" sz="2400" b="1" baseline="-25000">
                <a:solidFill>
                  <a:srgbClr val="000000"/>
                </a:solidFill>
                <a:latin typeface="Times New Roman" pitchFamily="18" charset="0"/>
              </a:rPr>
              <a:t>IQ</a:t>
            </a:r>
            <a:r>
              <a:rPr kumimoji="1" lang="zh-CN" altLang="en-US" sz="2400" b="1">
                <a:solidFill>
                  <a:srgbClr val="000000"/>
                </a:solidFill>
                <a:latin typeface="Times New Roman" pitchFamily="18" charset="0"/>
              </a:rPr>
              <a:t>为多少？</a:t>
            </a:r>
          </a:p>
        </p:txBody>
      </p:sp>
      <p:sp>
        <p:nvSpPr>
          <p:cNvPr id="29702" name="Text Box 6"/>
          <p:cNvSpPr txBox="1">
            <a:spLocks noChangeArrowheads="1"/>
          </p:cNvSpPr>
          <p:nvPr/>
        </p:nvSpPr>
        <p:spPr bwMode="auto">
          <a:xfrm>
            <a:off x="5076825" y="4221163"/>
            <a:ext cx="3733800" cy="457200"/>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000000"/>
                </a:solidFill>
                <a:latin typeface="Times New Roman" pitchFamily="18" charset="0"/>
              </a:rPr>
              <a:t>④</a:t>
            </a:r>
            <a:r>
              <a:rPr kumimoji="1" lang="zh-CN" altLang="en-US" sz="2400" b="1">
                <a:solidFill>
                  <a:srgbClr val="000000"/>
                </a:solidFill>
                <a:latin typeface="Times New Roman" pitchFamily="18" charset="0"/>
              </a:rPr>
              <a:t>为什么要考虑 </a:t>
            </a:r>
            <a:r>
              <a:rPr kumimoji="1" lang="zh-CN" altLang="en-US" sz="2400" b="1" i="1">
                <a:solidFill>
                  <a:srgbClr val="000000"/>
                </a:solidFill>
                <a:latin typeface="Times New Roman" pitchFamily="18" charset="0"/>
              </a:rPr>
              <a:t> </a:t>
            </a:r>
            <a:r>
              <a:rPr kumimoji="1" lang="en-US" altLang="zh-CN" sz="2400" b="1" i="1">
                <a:solidFill>
                  <a:srgbClr val="000000"/>
                </a:solidFill>
                <a:latin typeface="Times New Roman" pitchFamily="18" charset="0"/>
              </a:rPr>
              <a:t>h</a:t>
            </a:r>
            <a:r>
              <a:rPr kumimoji="1" lang="en-US" altLang="zh-CN" sz="2400" b="1" baseline="-25000">
                <a:solidFill>
                  <a:srgbClr val="000000"/>
                </a:solidFill>
                <a:latin typeface="Times New Roman" pitchFamily="18" charset="0"/>
              </a:rPr>
              <a:t>22</a:t>
            </a:r>
            <a:r>
              <a:rPr kumimoji="1" lang="en-US" altLang="zh-CN" sz="2400" b="1">
                <a:solidFill>
                  <a:srgbClr val="000000"/>
                </a:solidFill>
                <a:latin typeface="Times New Roman" pitchFamily="18" charset="0"/>
              </a:rPr>
              <a:t>?</a:t>
            </a:r>
          </a:p>
        </p:txBody>
      </p:sp>
      <p:graphicFrame>
        <p:nvGraphicFramePr>
          <p:cNvPr id="29703" name="Object 7"/>
          <p:cNvGraphicFramePr>
            <a:graphicFrameLocks noChangeAspect="1"/>
          </p:cNvGraphicFramePr>
          <p:nvPr/>
        </p:nvGraphicFramePr>
        <p:xfrm>
          <a:off x="5219700" y="4795838"/>
          <a:ext cx="3276600" cy="854075"/>
        </p:xfrm>
        <a:graphic>
          <a:graphicData uri="http://schemas.openxmlformats.org/presentationml/2006/ole">
            <mc:AlternateContent xmlns:mc="http://schemas.openxmlformats.org/markup-compatibility/2006">
              <mc:Choice xmlns:v="urn:schemas-microsoft-com:vml" Requires="v">
                <p:oleObj spid="_x0000_s197643" name="公式" r:id="rId5" imgW="1650960" imgH="431640" progId="Equation.3">
                  <p:embed/>
                </p:oleObj>
              </mc:Choice>
              <mc:Fallback>
                <p:oleObj name="公式" r:id="rId5" imgW="1650960" imgH="4316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4795838"/>
                        <a:ext cx="3276600" cy="854075"/>
                      </a:xfrm>
                      <a:prstGeom prst="rect">
                        <a:avLst/>
                      </a:prstGeom>
                      <a:solidFill>
                        <a:srgbClr val="66FFFF"/>
                      </a:solidFill>
                      <a:ln w="9525">
                        <a:solidFill>
                          <a:srgbClr val="CC3300"/>
                        </a:solidFill>
                        <a:miter lim="800000"/>
                        <a:headEnd/>
                        <a:tailEnd/>
                      </a:ln>
                    </p:spPr>
                  </p:pic>
                </p:oleObj>
              </mc:Fallback>
            </mc:AlternateContent>
          </a:graphicData>
        </a:graphic>
      </p:graphicFrame>
      <p:sp>
        <p:nvSpPr>
          <p:cNvPr id="29709" name="Text Box 13"/>
          <p:cNvSpPr txBox="1">
            <a:spLocks noChangeArrowheads="1"/>
          </p:cNvSpPr>
          <p:nvPr/>
        </p:nvSpPr>
        <p:spPr bwMode="auto">
          <a:xfrm>
            <a:off x="684213" y="1412875"/>
            <a:ext cx="4967287"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solidFill>
                  <a:srgbClr val="000000"/>
                </a:solidFill>
                <a:effectLst>
                  <a:outerShdw blurRad="38100" dist="38100" dir="2700000" algn="tl">
                    <a:srgbClr val="C0C0C0"/>
                  </a:outerShdw>
                </a:effectLst>
                <a:latin typeface="+mn-ea"/>
                <a:ea typeface="+mn-ea"/>
              </a:rPr>
              <a:t>（</a:t>
            </a:r>
            <a:r>
              <a:rPr kumimoji="1" lang="en-US" altLang="zh-CN" sz="2800" b="1" dirty="0" smtClean="0">
                <a:solidFill>
                  <a:srgbClr val="000000"/>
                </a:solidFill>
                <a:effectLst>
                  <a:outerShdw blurRad="38100" dist="38100" dir="2700000" algn="tl">
                    <a:srgbClr val="C0C0C0"/>
                  </a:outerShdw>
                </a:effectLst>
                <a:latin typeface="+mn-ea"/>
                <a:ea typeface="+mn-ea"/>
              </a:rPr>
              <a:t>1</a:t>
            </a:r>
            <a:r>
              <a:rPr kumimoji="1" lang="zh-CN" altLang="en-US" sz="2800" b="1" dirty="0" smtClean="0">
                <a:solidFill>
                  <a:srgbClr val="000000"/>
                </a:solidFill>
                <a:effectLst>
                  <a:outerShdw blurRad="38100" dist="38100" dir="2700000" algn="tl">
                    <a:srgbClr val="C0C0C0"/>
                  </a:outerShdw>
                </a:effectLst>
                <a:latin typeface="+mn-ea"/>
                <a:ea typeface="+mn-ea"/>
              </a:rPr>
              <a:t>）</a:t>
            </a:r>
            <a:r>
              <a:rPr kumimoji="1" lang="zh-CN" altLang="en-US" sz="2800" b="1" dirty="0" smtClean="0">
                <a:solidFill>
                  <a:srgbClr val="000000"/>
                </a:solidFill>
                <a:latin typeface="+mn-ea"/>
                <a:ea typeface="+mn-ea"/>
              </a:rPr>
              <a:t>用于</a:t>
            </a:r>
            <a:r>
              <a:rPr kumimoji="1" lang="zh-CN" altLang="en-US" sz="2800" b="1" dirty="0">
                <a:solidFill>
                  <a:srgbClr val="000000"/>
                </a:solidFill>
                <a:latin typeface="+mn-ea"/>
                <a:ea typeface="+mn-ea"/>
              </a:rPr>
              <a:t>共射放大电路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wipe(left)">
                                      <p:cBhvr>
                                        <p:cTn id="7" dur="500"/>
                                        <p:tgtEl>
                                          <p:spTgt spid="297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1">
                                            <p:txEl>
                                              <p:pRg st="1" end="1"/>
                                            </p:txEl>
                                          </p:spTgt>
                                        </p:tgtEl>
                                        <p:attrNameLst>
                                          <p:attrName>style.visibility</p:attrName>
                                        </p:attrNameLst>
                                      </p:cBhvr>
                                      <p:to>
                                        <p:strVal val="visible"/>
                                      </p:to>
                                    </p:set>
                                    <p:animEffect transition="in" filter="wipe(left)">
                                      <p:cBhvr>
                                        <p:cTn id="12" dur="500"/>
                                        <p:tgtEl>
                                          <p:spTgt spid="297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animEffect transition="in" filter="wipe(left)">
                                      <p:cBhvr>
                                        <p:cTn id="17" dur="500"/>
                                        <p:tgtEl>
                                          <p:spTgt spid="297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9700"/>
                                        </p:tgtEl>
                                        <p:attrNameLst>
                                          <p:attrName>style.visibility</p:attrName>
                                        </p:attrNameLst>
                                      </p:cBhvr>
                                      <p:to>
                                        <p:strVal val="visible"/>
                                      </p:to>
                                    </p:set>
                                    <p:animEffect transition="in" filter="box(out)">
                                      <p:cBhvr>
                                        <p:cTn id="22" dur="500"/>
                                        <p:tgtEl>
                                          <p:spTgt spid="297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02">
                                            <p:txEl>
                                              <p:pRg st="0" end="0"/>
                                            </p:txEl>
                                          </p:spTgt>
                                        </p:tgtEl>
                                        <p:attrNameLst>
                                          <p:attrName>style.visibility</p:attrName>
                                        </p:attrNameLst>
                                      </p:cBhvr>
                                      <p:to>
                                        <p:strVal val="visible"/>
                                      </p:to>
                                    </p:set>
                                    <p:animEffect transition="in" filter="wipe(left)">
                                      <p:cBhvr>
                                        <p:cTn id="27" dur="500"/>
                                        <p:tgtEl>
                                          <p:spTgt spid="2970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703"/>
                                        </p:tgtEl>
                                        <p:attrNameLst>
                                          <p:attrName>style.visibility</p:attrName>
                                        </p:attrNameLst>
                                      </p:cBhvr>
                                      <p:to>
                                        <p:strVal val="visible"/>
                                      </p:to>
                                    </p:set>
                                    <p:animEffect transition="in" filter="wipe(left)">
                                      <p:cBhvr>
                                        <p:cTn id="32"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uild="p" autoUpdateAnimBg="0"/>
      <p:bldP spid="29702"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79388" y="908050"/>
            <a:ext cx="4648200" cy="533400"/>
          </a:xfrm>
        </p:spPr>
        <p:txBody>
          <a:bodyPr/>
          <a:lstStyle/>
          <a:p>
            <a:pPr algn="l"/>
            <a:r>
              <a:rPr lang="zh-CN" altLang="en-US" sz="2800" b="1" dirty="0" smtClean="0">
                <a:solidFill>
                  <a:srgbClr val="000000"/>
                </a:solidFill>
                <a:latin typeface="+mn-ea"/>
                <a:ea typeface="+mn-ea"/>
              </a:rPr>
              <a:t>（</a:t>
            </a:r>
            <a:r>
              <a:rPr lang="en-US" altLang="zh-CN" sz="2800" b="1" dirty="0" smtClean="0">
                <a:solidFill>
                  <a:srgbClr val="000000"/>
                </a:solidFill>
                <a:latin typeface="+mn-ea"/>
                <a:ea typeface="+mn-ea"/>
              </a:rPr>
              <a:t>2</a:t>
            </a:r>
            <a:r>
              <a:rPr lang="zh-CN" altLang="en-US" sz="2800" b="1" dirty="0" smtClean="0">
                <a:solidFill>
                  <a:srgbClr val="000000"/>
                </a:solidFill>
                <a:latin typeface="+mn-ea"/>
                <a:ea typeface="+mn-ea"/>
              </a:rPr>
              <a:t>）用于</a:t>
            </a:r>
            <a:r>
              <a:rPr lang="zh-CN" altLang="en-US" sz="2800" b="1" dirty="0">
                <a:solidFill>
                  <a:srgbClr val="000000"/>
                </a:solidFill>
                <a:latin typeface="+mn-ea"/>
                <a:ea typeface="+mn-ea"/>
              </a:rPr>
              <a:t>差分放大电路</a:t>
            </a:r>
          </a:p>
        </p:txBody>
      </p:sp>
      <p:sp>
        <p:nvSpPr>
          <p:cNvPr id="30723" name="Text Box 3"/>
          <p:cNvSpPr txBox="1">
            <a:spLocks noChangeArrowheads="1"/>
          </p:cNvSpPr>
          <p:nvPr/>
        </p:nvSpPr>
        <p:spPr bwMode="auto">
          <a:xfrm>
            <a:off x="4256088" y="1404938"/>
            <a:ext cx="3962400" cy="1990725"/>
          </a:xfrm>
          <a:prstGeom prst="rect">
            <a:avLst/>
          </a:prstGeom>
          <a:noFill/>
          <a:ln w="9525">
            <a:noFill/>
            <a:miter lim="800000"/>
            <a:headEnd/>
            <a:tailEnd/>
          </a:ln>
          <a:effectLst/>
        </p:spPr>
        <p:txBody>
          <a:bodyPr>
            <a:spAutoFit/>
          </a:bodyPr>
          <a:lstStyle/>
          <a:p>
            <a:pPr>
              <a:lnSpc>
                <a:spcPct val="130000"/>
              </a:lnSpc>
            </a:pPr>
            <a:r>
              <a:rPr kumimoji="1" lang="en-US" altLang="zh-CN" sz="2400" b="1">
                <a:solidFill>
                  <a:srgbClr val="000000"/>
                </a:solidFill>
                <a:latin typeface="宋体" charset="-122"/>
              </a:rPr>
              <a:t>①</a:t>
            </a:r>
            <a:r>
              <a:rPr kumimoji="1" lang="zh-CN" altLang="en-US" sz="2400" b="1">
                <a:solidFill>
                  <a:srgbClr val="000000"/>
                </a:solidFill>
                <a:latin typeface="宋体" charset="-122"/>
              </a:rPr>
              <a:t>电路的输入、输出方式？</a:t>
            </a:r>
          </a:p>
          <a:p>
            <a:pPr>
              <a:lnSpc>
                <a:spcPct val="130000"/>
              </a:lnSpc>
            </a:pPr>
            <a:r>
              <a:rPr kumimoji="1" lang="zh-CN" altLang="en-US" sz="2400" b="1">
                <a:solidFill>
                  <a:srgbClr val="000000"/>
                </a:solidFill>
                <a:latin typeface="宋体" charset="-122"/>
              </a:rPr>
              <a:t>②如何设置静态电流？</a:t>
            </a:r>
          </a:p>
          <a:p>
            <a:pPr>
              <a:lnSpc>
                <a:spcPct val="130000"/>
              </a:lnSpc>
            </a:pPr>
            <a:r>
              <a:rPr kumimoji="1" lang="zh-CN" altLang="en-US" sz="2400" b="1">
                <a:solidFill>
                  <a:srgbClr val="000000"/>
                </a:solidFill>
                <a:latin typeface="宋体" charset="-122"/>
              </a:rPr>
              <a:t>③静态时</a:t>
            </a:r>
            <a:r>
              <a:rPr kumimoji="1" lang="en-US" altLang="zh-CN" sz="2400" b="1" i="1">
                <a:solidFill>
                  <a:srgbClr val="000000"/>
                </a:solidFill>
                <a:latin typeface="Times New Roman" pitchFamily="18" charset="0"/>
              </a:rPr>
              <a:t>i</a:t>
            </a:r>
            <a:r>
              <a:rPr kumimoji="1" lang="en-US" altLang="zh-CN" sz="2400" b="1" baseline="-25000">
                <a:solidFill>
                  <a:srgbClr val="000000"/>
                </a:solidFill>
                <a:latin typeface="Times New Roman" pitchFamily="18" charset="0"/>
              </a:rPr>
              <a:t>O</a:t>
            </a:r>
            <a:r>
              <a:rPr kumimoji="1" lang="zh-CN" altLang="en-US" sz="2400" b="1">
                <a:solidFill>
                  <a:srgbClr val="000000"/>
                </a:solidFill>
                <a:latin typeface="Times New Roman" pitchFamily="18" charset="0"/>
              </a:rPr>
              <a:t>约为多少？</a:t>
            </a:r>
          </a:p>
          <a:p>
            <a:pPr>
              <a:lnSpc>
                <a:spcPct val="130000"/>
              </a:lnSpc>
            </a:pPr>
            <a:r>
              <a:rPr kumimoji="1" lang="zh-CN" altLang="en-US" sz="2400" b="1">
                <a:solidFill>
                  <a:srgbClr val="000000"/>
                </a:solidFill>
                <a:latin typeface="Times New Roman" pitchFamily="18" charset="0"/>
              </a:rPr>
              <a:t>④动态时</a:t>
            </a:r>
            <a:r>
              <a:rPr kumimoji="1" lang="en-US" altLang="zh-CN" sz="2400" b="1">
                <a:solidFill>
                  <a:srgbClr val="000000"/>
                </a:solidFill>
                <a:latin typeface="Times New Roman" pitchFamily="18" charset="0"/>
              </a:rPr>
              <a:t>Δ</a:t>
            </a:r>
            <a:r>
              <a:rPr kumimoji="1" lang="en-US" altLang="zh-CN" sz="2400" b="1" i="1">
                <a:solidFill>
                  <a:srgbClr val="000000"/>
                </a:solidFill>
                <a:latin typeface="Times New Roman" pitchFamily="18" charset="0"/>
              </a:rPr>
              <a:t>i</a:t>
            </a:r>
            <a:r>
              <a:rPr kumimoji="1" lang="en-US" altLang="zh-CN" sz="2400" b="1" baseline="-25000">
                <a:solidFill>
                  <a:srgbClr val="000000"/>
                </a:solidFill>
                <a:latin typeface="Times New Roman" pitchFamily="18" charset="0"/>
              </a:rPr>
              <a:t>O</a:t>
            </a:r>
            <a:r>
              <a:rPr kumimoji="1" lang="zh-CN" altLang="en-US" sz="2400" b="1">
                <a:solidFill>
                  <a:srgbClr val="000000"/>
                </a:solidFill>
                <a:latin typeface="Times New Roman" pitchFamily="18" charset="0"/>
              </a:rPr>
              <a:t>约为</a:t>
            </a:r>
            <a:r>
              <a:rPr kumimoji="1" lang="zh-CN" altLang="en-US" sz="2400" b="1">
                <a:solidFill>
                  <a:srgbClr val="000000"/>
                </a:solidFill>
                <a:latin typeface="宋体" charset="-122"/>
              </a:rPr>
              <a:t>多少？</a:t>
            </a:r>
          </a:p>
        </p:txBody>
      </p:sp>
      <p:graphicFrame>
        <p:nvGraphicFramePr>
          <p:cNvPr id="30724" name="Object 4"/>
          <p:cNvGraphicFramePr>
            <a:graphicFrameLocks noChangeAspect="1"/>
          </p:cNvGraphicFramePr>
          <p:nvPr/>
        </p:nvGraphicFramePr>
        <p:xfrm>
          <a:off x="827088" y="1557338"/>
          <a:ext cx="3048000" cy="2974975"/>
        </p:xfrm>
        <a:graphic>
          <a:graphicData uri="http://schemas.openxmlformats.org/presentationml/2006/ole">
            <mc:AlternateContent xmlns:mc="http://schemas.openxmlformats.org/markup-compatibility/2006">
              <mc:Choice xmlns:v="urn:schemas-microsoft-com:vml" Requires="v">
                <p:oleObj spid="_x0000_s198703" name="Photo Editor 照片" r:id="rId3" imgW="11019048" imgH="10752381" progId="">
                  <p:embed/>
                </p:oleObj>
              </mc:Choice>
              <mc:Fallback>
                <p:oleObj name="Photo Editor 照片" r:id="rId3" imgW="11019048" imgH="10752381"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557338"/>
                        <a:ext cx="3048000" cy="297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5"/>
          <p:cNvGraphicFramePr>
            <a:graphicFrameLocks noChangeAspect="1"/>
          </p:cNvGraphicFramePr>
          <p:nvPr/>
        </p:nvGraphicFramePr>
        <p:xfrm>
          <a:off x="4484688" y="4910138"/>
          <a:ext cx="4438650" cy="509587"/>
        </p:xfrm>
        <a:graphic>
          <a:graphicData uri="http://schemas.openxmlformats.org/presentationml/2006/ole">
            <mc:AlternateContent xmlns:mc="http://schemas.openxmlformats.org/markup-compatibility/2006">
              <mc:Choice xmlns:v="urn:schemas-microsoft-com:vml" Requires="v">
                <p:oleObj spid="_x0000_s198704" name="Equation" r:id="rId5" imgW="1993680" imgH="228600" progId="Equation.3">
                  <p:embed/>
                </p:oleObj>
              </mc:Choice>
              <mc:Fallback>
                <p:oleObj name="Equation" r:id="rId5" imgW="199368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688" y="4910138"/>
                        <a:ext cx="4438650" cy="509587"/>
                      </a:xfrm>
                      <a:prstGeom prst="rect">
                        <a:avLst/>
                      </a:prstGeom>
                      <a:noFill/>
                      <a:ln>
                        <a:noFill/>
                      </a:ln>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30726" name="Object 6"/>
          <p:cNvGraphicFramePr>
            <a:graphicFrameLocks noChangeAspect="1"/>
          </p:cNvGraphicFramePr>
          <p:nvPr/>
        </p:nvGraphicFramePr>
        <p:xfrm>
          <a:off x="4713288" y="5443538"/>
          <a:ext cx="3449637" cy="509587"/>
        </p:xfrm>
        <a:graphic>
          <a:graphicData uri="http://schemas.openxmlformats.org/presentationml/2006/ole">
            <mc:AlternateContent xmlns:mc="http://schemas.openxmlformats.org/markup-compatibility/2006">
              <mc:Choice xmlns:v="urn:schemas-microsoft-com:vml" Requires="v">
                <p:oleObj spid="_x0000_s198705" name="Equation" r:id="rId7" imgW="1549080" imgH="228600" progId="Equation.3">
                  <p:embed/>
                </p:oleObj>
              </mc:Choice>
              <mc:Fallback>
                <p:oleObj name="Equation" r:id="rId7" imgW="154908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3288" y="5443538"/>
                        <a:ext cx="3449637" cy="509587"/>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30727" name="Text Box 7"/>
          <p:cNvSpPr txBox="1">
            <a:spLocks noChangeArrowheads="1"/>
          </p:cNvSpPr>
          <p:nvPr/>
        </p:nvSpPr>
        <p:spPr bwMode="auto">
          <a:xfrm>
            <a:off x="750888" y="4529138"/>
            <a:ext cx="2895600" cy="1552575"/>
          </a:xfrm>
          <a:prstGeom prst="rect">
            <a:avLst/>
          </a:prstGeom>
          <a:noFill/>
          <a:ln w="9525">
            <a:noFill/>
            <a:miter lim="800000"/>
            <a:headEnd/>
            <a:tailEnd/>
          </a:ln>
          <a:effectLst/>
        </p:spPr>
        <p:txBody>
          <a:bodyPr>
            <a:spAutoFit/>
          </a:bodyPr>
          <a:lstStyle/>
          <a:p>
            <a:pPr>
              <a:spcBef>
                <a:spcPct val="50000"/>
              </a:spcBef>
            </a:pPr>
            <a:r>
              <a:rPr kumimoji="1" lang="en-US" altLang="zh-CN" sz="2400">
                <a:latin typeface="Times New Roman" pitchFamily="18" charset="0"/>
              </a:rPr>
              <a:t>    </a:t>
            </a:r>
            <a:r>
              <a:rPr kumimoji="1" lang="zh-CN" altLang="en-US" sz="2400" b="1">
                <a:solidFill>
                  <a:srgbClr val="990033"/>
                </a:solidFill>
                <a:latin typeface="Times New Roman" pitchFamily="18" charset="0"/>
              </a:rPr>
              <a:t>使单端输出电路的差模放大倍数近似等于双端输出时的差模放大倍数。</a:t>
            </a:r>
          </a:p>
        </p:txBody>
      </p:sp>
      <p:graphicFrame>
        <p:nvGraphicFramePr>
          <p:cNvPr id="30728" name="Object 8"/>
          <p:cNvGraphicFramePr>
            <a:graphicFrameLocks noChangeAspect="1"/>
          </p:cNvGraphicFramePr>
          <p:nvPr/>
        </p:nvGraphicFramePr>
        <p:xfrm>
          <a:off x="5018088" y="4376738"/>
          <a:ext cx="2162175" cy="500062"/>
        </p:xfrm>
        <a:graphic>
          <a:graphicData uri="http://schemas.openxmlformats.org/presentationml/2006/ole">
            <mc:AlternateContent xmlns:mc="http://schemas.openxmlformats.org/markup-compatibility/2006">
              <mc:Choice xmlns:v="urn:schemas-microsoft-com:vml" Requires="v">
                <p:oleObj spid="_x0000_s198706" name="Equation" r:id="rId9" imgW="990360" imgH="228600" progId="Equation.3">
                  <p:embed/>
                </p:oleObj>
              </mc:Choice>
              <mc:Fallback>
                <p:oleObj name="Equation" r:id="rId9" imgW="990360" imgH="2286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8088" y="4376738"/>
                        <a:ext cx="2162175" cy="500062"/>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30729" name="Text Box 9"/>
          <p:cNvSpPr txBox="1">
            <a:spLocks noChangeArrowheads="1"/>
          </p:cNvSpPr>
          <p:nvPr/>
        </p:nvSpPr>
        <p:spPr bwMode="auto">
          <a:xfrm>
            <a:off x="3494088" y="3462338"/>
            <a:ext cx="12954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静态：</a:t>
            </a:r>
          </a:p>
        </p:txBody>
      </p:sp>
      <p:graphicFrame>
        <p:nvGraphicFramePr>
          <p:cNvPr id="30730" name="Object 10"/>
          <p:cNvGraphicFramePr>
            <a:graphicFrameLocks noChangeAspect="1"/>
          </p:cNvGraphicFramePr>
          <p:nvPr/>
        </p:nvGraphicFramePr>
        <p:xfrm>
          <a:off x="3494088" y="3843338"/>
          <a:ext cx="5405437" cy="500062"/>
        </p:xfrm>
        <a:graphic>
          <a:graphicData uri="http://schemas.openxmlformats.org/presentationml/2006/ole">
            <mc:AlternateContent xmlns:mc="http://schemas.openxmlformats.org/markup-compatibility/2006">
              <mc:Choice xmlns:v="urn:schemas-microsoft-com:vml" Requires="v">
                <p:oleObj spid="_x0000_s198707" name="Equation" r:id="rId11" imgW="2476440" imgH="228600" progId="Equation.3">
                  <p:embed/>
                </p:oleObj>
              </mc:Choice>
              <mc:Fallback>
                <p:oleObj name="Equation" r:id="rId11" imgW="2476440" imgH="2286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4088" y="3843338"/>
                        <a:ext cx="5405437" cy="500062"/>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sp>
        <p:nvSpPr>
          <p:cNvPr id="30731" name="Text Box 11"/>
          <p:cNvSpPr txBox="1">
            <a:spLocks noChangeArrowheads="1"/>
          </p:cNvSpPr>
          <p:nvPr/>
        </p:nvSpPr>
        <p:spPr bwMode="auto">
          <a:xfrm>
            <a:off x="3494088" y="4910138"/>
            <a:ext cx="12954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动态：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wipe(left)">
                                      <p:cBhvr>
                                        <p:cTn id="7" dur="500"/>
                                        <p:tgtEl>
                                          <p:spTgt spid="307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3">
                                            <p:txEl>
                                              <p:pRg st="0" end="0"/>
                                            </p:txEl>
                                          </p:spTgt>
                                        </p:tgtEl>
                                        <p:attrNameLst>
                                          <p:attrName>style.visibility</p:attrName>
                                        </p:attrNameLst>
                                      </p:cBhvr>
                                      <p:to>
                                        <p:strVal val="visible"/>
                                      </p:to>
                                    </p:set>
                                    <p:animEffect transition="in" filter="wipe(left)">
                                      <p:cBhvr>
                                        <p:cTn id="12" dur="500"/>
                                        <p:tgtEl>
                                          <p:spTgt spid="307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3">
                                            <p:txEl>
                                              <p:pRg st="1" end="1"/>
                                            </p:txEl>
                                          </p:spTgt>
                                        </p:tgtEl>
                                        <p:attrNameLst>
                                          <p:attrName>style.visibility</p:attrName>
                                        </p:attrNameLst>
                                      </p:cBhvr>
                                      <p:to>
                                        <p:strVal val="visible"/>
                                      </p:to>
                                    </p:set>
                                    <p:animEffect transition="in" filter="wipe(left)">
                                      <p:cBhvr>
                                        <p:cTn id="17" dur="500"/>
                                        <p:tgtEl>
                                          <p:spTgt spid="307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23">
                                            <p:txEl>
                                              <p:pRg st="2" end="2"/>
                                            </p:txEl>
                                          </p:spTgt>
                                        </p:tgtEl>
                                        <p:attrNameLst>
                                          <p:attrName>style.visibility</p:attrName>
                                        </p:attrNameLst>
                                      </p:cBhvr>
                                      <p:to>
                                        <p:strVal val="visible"/>
                                      </p:to>
                                    </p:set>
                                    <p:animEffect transition="in" filter="wipe(left)">
                                      <p:cBhvr>
                                        <p:cTn id="22" dur="500"/>
                                        <p:tgtEl>
                                          <p:spTgt spid="307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23">
                                            <p:txEl>
                                              <p:pRg st="3" end="3"/>
                                            </p:txEl>
                                          </p:spTgt>
                                        </p:tgtEl>
                                        <p:attrNameLst>
                                          <p:attrName>style.visibility</p:attrName>
                                        </p:attrNameLst>
                                      </p:cBhvr>
                                      <p:to>
                                        <p:strVal val="visible"/>
                                      </p:to>
                                    </p:set>
                                    <p:animEffect transition="in" filter="wipe(left)">
                                      <p:cBhvr>
                                        <p:cTn id="27" dur="500"/>
                                        <p:tgtEl>
                                          <p:spTgt spid="307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729">
                                            <p:txEl>
                                              <p:pRg st="0" end="0"/>
                                            </p:txEl>
                                          </p:spTgt>
                                        </p:tgtEl>
                                        <p:attrNameLst>
                                          <p:attrName>style.visibility</p:attrName>
                                        </p:attrNameLst>
                                      </p:cBhvr>
                                      <p:to>
                                        <p:strVal val="visible"/>
                                      </p:to>
                                    </p:set>
                                    <p:animEffect transition="in" filter="wipe(left)">
                                      <p:cBhvr>
                                        <p:cTn id="32" dur="500"/>
                                        <p:tgtEl>
                                          <p:spTgt spid="3072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0730"/>
                                        </p:tgtEl>
                                        <p:attrNameLst>
                                          <p:attrName>style.visibility</p:attrName>
                                        </p:attrNameLst>
                                      </p:cBhvr>
                                      <p:to>
                                        <p:strVal val="visible"/>
                                      </p:to>
                                    </p:set>
                                    <p:animEffect transition="in" filter="wipe(left)">
                                      <p:cBhvr>
                                        <p:cTn id="37" dur="500"/>
                                        <p:tgtEl>
                                          <p:spTgt spid="307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728"/>
                                        </p:tgtEl>
                                        <p:attrNameLst>
                                          <p:attrName>style.visibility</p:attrName>
                                        </p:attrNameLst>
                                      </p:cBhvr>
                                      <p:to>
                                        <p:strVal val="visible"/>
                                      </p:to>
                                    </p:set>
                                    <p:animEffect transition="in" filter="wipe(left)">
                                      <p:cBhvr>
                                        <p:cTn id="42" dur="500"/>
                                        <p:tgtEl>
                                          <p:spTgt spid="307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731">
                                            <p:txEl>
                                              <p:pRg st="0" end="0"/>
                                            </p:txEl>
                                          </p:spTgt>
                                        </p:tgtEl>
                                        <p:attrNameLst>
                                          <p:attrName>style.visibility</p:attrName>
                                        </p:attrNameLst>
                                      </p:cBhvr>
                                      <p:to>
                                        <p:strVal val="visible"/>
                                      </p:to>
                                    </p:set>
                                    <p:animEffect transition="in" filter="wipe(left)">
                                      <p:cBhvr>
                                        <p:cTn id="47" dur="500"/>
                                        <p:tgtEl>
                                          <p:spTgt spid="3073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725"/>
                                        </p:tgtEl>
                                        <p:attrNameLst>
                                          <p:attrName>style.visibility</p:attrName>
                                        </p:attrNameLst>
                                      </p:cBhvr>
                                      <p:to>
                                        <p:strVal val="visible"/>
                                      </p:to>
                                    </p:set>
                                    <p:animEffect transition="in" filter="wipe(left)">
                                      <p:cBhvr>
                                        <p:cTn id="52" dur="500"/>
                                        <p:tgtEl>
                                          <p:spTgt spid="307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726"/>
                                        </p:tgtEl>
                                        <p:attrNameLst>
                                          <p:attrName>style.visibility</p:attrName>
                                        </p:attrNameLst>
                                      </p:cBhvr>
                                      <p:to>
                                        <p:strVal val="visible"/>
                                      </p:to>
                                    </p:set>
                                    <p:animEffect transition="in" filter="wipe(left)">
                                      <p:cBhvr>
                                        <p:cTn id="57" dur="500"/>
                                        <p:tgtEl>
                                          <p:spTgt spid="307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0727">
                                            <p:txEl>
                                              <p:pRg st="0" end="0"/>
                                            </p:txEl>
                                          </p:spTgt>
                                        </p:tgtEl>
                                        <p:attrNameLst>
                                          <p:attrName>style.visibility</p:attrName>
                                        </p:attrNameLst>
                                      </p:cBhvr>
                                      <p:to>
                                        <p:strVal val="visible"/>
                                      </p:to>
                                    </p:set>
                                    <p:animEffect transition="in" filter="wipe(left)">
                                      <p:cBhvr>
                                        <p:cTn id="62" dur="500"/>
                                        <p:tgtEl>
                                          <p:spTgt spid="307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P spid="30727" grpId="0" build="p" autoUpdateAnimBg="0"/>
      <p:bldP spid="30729" grpId="0" build="p" autoUpdateAnimBg="0"/>
      <p:bldP spid="30731"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ctrTitle"/>
          </p:nvPr>
        </p:nvSpPr>
        <p:spPr>
          <a:xfrm>
            <a:off x="685800" y="1905000"/>
            <a:ext cx="7772400" cy="609600"/>
          </a:xfrm>
        </p:spPr>
        <p:txBody>
          <a:bodyPr/>
          <a:lstStyle/>
          <a:p>
            <a:r>
              <a:rPr lang="en-US" altLang="zh-CN" sz="4000" dirty="0" smtClean="0">
                <a:latin typeface="华文行楷" pitchFamily="2" charset="-122"/>
                <a:ea typeface="华文行楷" pitchFamily="2" charset="-122"/>
                <a:cs typeface="Times New Roman" pitchFamily="18" charset="0"/>
              </a:rPr>
              <a:t>4.</a:t>
            </a:r>
            <a:r>
              <a:rPr lang="zh-CN" altLang="en-US" sz="4000" dirty="0" smtClean="0">
                <a:latin typeface="华文行楷" pitchFamily="2" charset="-122"/>
                <a:ea typeface="华文行楷" pitchFamily="2" charset="-122"/>
                <a:cs typeface="Times New Roman" pitchFamily="18" charset="0"/>
              </a:rPr>
              <a:t>互补</a:t>
            </a:r>
            <a:r>
              <a:rPr lang="zh-CN" altLang="en-US" sz="4000" dirty="0">
                <a:latin typeface="华文行楷" pitchFamily="2" charset="-122"/>
                <a:ea typeface="华文行楷" pitchFamily="2" charset="-122"/>
                <a:cs typeface="Times New Roman" pitchFamily="18" charset="0"/>
              </a:rPr>
              <a:t>输出级</a:t>
            </a:r>
          </a:p>
        </p:txBody>
      </p:sp>
      <p:sp>
        <p:nvSpPr>
          <p:cNvPr id="67587" name="Text Box 3">
            <a:hlinkClick r:id="rId3" action="ppaction://hlinksldjump"/>
          </p:cNvPr>
          <p:cNvSpPr txBox="1">
            <a:spLocks noChangeArrowheads="1"/>
          </p:cNvSpPr>
          <p:nvPr/>
        </p:nvSpPr>
        <p:spPr bwMode="auto">
          <a:xfrm>
            <a:off x="1908175" y="3357563"/>
            <a:ext cx="2879725" cy="519112"/>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2.</a:t>
            </a:r>
            <a:r>
              <a:rPr kumimoji="1" lang="zh-CN" altLang="en-US" sz="2800" b="1" dirty="0" smtClean="0">
                <a:latin typeface="Times New Roman" pitchFamily="18" charset="0"/>
                <a:ea typeface="华文楷体" pitchFamily="2" charset="-122"/>
              </a:rPr>
              <a:t>基本</a:t>
            </a:r>
            <a:r>
              <a:rPr kumimoji="1" lang="zh-CN" altLang="en-US" sz="2800" b="1" dirty="0">
                <a:latin typeface="Times New Roman" pitchFamily="18" charset="0"/>
                <a:ea typeface="华文楷体" pitchFamily="2" charset="-122"/>
              </a:rPr>
              <a:t>电路</a:t>
            </a:r>
          </a:p>
        </p:txBody>
      </p:sp>
      <p:sp>
        <p:nvSpPr>
          <p:cNvPr id="67588" name="Text Box 4">
            <a:hlinkClick r:id="rId4" action="ppaction://hlinksldjump"/>
          </p:cNvPr>
          <p:cNvSpPr txBox="1">
            <a:spLocks noChangeArrowheads="1"/>
          </p:cNvSpPr>
          <p:nvPr/>
        </p:nvSpPr>
        <p:spPr bwMode="auto">
          <a:xfrm>
            <a:off x="1908175" y="3933825"/>
            <a:ext cx="5400675" cy="519113"/>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3.</a:t>
            </a:r>
            <a:r>
              <a:rPr kumimoji="1" lang="zh-CN" altLang="en-US" sz="2800" b="1" dirty="0" smtClean="0">
                <a:latin typeface="Times New Roman" pitchFamily="18" charset="0"/>
                <a:ea typeface="华文楷体" pitchFamily="2" charset="-122"/>
              </a:rPr>
              <a:t>消除</a:t>
            </a:r>
            <a:r>
              <a:rPr kumimoji="1" lang="zh-CN" altLang="en-US" sz="2800" b="1" dirty="0">
                <a:latin typeface="Times New Roman" pitchFamily="18" charset="0"/>
                <a:ea typeface="华文楷体" pitchFamily="2" charset="-122"/>
              </a:rPr>
              <a:t>交越失真的互补输出级</a:t>
            </a:r>
          </a:p>
        </p:txBody>
      </p:sp>
      <p:sp>
        <p:nvSpPr>
          <p:cNvPr id="67589" name="Text Box 5">
            <a:hlinkClick r:id="rId5" action="ppaction://hlinksldjump"/>
          </p:cNvPr>
          <p:cNvSpPr txBox="1">
            <a:spLocks noChangeArrowheads="1"/>
          </p:cNvSpPr>
          <p:nvPr/>
        </p:nvSpPr>
        <p:spPr bwMode="auto">
          <a:xfrm>
            <a:off x="1908175" y="4508500"/>
            <a:ext cx="3527425" cy="519113"/>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4.</a:t>
            </a:r>
            <a:r>
              <a:rPr kumimoji="1" lang="zh-CN" altLang="en-US" sz="2800" b="1" dirty="0" smtClean="0">
                <a:latin typeface="Times New Roman" pitchFamily="18" charset="0"/>
                <a:ea typeface="华文楷体" pitchFamily="2" charset="-122"/>
              </a:rPr>
              <a:t>准</a:t>
            </a:r>
            <a:r>
              <a:rPr kumimoji="1" lang="zh-CN" altLang="en-US" sz="2800" b="1" dirty="0">
                <a:latin typeface="Times New Roman" pitchFamily="18" charset="0"/>
                <a:ea typeface="华文楷体" pitchFamily="2" charset="-122"/>
              </a:rPr>
              <a:t>互补输出级</a:t>
            </a:r>
          </a:p>
        </p:txBody>
      </p:sp>
      <p:sp>
        <p:nvSpPr>
          <p:cNvPr id="67591" name="Text Box 7">
            <a:hlinkClick r:id="rId6" action="ppaction://hlinksldjump"/>
          </p:cNvPr>
          <p:cNvSpPr txBox="1">
            <a:spLocks noChangeArrowheads="1"/>
          </p:cNvSpPr>
          <p:nvPr/>
        </p:nvSpPr>
        <p:spPr bwMode="auto">
          <a:xfrm>
            <a:off x="1908175" y="2781300"/>
            <a:ext cx="3743325" cy="519113"/>
          </a:xfrm>
          <a:prstGeom prst="rect">
            <a:avLst/>
          </a:prstGeom>
          <a:noFill/>
          <a:ln w="9525">
            <a:noFill/>
            <a:miter lim="800000"/>
            <a:headEnd/>
            <a:tailEnd/>
          </a:ln>
          <a:effectLst/>
        </p:spPr>
        <p:txBody>
          <a:bodyPr>
            <a:spAutoFit/>
          </a:bodyPr>
          <a:lstStyle/>
          <a:p>
            <a:pPr>
              <a:spcBef>
                <a:spcPct val="50000"/>
              </a:spcBef>
            </a:pPr>
            <a:r>
              <a:rPr kumimoji="1" lang="en-US" altLang="zh-CN" sz="2800" b="1" dirty="0" smtClean="0">
                <a:latin typeface="Times New Roman" pitchFamily="18" charset="0"/>
                <a:ea typeface="华文楷体" pitchFamily="2" charset="-122"/>
              </a:rPr>
              <a:t>1.</a:t>
            </a:r>
            <a:r>
              <a:rPr kumimoji="1" lang="zh-CN" altLang="en-US" sz="2800" b="1" dirty="0" smtClean="0">
                <a:latin typeface="Times New Roman" pitchFamily="18" charset="0"/>
                <a:ea typeface="华文楷体" pitchFamily="2" charset="-122"/>
              </a:rPr>
              <a:t>对</a:t>
            </a:r>
            <a:r>
              <a:rPr kumimoji="1" lang="zh-CN" altLang="en-US" sz="2800" b="1" dirty="0">
                <a:latin typeface="Times New Roman" pitchFamily="18" charset="0"/>
                <a:ea typeface="华文楷体" pitchFamily="2" charset="-122"/>
              </a:rPr>
              <a:t>输出级的要求</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2"/>
          <p:cNvGraphicFramePr>
            <a:graphicFrameLocks noGrp="1" noChangeAspect="1"/>
          </p:cNvGraphicFramePr>
          <p:nvPr>
            <p:ph idx="1"/>
          </p:nvPr>
        </p:nvGraphicFramePr>
        <p:xfrm>
          <a:off x="755650" y="3644900"/>
          <a:ext cx="3476625" cy="2713038"/>
        </p:xfrm>
        <a:graphic>
          <a:graphicData uri="http://schemas.openxmlformats.org/presentationml/2006/ole">
            <mc:AlternateContent xmlns:mc="http://schemas.openxmlformats.org/markup-compatibility/2006">
              <mc:Choice xmlns:v="urn:schemas-microsoft-com:vml" Requires="v">
                <p:oleObj spid="_x0000_s182283" name="Photo Editor 照片" r:id="rId3" imgW="10488489" imgH="8183117" progId="">
                  <p:embed/>
                </p:oleObj>
              </mc:Choice>
              <mc:Fallback>
                <p:oleObj name="Photo Editor 照片" r:id="rId3" imgW="10488489" imgH="8183117"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644900"/>
                        <a:ext cx="3476625" cy="271303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5" name="Text Box 3"/>
          <p:cNvSpPr txBox="1">
            <a:spLocks noChangeArrowheads="1"/>
          </p:cNvSpPr>
          <p:nvPr/>
        </p:nvSpPr>
        <p:spPr bwMode="auto">
          <a:xfrm>
            <a:off x="533400" y="1371600"/>
            <a:ext cx="8305800" cy="2143125"/>
          </a:xfrm>
          <a:prstGeom prst="rect">
            <a:avLst/>
          </a:prstGeom>
          <a:noFill/>
          <a:ln w="9525">
            <a:noFill/>
            <a:miter lim="800000"/>
            <a:headEnd/>
            <a:tailEnd/>
          </a:ln>
          <a:effectLst/>
        </p:spPr>
        <p:txBody>
          <a:bodyPr>
            <a:spAutoFit/>
          </a:bodyPr>
          <a:lstStyle/>
          <a:p>
            <a:pPr>
              <a:lnSpc>
                <a:spcPct val="120000"/>
              </a:lnSpc>
            </a:pPr>
            <a:r>
              <a:rPr lang="en-US" altLang="zh-CN" sz="2800" b="1">
                <a:latin typeface="宋体" charset="-122"/>
              </a:rPr>
              <a:t>  </a:t>
            </a:r>
            <a:r>
              <a:rPr lang="zh-CN" altLang="en-US" sz="2800" b="1">
                <a:latin typeface="宋体" charset="-122"/>
              </a:rPr>
              <a:t>互补输出级是直接耦合的功率放大电路。</a:t>
            </a:r>
          </a:p>
          <a:p>
            <a:pPr>
              <a:lnSpc>
                <a:spcPct val="120000"/>
              </a:lnSpc>
            </a:pPr>
            <a:r>
              <a:rPr lang="zh-CN" altLang="en-US" sz="2800" b="1">
                <a:latin typeface="宋体" charset="-122"/>
              </a:rPr>
              <a:t>  对输出级的要求：带负载能力强；直流功耗小；负载电阻上无直流功耗；</a:t>
            </a:r>
          </a:p>
          <a:p>
            <a:pPr>
              <a:lnSpc>
                <a:spcPct val="120000"/>
              </a:lnSpc>
            </a:pPr>
            <a:r>
              <a:rPr lang="zh-CN" altLang="en-US" sz="2800" b="1">
                <a:latin typeface="宋体" charset="-122"/>
              </a:rPr>
              <a:t>最大不失真输出电压最大。</a:t>
            </a:r>
          </a:p>
        </p:txBody>
      </p:sp>
      <p:sp>
        <p:nvSpPr>
          <p:cNvPr id="69636" name="Rectangle 4"/>
          <p:cNvSpPr>
            <a:spLocks noGrp="1" noChangeArrowheads="1"/>
          </p:cNvSpPr>
          <p:nvPr>
            <p:ph type="title"/>
          </p:nvPr>
        </p:nvSpPr>
        <p:spPr>
          <a:xfrm>
            <a:off x="179388" y="836613"/>
            <a:ext cx="4535487" cy="566737"/>
          </a:xfrm>
        </p:spPr>
        <p:txBody>
          <a:bodyPr/>
          <a:lstStyle/>
          <a:p>
            <a:pPr algn="l">
              <a:spcBef>
                <a:spcPct val="45000"/>
              </a:spcBef>
            </a:pPr>
            <a:r>
              <a:rPr lang="en-US" altLang="zh-CN" sz="3200" dirty="0" smtClean="0">
                <a:solidFill>
                  <a:schemeClr val="tx1"/>
                </a:solidFill>
                <a:latin typeface="华文行楷" pitchFamily="2" charset="-122"/>
                <a:ea typeface="华文行楷" pitchFamily="2" charset="-122"/>
              </a:rPr>
              <a:t>1.</a:t>
            </a:r>
            <a:r>
              <a:rPr lang="zh-CN" altLang="en-US" sz="3200" dirty="0" smtClean="0">
                <a:solidFill>
                  <a:schemeClr val="tx1"/>
                </a:solidFill>
                <a:latin typeface="华文行楷" pitchFamily="2" charset="-122"/>
                <a:ea typeface="华文行楷" pitchFamily="2" charset="-122"/>
              </a:rPr>
              <a:t>对</a:t>
            </a:r>
            <a:r>
              <a:rPr lang="zh-CN" altLang="en-US" sz="3200" dirty="0">
                <a:solidFill>
                  <a:schemeClr val="tx1"/>
                </a:solidFill>
                <a:latin typeface="华文行楷" pitchFamily="2" charset="-122"/>
                <a:ea typeface="华文行楷" pitchFamily="2" charset="-122"/>
              </a:rPr>
              <a:t>输出级的要求</a:t>
            </a:r>
          </a:p>
        </p:txBody>
      </p:sp>
      <p:grpSp>
        <p:nvGrpSpPr>
          <p:cNvPr id="2" name="Group 5"/>
          <p:cNvGrpSpPr>
            <a:grpSpLocks/>
          </p:cNvGrpSpPr>
          <p:nvPr/>
        </p:nvGrpSpPr>
        <p:grpSpPr bwMode="auto">
          <a:xfrm>
            <a:off x="3962400" y="2474913"/>
            <a:ext cx="3217863" cy="725487"/>
            <a:chOff x="2496" y="1559"/>
            <a:chExt cx="2027" cy="457"/>
          </a:xfrm>
        </p:grpSpPr>
        <p:sp>
          <p:nvSpPr>
            <p:cNvPr id="69638" name="AutoShape 6"/>
            <p:cNvSpPr>
              <a:spLocks/>
            </p:cNvSpPr>
            <p:nvPr/>
          </p:nvSpPr>
          <p:spPr bwMode="auto">
            <a:xfrm>
              <a:off x="3120" y="1680"/>
              <a:ext cx="1403" cy="336"/>
            </a:xfrm>
            <a:prstGeom prst="borderCallout1">
              <a:avLst>
                <a:gd name="adj1" fmla="val 21431"/>
                <a:gd name="adj2" fmla="val -3421"/>
                <a:gd name="adj3" fmla="val -33630"/>
                <a:gd name="adj4" fmla="val -14824"/>
              </a:avLst>
            </a:prstGeom>
            <a:solidFill>
              <a:srgbClr val="00FFFF"/>
            </a:solidFill>
            <a:ln w="19050">
              <a:solidFill>
                <a:srgbClr val="FF0000"/>
              </a:solidFill>
              <a:miter lim="800000"/>
              <a:headEnd/>
              <a:tailEnd/>
            </a:ln>
            <a:effectLst/>
          </p:spPr>
          <p:txBody>
            <a:bodyPr/>
            <a:lstStyle/>
            <a:p>
              <a:pPr algn="ctr"/>
              <a:r>
                <a:rPr kumimoji="1" lang="zh-CN" altLang="en-US" sz="2400" b="1">
                  <a:latin typeface="Times New Roman" pitchFamily="18" charset="0"/>
                </a:rPr>
                <a:t>射极输出形式</a:t>
              </a:r>
            </a:p>
          </p:txBody>
        </p:sp>
        <p:sp>
          <p:nvSpPr>
            <p:cNvPr id="69639" name="Line 7"/>
            <p:cNvSpPr>
              <a:spLocks noChangeShapeType="1"/>
            </p:cNvSpPr>
            <p:nvPr/>
          </p:nvSpPr>
          <p:spPr bwMode="auto">
            <a:xfrm>
              <a:off x="2496" y="1559"/>
              <a:ext cx="1248" cy="0"/>
            </a:xfrm>
            <a:prstGeom prst="line">
              <a:avLst/>
            </a:prstGeom>
            <a:noFill/>
            <a:ln w="28575">
              <a:solidFill>
                <a:srgbClr val="FF0000"/>
              </a:solidFill>
              <a:round/>
              <a:headEnd/>
              <a:tailEnd/>
            </a:ln>
            <a:effectLst/>
          </p:spPr>
          <p:txBody>
            <a:bodyPr/>
            <a:lstStyle/>
            <a:p>
              <a:endParaRPr lang="zh-CN" altLang="en-US"/>
            </a:p>
          </p:txBody>
        </p:sp>
      </p:grpSp>
      <p:grpSp>
        <p:nvGrpSpPr>
          <p:cNvPr id="3" name="Group 8"/>
          <p:cNvGrpSpPr>
            <a:grpSpLocks/>
          </p:cNvGrpSpPr>
          <p:nvPr/>
        </p:nvGrpSpPr>
        <p:grpSpPr bwMode="auto">
          <a:xfrm>
            <a:off x="4932363" y="2492375"/>
            <a:ext cx="3124200" cy="1331913"/>
            <a:chOff x="3120" y="1561"/>
            <a:chExt cx="1968" cy="839"/>
          </a:xfrm>
        </p:grpSpPr>
        <p:sp>
          <p:nvSpPr>
            <p:cNvPr id="69641" name="AutoShape 9"/>
            <p:cNvSpPr>
              <a:spLocks/>
            </p:cNvSpPr>
            <p:nvPr/>
          </p:nvSpPr>
          <p:spPr bwMode="auto">
            <a:xfrm>
              <a:off x="3120" y="2064"/>
              <a:ext cx="1566" cy="336"/>
            </a:xfrm>
            <a:prstGeom prst="borderCallout1">
              <a:avLst>
                <a:gd name="adj1" fmla="val 21431"/>
                <a:gd name="adj2" fmla="val 103065"/>
                <a:gd name="adj3" fmla="val -150000"/>
                <a:gd name="adj4" fmla="val 104407"/>
              </a:avLst>
            </a:prstGeom>
            <a:solidFill>
              <a:srgbClr val="00FFFF"/>
            </a:solidFill>
            <a:ln w="19050">
              <a:solidFill>
                <a:srgbClr val="FF0000"/>
              </a:solidFill>
              <a:miter lim="800000"/>
              <a:headEnd/>
              <a:tailEnd/>
            </a:ln>
            <a:effectLst/>
          </p:spPr>
          <p:txBody>
            <a:bodyPr/>
            <a:lstStyle/>
            <a:p>
              <a:pPr algn="ctr"/>
              <a:r>
                <a:rPr kumimoji="1" lang="zh-CN" altLang="en-US" sz="2400" b="1">
                  <a:latin typeface="Times New Roman" pitchFamily="18" charset="0"/>
                </a:rPr>
                <a:t>静态工作电流小</a:t>
              </a:r>
            </a:p>
          </p:txBody>
        </p:sp>
        <p:sp>
          <p:nvSpPr>
            <p:cNvPr id="69642" name="Line 10"/>
            <p:cNvSpPr>
              <a:spLocks noChangeShapeType="1"/>
            </p:cNvSpPr>
            <p:nvPr/>
          </p:nvSpPr>
          <p:spPr bwMode="auto">
            <a:xfrm>
              <a:off x="4032" y="1561"/>
              <a:ext cx="1056" cy="0"/>
            </a:xfrm>
            <a:prstGeom prst="line">
              <a:avLst/>
            </a:prstGeom>
            <a:noFill/>
            <a:ln w="28575">
              <a:solidFill>
                <a:srgbClr val="FF0000"/>
              </a:solidFill>
              <a:round/>
              <a:headEnd/>
              <a:tailEnd/>
            </a:ln>
            <a:effectLst/>
          </p:spPr>
          <p:txBody>
            <a:bodyPr/>
            <a:lstStyle/>
            <a:p>
              <a:endParaRPr lang="zh-CN" altLang="en-US"/>
            </a:p>
          </p:txBody>
        </p:sp>
      </p:grpSp>
      <p:grpSp>
        <p:nvGrpSpPr>
          <p:cNvPr id="4" name="Group 11"/>
          <p:cNvGrpSpPr>
            <a:grpSpLocks/>
          </p:cNvGrpSpPr>
          <p:nvPr/>
        </p:nvGrpSpPr>
        <p:grpSpPr bwMode="auto">
          <a:xfrm>
            <a:off x="2411413" y="2997200"/>
            <a:ext cx="5638800" cy="1447800"/>
            <a:chOff x="1584" y="1872"/>
            <a:chExt cx="3552" cy="912"/>
          </a:xfrm>
        </p:grpSpPr>
        <p:sp>
          <p:nvSpPr>
            <p:cNvPr id="69644" name="AutoShape 12"/>
            <p:cNvSpPr>
              <a:spLocks/>
            </p:cNvSpPr>
            <p:nvPr/>
          </p:nvSpPr>
          <p:spPr bwMode="auto">
            <a:xfrm>
              <a:off x="3168" y="2448"/>
              <a:ext cx="1968" cy="336"/>
            </a:xfrm>
            <a:prstGeom prst="borderCallout1">
              <a:avLst>
                <a:gd name="adj1" fmla="val 21431"/>
                <a:gd name="adj2" fmla="val -2440"/>
                <a:gd name="adj3" fmla="val -172023"/>
                <a:gd name="adj4" fmla="val -41972"/>
              </a:avLst>
            </a:prstGeom>
            <a:solidFill>
              <a:srgbClr val="00FFFF"/>
            </a:solidFill>
            <a:ln w="19050">
              <a:solidFill>
                <a:srgbClr val="FF0000"/>
              </a:solidFill>
              <a:miter lim="800000"/>
              <a:headEnd/>
              <a:tailEnd/>
            </a:ln>
            <a:effectLst/>
          </p:spPr>
          <p:txBody>
            <a:bodyPr/>
            <a:lstStyle/>
            <a:p>
              <a:pPr algn="ctr"/>
              <a:r>
                <a:rPr kumimoji="1" lang="zh-CN" altLang="en-US" sz="2400" b="1">
                  <a:latin typeface="Times New Roman" pitchFamily="18" charset="0"/>
                </a:rPr>
                <a:t>输入为零时输出为零</a:t>
              </a:r>
            </a:p>
          </p:txBody>
        </p:sp>
        <p:sp>
          <p:nvSpPr>
            <p:cNvPr id="69645" name="Line 13"/>
            <p:cNvSpPr>
              <a:spLocks noChangeShapeType="1"/>
            </p:cNvSpPr>
            <p:nvPr/>
          </p:nvSpPr>
          <p:spPr bwMode="auto">
            <a:xfrm>
              <a:off x="1584" y="1872"/>
              <a:ext cx="1056" cy="0"/>
            </a:xfrm>
            <a:prstGeom prst="line">
              <a:avLst/>
            </a:prstGeom>
            <a:noFill/>
            <a:ln w="28575">
              <a:solidFill>
                <a:srgbClr val="FF0000"/>
              </a:solidFill>
              <a:round/>
              <a:headEnd/>
              <a:tailEnd/>
            </a:ln>
            <a:effectLst/>
          </p:spPr>
          <p:txBody>
            <a:bodyPr/>
            <a:lstStyle/>
            <a:p>
              <a:endParaRPr lang="zh-CN" altLang="en-US"/>
            </a:p>
          </p:txBody>
        </p:sp>
      </p:grpSp>
      <p:grpSp>
        <p:nvGrpSpPr>
          <p:cNvPr id="5" name="Group 14"/>
          <p:cNvGrpSpPr>
            <a:grpSpLocks/>
          </p:cNvGrpSpPr>
          <p:nvPr/>
        </p:nvGrpSpPr>
        <p:grpSpPr bwMode="auto">
          <a:xfrm>
            <a:off x="684213" y="3500438"/>
            <a:ext cx="7829550" cy="2725737"/>
            <a:chOff x="431" y="2205"/>
            <a:chExt cx="4932" cy="1717"/>
          </a:xfrm>
        </p:grpSpPr>
        <p:sp>
          <p:nvSpPr>
            <p:cNvPr id="69647" name="Text Box 15"/>
            <p:cNvSpPr txBox="1">
              <a:spLocks noChangeArrowheads="1"/>
            </p:cNvSpPr>
            <p:nvPr/>
          </p:nvSpPr>
          <p:spPr bwMode="auto">
            <a:xfrm>
              <a:off x="3107" y="2840"/>
              <a:ext cx="2256" cy="1082"/>
            </a:xfrm>
            <a:prstGeom prst="rect">
              <a:avLst/>
            </a:prstGeom>
            <a:solidFill>
              <a:srgbClr val="00FFFF"/>
            </a:solidFill>
            <a:ln w="19050">
              <a:solidFill>
                <a:srgbClr val="FF0000"/>
              </a:solidFill>
              <a:miter lim="800000"/>
              <a:headEnd/>
              <a:tailEnd/>
            </a:ln>
            <a:effectLst/>
          </p:spPr>
          <p:txBody>
            <a:bodyPr>
              <a:spAutoFit/>
            </a:bodyPr>
            <a:lstStyle/>
            <a:p>
              <a:pPr>
                <a:lnSpc>
                  <a:spcPct val="110000"/>
                </a:lnSpc>
              </a:pPr>
              <a:r>
                <a:rPr kumimoji="1" lang="en-US" altLang="zh-CN" sz="2400" b="1">
                  <a:latin typeface="Times New Roman" pitchFamily="18" charset="0"/>
                </a:rPr>
                <a:t>    </a:t>
              </a:r>
              <a:r>
                <a:rPr kumimoji="1" lang="zh-CN" altLang="en-US" sz="2400" b="1">
                  <a:latin typeface="Times New Roman" pitchFamily="18" charset="0"/>
                </a:rPr>
                <a:t>双电源供电时</a:t>
              </a:r>
              <a:r>
                <a:rPr kumimoji="1" lang="en-US" altLang="zh-CN" sz="2400" b="1" i="1">
                  <a:latin typeface="Times New Roman" pitchFamily="18" charset="0"/>
                </a:rPr>
                <a:t>U</a:t>
              </a:r>
              <a:r>
                <a:rPr kumimoji="1" lang="en-US" altLang="zh-CN" sz="2400" b="1" baseline="-25000">
                  <a:latin typeface="Times New Roman" pitchFamily="18" charset="0"/>
                </a:rPr>
                <a:t>om</a:t>
              </a:r>
              <a:r>
                <a:rPr kumimoji="1" lang="zh-CN" altLang="en-US" sz="2400" b="1">
                  <a:latin typeface="Times New Roman" pitchFamily="18" charset="0"/>
                </a:rPr>
                <a:t>的峰值接近电源电压。</a:t>
              </a:r>
            </a:p>
            <a:p>
              <a:pPr>
                <a:lnSpc>
                  <a:spcPct val="110000"/>
                </a:lnSpc>
              </a:pPr>
              <a:r>
                <a:rPr kumimoji="1" lang="zh-CN" altLang="en-US" sz="2400" b="1">
                  <a:latin typeface="Times New Roman" pitchFamily="18" charset="0"/>
                </a:rPr>
                <a:t>    单电源供电</a:t>
              </a:r>
              <a:r>
                <a:rPr kumimoji="1" lang="en-US" altLang="zh-CN" sz="2400" b="1" i="1">
                  <a:latin typeface="Times New Roman" pitchFamily="18" charset="0"/>
                </a:rPr>
                <a:t>U</a:t>
              </a:r>
              <a:r>
                <a:rPr kumimoji="1" lang="en-US" altLang="zh-CN" sz="2400" b="1" baseline="-25000">
                  <a:latin typeface="Times New Roman" pitchFamily="18" charset="0"/>
                </a:rPr>
                <a:t>om</a:t>
              </a:r>
              <a:r>
                <a:rPr kumimoji="1" lang="zh-CN" altLang="en-US" sz="2400" b="1">
                  <a:latin typeface="Times New Roman" pitchFamily="18" charset="0"/>
                </a:rPr>
                <a:t>的峰值接近二分之一电源电压。</a:t>
              </a:r>
              <a:endParaRPr kumimoji="1" lang="zh-CN" altLang="en-US" sz="2400">
                <a:latin typeface="Times New Roman" pitchFamily="18" charset="0"/>
              </a:endParaRPr>
            </a:p>
          </p:txBody>
        </p:sp>
        <p:sp>
          <p:nvSpPr>
            <p:cNvPr id="69648" name="Line 16"/>
            <p:cNvSpPr>
              <a:spLocks noChangeShapeType="1"/>
            </p:cNvSpPr>
            <p:nvPr/>
          </p:nvSpPr>
          <p:spPr bwMode="auto">
            <a:xfrm>
              <a:off x="431" y="2205"/>
              <a:ext cx="2400" cy="0"/>
            </a:xfrm>
            <a:prstGeom prst="line">
              <a:avLst/>
            </a:prstGeom>
            <a:noFill/>
            <a:ln w="28575">
              <a:solidFill>
                <a:srgbClr val="FF3300"/>
              </a:solidFill>
              <a:round/>
              <a:headEnd/>
              <a:tailEnd/>
            </a:ln>
            <a:effectLst/>
          </p:spPr>
          <p:txBody>
            <a:bodyPr/>
            <a:lstStyle/>
            <a:p>
              <a:endParaRPr lang="zh-CN" altLang="en-US"/>
            </a:p>
          </p:txBody>
        </p:sp>
        <p:sp>
          <p:nvSpPr>
            <p:cNvPr id="69649" name="Line 17"/>
            <p:cNvSpPr>
              <a:spLocks noChangeShapeType="1"/>
            </p:cNvSpPr>
            <p:nvPr/>
          </p:nvSpPr>
          <p:spPr bwMode="auto">
            <a:xfrm>
              <a:off x="1583" y="2205"/>
              <a:ext cx="1524" cy="726"/>
            </a:xfrm>
            <a:prstGeom prst="line">
              <a:avLst/>
            </a:prstGeom>
            <a:noFill/>
            <a:ln w="19050">
              <a:solidFill>
                <a:srgbClr val="FF0000"/>
              </a:solidFill>
              <a:round/>
              <a:headEnd/>
              <a:tailEnd/>
            </a:ln>
            <a:effectLst/>
          </p:spPr>
          <p:txBody>
            <a:bodyPr/>
            <a:lstStyle/>
            <a:p>
              <a:endParaRPr lang="zh-CN" altLang="en-US"/>
            </a:p>
          </p:txBody>
        </p:sp>
      </p:grpSp>
      <p:sp>
        <p:nvSpPr>
          <p:cNvPr id="69654" name="Text Box 22"/>
          <p:cNvSpPr txBox="1">
            <a:spLocks noChangeArrowheads="1"/>
          </p:cNvSpPr>
          <p:nvPr/>
        </p:nvSpPr>
        <p:spPr bwMode="auto">
          <a:xfrm>
            <a:off x="755650" y="3716338"/>
            <a:ext cx="1296988" cy="822325"/>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A50021"/>
                </a:solidFill>
                <a:latin typeface="Times New Roman" pitchFamily="18" charset="0"/>
              </a:rPr>
              <a:t>不符合要求！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wipe(left)">
                                      <p:cBhvr>
                                        <p:cTn id="7" dur="500"/>
                                        <p:tgtEl>
                                          <p:spTgt spid="69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35">
                                            <p:txEl>
                                              <p:pRg st="1" end="1"/>
                                            </p:txEl>
                                          </p:spTgt>
                                        </p:tgtEl>
                                        <p:attrNameLst>
                                          <p:attrName>style.visibility</p:attrName>
                                        </p:attrNameLst>
                                      </p:cBhvr>
                                      <p:to>
                                        <p:strVal val="visible"/>
                                      </p:to>
                                    </p:set>
                                    <p:animEffect transition="in" filter="wipe(left)">
                                      <p:cBhvr>
                                        <p:cTn id="12" dur="500"/>
                                        <p:tgtEl>
                                          <p:spTgt spid="69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635">
                                            <p:txEl>
                                              <p:pRg st="2" end="2"/>
                                            </p:txEl>
                                          </p:spTgt>
                                        </p:tgtEl>
                                        <p:attrNameLst>
                                          <p:attrName>style.visibility</p:attrName>
                                        </p:attrNameLst>
                                      </p:cBhvr>
                                      <p:to>
                                        <p:strVal val="visible"/>
                                      </p:to>
                                    </p:set>
                                    <p:animEffect transition="in" filter="wipe(left)">
                                      <p:cBhvr>
                                        <p:cTn id="17" dur="500"/>
                                        <p:tgtEl>
                                          <p:spTgt spid="696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nodeType="clickEffect">
                                  <p:stCondLst>
                                    <p:cond delay="0"/>
                                  </p:stCondLst>
                                  <p:childTnLst>
                                    <p:set>
                                      <p:cBhvr>
                                        <p:cTn id="41" dur="1" fill="hold">
                                          <p:stCondLst>
                                            <p:cond delay="0"/>
                                          </p:stCondLst>
                                        </p:cTn>
                                        <p:tgtEl>
                                          <p:spTgt spid="69634"/>
                                        </p:tgtEl>
                                        <p:attrNameLst>
                                          <p:attrName>style.visibility</p:attrName>
                                        </p:attrNameLst>
                                      </p:cBhvr>
                                      <p:to>
                                        <p:strVal val="visible"/>
                                      </p:to>
                                    </p:set>
                                    <p:anim calcmode="lin" valueType="num">
                                      <p:cBhvr>
                                        <p:cTn id="42" dur="500" fill="hold"/>
                                        <p:tgtEl>
                                          <p:spTgt spid="69634"/>
                                        </p:tgtEl>
                                        <p:attrNameLst>
                                          <p:attrName>ppt_w</p:attrName>
                                        </p:attrNameLst>
                                      </p:cBhvr>
                                      <p:tavLst>
                                        <p:tav tm="0">
                                          <p:val>
                                            <p:fltVal val="0"/>
                                          </p:val>
                                        </p:tav>
                                        <p:tav tm="100000">
                                          <p:val>
                                            <p:strVal val="#ppt_w"/>
                                          </p:val>
                                        </p:tav>
                                      </p:tavLst>
                                    </p:anim>
                                    <p:anim calcmode="lin" valueType="num">
                                      <p:cBhvr>
                                        <p:cTn id="43" dur="500" fill="hold"/>
                                        <p:tgtEl>
                                          <p:spTgt spid="696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0" fill="hold" grpId="0" nodeType="clickEffect">
                                  <p:stCondLst>
                                    <p:cond delay="0"/>
                                  </p:stCondLst>
                                  <p:childTnLst>
                                    <p:set>
                                      <p:cBhvr>
                                        <p:cTn id="47" dur="1" fill="hold">
                                          <p:stCondLst>
                                            <p:cond delay="0"/>
                                          </p:stCondLst>
                                        </p:cTn>
                                        <p:tgtEl>
                                          <p:spTgt spid="69654"/>
                                        </p:tgtEl>
                                        <p:attrNameLst>
                                          <p:attrName>style.visibility</p:attrName>
                                        </p:attrNameLst>
                                      </p:cBhvr>
                                      <p:to>
                                        <p:strVal val="visible"/>
                                      </p:to>
                                    </p:set>
                                    <p:anim calcmode="lin" valueType="num">
                                      <p:cBhvr>
                                        <p:cTn id="48" dur="500" fill="hold"/>
                                        <p:tgtEl>
                                          <p:spTgt spid="69654"/>
                                        </p:tgtEl>
                                        <p:attrNameLst>
                                          <p:attrName>ppt_w</p:attrName>
                                        </p:attrNameLst>
                                      </p:cBhvr>
                                      <p:tavLst>
                                        <p:tav tm="0">
                                          <p:val>
                                            <p:fltVal val="0"/>
                                          </p:val>
                                        </p:tav>
                                        <p:tav tm="100000">
                                          <p:val>
                                            <p:strVal val="#ppt_w"/>
                                          </p:val>
                                        </p:tav>
                                      </p:tavLst>
                                    </p:anim>
                                    <p:anim calcmode="lin" valueType="num">
                                      <p:cBhvr>
                                        <p:cTn id="49" dur="500" fill="hold"/>
                                        <p:tgtEl>
                                          <p:spTgt spid="696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autoUpdateAnimBg="0"/>
      <p:bldP spid="6965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2"/>
          <p:cNvGraphicFramePr>
            <a:graphicFrameLocks noChangeAspect="1"/>
          </p:cNvGraphicFramePr>
          <p:nvPr/>
        </p:nvGraphicFramePr>
        <p:xfrm>
          <a:off x="5148263" y="2852738"/>
          <a:ext cx="3200400" cy="2465387"/>
        </p:xfrm>
        <a:graphic>
          <a:graphicData uri="http://schemas.openxmlformats.org/presentationml/2006/ole">
            <mc:AlternateContent xmlns:mc="http://schemas.openxmlformats.org/markup-compatibility/2006">
              <mc:Choice xmlns:v="urn:schemas-microsoft-com:vml" Requires="v">
                <p:oleObj spid="_x0000_s183316" name="Photo Editor 照片" r:id="rId3" imgW="10447619" imgH="8047619" progId="">
                  <p:embed/>
                </p:oleObj>
              </mc:Choice>
              <mc:Fallback>
                <p:oleObj name="Photo Editor 照片" r:id="rId3" imgW="10447619" imgH="804761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2852738"/>
                        <a:ext cx="3200400" cy="246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59" name="Rectangle 3"/>
          <p:cNvSpPr>
            <a:spLocks noGrp="1" noChangeArrowheads="1"/>
          </p:cNvSpPr>
          <p:nvPr>
            <p:ph type="title"/>
          </p:nvPr>
        </p:nvSpPr>
        <p:spPr>
          <a:xfrm>
            <a:off x="250825" y="836613"/>
            <a:ext cx="6915150" cy="533400"/>
          </a:xfrm>
        </p:spPr>
        <p:txBody>
          <a:bodyPr/>
          <a:lstStyle/>
          <a:p>
            <a:pPr algn="l">
              <a:spcBef>
                <a:spcPct val="45000"/>
              </a:spcBef>
            </a:pPr>
            <a:r>
              <a:rPr lang="en-US" altLang="zh-CN" sz="3200" dirty="0" smtClean="0">
                <a:solidFill>
                  <a:schemeClr val="tx1"/>
                </a:solidFill>
                <a:latin typeface="华文行楷" pitchFamily="2" charset="-122"/>
                <a:ea typeface="华文行楷" pitchFamily="2" charset="-122"/>
              </a:rPr>
              <a:t>2.</a:t>
            </a:r>
            <a:r>
              <a:rPr lang="zh-CN" altLang="en-US" sz="3200" dirty="0" smtClean="0">
                <a:solidFill>
                  <a:schemeClr val="tx1"/>
                </a:solidFill>
                <a:latin typeface="华文行楷" pitchFamily="2" charset="-122"/>
                <a:ea typeface="华文行楷" pitchFamily="2" charset="-122"/>
              </a:rPr>
              <a:t>基本</a:t>
            </a:r>
            <a:r>
              <a:rPr lang="zh-CN" altLang="en-US" sz="3200" dirty="0">
                <a:solidFill>
                  <a:schemeClr val="tx1"/>
                </a:solidFill>
                <a:latin typeface="华文行楷" pitchFamily="2" charset="-122"/>
                <a:ea typeface="华文行楷" pitchFamily="2" charset="-122"/>
              </a:rPr>
              <a:t>电路</a:t>
            </a:r>
          </a:p>
        </p:txBody>
      </p:sp>
      <p:sp>
        <p:nvSpPr>
          <p:cNvPr id="70660" name="Text Box 4"/>
          <p:cNvSpPr txBox="1">
            <a:spLocks noChangeArrowheads="1"/>
          </p:cNvSpPr>
          <p:nvPr/>
        </p:nvSpPr>
        <p:spPr bwMode="auto">
          <a:xfrm>
            <a:off x="1258888" y="5661025"/>
            <a:ext cx="6781800" cy="519113"/>
          </a:xfrm>
          <a:prstGeom prst="rect">
            <a:avLst/>
          </a:prstGeom>
          <a:noFill/>
          <a:ln w="9525">
            <a:noFill/>
            <a:miter lim="800000"/>
            <a:headEnd/>
            <a:tailEnd/>
          </a:ln>
          <a:effectLst/>
        </p:spPr>
        <p:txBody>
          <a:bodyPr>
            <a:spAutoFit/>
          </a:bodyPr>
          <a:lstStyle/>
          <a:p>
            <a:pPr>
              <a:spcBef>
                <a:spcPct val="50000"/>
              </a:spcBef>
            </a:pPr>
            <a:r>
              <a:rPr kumimoji="1" lang="zh-CN" altLang="zh-CN" sz="2800" b="1">
                <a:latin typeface="Times New Roman" pitchFamily="18" charset="0"/>
              </a:rPr>
              <a:t>静态时</a:t>
            </a:r>
            <a:r>
              <a:rPr kumimoji="1" lang="en-US" altLang="zh-CN" sz="2800" b="1">
                <a:latin typeface="Times New Roman" pitchFamily="18" charset="0"/>
              </a:rPr>
              <a:t>T</a:t>
            </a:r>
            <a:r>
              <a:rPr kumimoji="1" lang="en-US" altLang="zh-CN" sz="2800" b="1" baseline="-25000">
                <a:latin typeface="Times New Roman" pitchFamily="18" charset="0"/>
              </a:rPr>
              <a:t>1</a:t>
            </a:r>
            <a:r>
              <a:rPr kumimoji="1" lang="zh-CN" altLang="en-US" sz="2800" b="1">
                <a:latin typeface="Times New Roman" pitchFamily="18" charset="0"/>
              </a:rPr>
              <a:t>、</a:t>
            </a:r>
            <a:r>
              <a:rPr kumimoji="1" lang="en-US" altLang="zh-CN" sz="2800" b="1">
                <a:latin typeface="Times New Roman" pitchFamily="18" charset="0"/>
              </a:rPr>
              <a:t>T</a:t>
            </a:r>
            <a:r>
              <a:rPr kumimoji="1" lang="en-US" altLang="zh-CN" sz="2800" b="1" baseline="-25000">
                <a:latin typeface="Times New Roman" pitchFamily="18" charset="0"/>
              </a:rPr>
              <a:t>2</a:t>
            </a:r>
            <a:r>
              <a:rPr kumimoji="1" lang="zh-CN" altLang="zh-CN" sz="2800" b="1">
                <a:latin typeface="Times New Roman" pitchFamily="18" charset="0"/>
              </a:rPr>
              <a:t>均截止，</a:t>
            </a:r>
            <a:r>
              <a:rPr kumimoji="1" lang="en-US" altLang="zh-CN" sz="2800" b="1" i="1">
                <a:latin typeface="Times New Roman" pitchFamily="18" charset="0"/>
              </a:rPr>
              <a:t>U</a:t>
            </a:r>
            <a:r>
              <a:rPr kumimoji="1" lang="en-US" altLang="zh-CN" sz="2800" b="1" baseline="-25000">
                <a:latin typeface="Times New Roman" pitchFamily="18" charset="0"/>
              </a:rPr>
              <a:t>B</a:t>
            </a:r>
            <a:r>
              <a:rPr kumimoji="1" lang="en-US" altLang="zh-CN" sz="2800" b="1">
                <a:latin typeface="Times New Roman" pitchFamily="18" charset="0"/>
              </a:rPr>
              <a:t>= </a:t>
            </a:r>
            <a:r>
              <a:rPr kumimoji="1" lang="en-US" altLang="zh-CN" sz="2800" b="1" i="1">
                <a:latin typeface="Times New Roman" pitchFamily="18" charset="0"/>
              </a:rPr>
              <a:t>U</a:t>
            </a:r>
            <a:r>
              <a:rPr kumimoji="1" lang="en-US" altLang="zh-CN" sz="2800" b="1" baseline="-25000">
                <a:latin typeface="Times New Roman" pitchFamily="18" charset="0"/>
              </a:rPr>
              <a:t>E</a:t>
            </a:r>
            <a:r>
              <a:rPr kumimoji="1" lang="en-US" altLang="zh-CN" sz="2800" b="1">
                <a:latin typeface="Times New Roman" pitchFamily="18" charset="0"/>
              </a:rPr>
              <a:t>=0</a:t>
            </a:r>
          </a:p>
        </p:txBody>
      </p:sp>
      <p:graphicFrame>
        <p:nvGraphicFramePr>
          <p:cNvPr id="70661" name="Object 5"/>
          <p:cNvGraphicFramePr>
            <a:graphicFrameLocks noChangeAspect="1"/>
          </p:cNvGraphicFramePr>
          <p:nvPr/>
        </p:nvGraphicFramePr>
        <p:xfrm>
          <a:off x="1116013" y="2492375"/>
          <a:ext cx="3429000" cy="3051175"/>
        </p:xfrm>
        <a:graphic>
          <a:graphicData uri="http://schemas.openxmlformats.org/presentationml/2006/ole">
            <mc:AlternateContent xmlns:mc="http://schemas.openxmlformats.org/markup-compatibility/2006">
              <mc:Choice xmlns:v="urn:schemas-microsoft-com:vml" Requires="v">
                <p:oleObj spid="_x0000_s183317" name="Photo Editor 照片" r:id="rId5" imgW="11133333" imgH="9914286" progId="">
                  <p:embed/>
                </p:oleObj>
              </mc:Choice>
              <mc:Fallback>
                <p:oleObj name="Photo Editor 照片" r:id="rId5" imgW="11133333" imgH="9914286"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492375"/>
                        <a:ext cx="3429000" cy="305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2" name="Text Box 6"/>
          <p:cNvSpPr txBox="1">
            <a:spLocks noChangeArrowheads="1"/>
          </p:cNvSpPr>
          <p:nvPr/>
        </p:nvSpPr>
        <p:spPr bwMode="auto">
          <a:xfrm>
            <a:off x="642910" y="1341438"/>
            <a:ext cx="7813703" cy="523220"/>
          </a:xfrm>
          <a:prstGeom prst="rect">
            <a:avLst/>
          </a:prstGeom>
          <a:noFill/>
          <a:ln w="9525">
            <a:noFill/>
            <a:miter lim="800000"/>
            <a:headEnd/>
            <a:tailEnd/>
          </a:ln>
          <a:effectLst/>
        </p:spPr>
        <p:txBody>
          <a:bodyPr wrap="square">
            <a:spAutoFit/>
          </a:bodyPr>
          <a:lstStyle/>
          <a:p>
            <a:pPr>
              <a:spcBef>
                <a:spcPct val="50000"/>
              </a:spcBef>
            </a:pPr>
            <a:r>
              <a:rPr kumimoji="1" lang="zh-CN" altLang="en-US" sz="2800" b="1" dirty="0" smtClean="0">
                <a:latin typeface="+mn-ea"/>
                <a:ea typeface="+mn-ea"/>
              </a:rPr>
              <a:t>（</a:t>
            </a:r>
            <a:r>
              <a:rPr kumimoji="1" lang="en-US" altLang="zh-CN" sz="2800" b="1" dirty="0" smtClean="0">
                <a:latin typeface="+mn-ea"/>
                <a:ea typeface="+mn-ea"/>
              </a:rPr>
              <a:t>1</a:t>
            </a:r>
            <a:r>
              <a:rPr kumimoji="1" lang="zh-CN" altLang="en-US" sz="2800" b="1" dirty="0" smtClean="0">
                <a:latin typeface="+mn-ea"/>
                <a:ea typeface="+mn-ea"/>
              </a:rPr>
              <a:t>）特征</a:t>
            </a:r>
            <a:r>
              <a:rPr kumimoji="1" lang="zh-CN" altLang="en-US" sz="2800" b="1" dirty="0">
                <a:latin typeface="Times New Roman" pitchFamily="18" charset="0"/>
              </a:rPr>
              <a:t>：</a:t>
            </a:r>
            <a:r>
              <a:rPr kumimoji="1" lang="en-US" altLang="zh-CN" sz="2800" b="1" dirty="0">
                <a:latin typeface="Times New Roman" pitchFamily="18" charset="0"/>
              </a:rPr>
              <a:t>T</a:t>
            </a:r>
            <a:r>
              <a:rPr kumimoji="1" lang="en-US" altLang="zh-CN" sz="2800" b="1" baseline="-25000" dirty="0">
                <a:latin typeface="Times New Roman" pitchFamily="18" charset="0"/>
              </a:rPr>
              <a:t>1</a:t>
            </a:r>
            <a:r>
              <a:rPr kumimoji="1" lang="zh-CN" altLang="en-US" sz="2800" b="1" dirty="0">
                <a:latin typeface="Times New Roman" pitchFamily="18" charset="0"/>
              </a:rPr>
              <a:t>、</a:t>
            </a:r>
            <a:r>
              <a:rPr kumimoji="1" lang="en-US" altLang="zh-CN" sz="2800" b="1" dirty="0">
                <a:latin typeface="Times New Roman" pitchFamily="18" charset="0"/>
              </a:rPr>
              <a:t>T</a:t>
            </a:r>
            <a:r>
              <a:rPr kumimoji="1" lang="en-US" altLang="zh-CN" sz="2800" b="1" baseline="-25000" dirty="0">
                <a:latin typeface="Times New Roman" pitchFamily="18" charset="0"/>
              </a:rPr>
              <a:t>2</a:t>
            </a:r>
            <a:r>
              <a:rPr kumimoji="1" lang="zh-CN" altLang="zh-CN" sz="2800" b="1" dirty="0">
                <a:latin typeface="Times New Roman" pitchFamily="18" charset="0"/>
              </a:rPr>
              <a:t>特性理想对称。</a:t>
            </a:r>
            <a:endParaRPr lang="zh-CN" altLang="en-US" sz="2800" dirty="0">
              <a:latin typeface="Times New Roman" pitchFamily="18" charset="0"/>
            </a:endParaRPr>
          </a:p>
        </p:txBody>
      </p:sp>
      <p:sp>
        <p:nvSpPr>
          <p:cNvPr id="70663" name="Text Box 7"/>
          <p:cNvSpPr txBox="1">
            <a:spLocks noChangeArrowheads="1"/>
          </p:cNvSpPr>
          <p:nvPr/>
        </p:nvSpPr>
        <p:spPr bwMode="auto">
          <a:xfrm>
            <a:off x="611188" y="1844675"/>
            <a:ext cx="6096000" cy="523220"/>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latin typeface="+mn-ea"/>
                <a:ea typeface="+mn-ea"/>
              </a:rPr>
              <a:t>（</a:t>
            </a:r>
            <a:r>
              <a:rPr kumimoji="1" lang="en-US" altLang="zh-CN" sz="2800" b="1" dirty="0" smtClean="0">
                <a:latin typeface="+mn-ea"/>
                <a:ea typeface="+mn-ea"/>
              </a:rPr>
              <a:t>2</a:t>
            </a:r>
            <a:r>
              <a:rPr kumimoji="1" lang="zh-CN" altLang="en-US" sz="2800" b="1" dirty="0" smtClean="0">
                <a:latin typeface="+mn-ea"/>
                <a:ea typeface="+mn-ea"/>
              </a:rPr>
              <a:t>）静态分析</a:t>
            </a:r>
            <a:endParaRPr kumimoji="1" lang="zh-CN" altLang="en-US" sz="2800" b="1" dirty="0">
              <a:latin typeface="+mn-ea"/>
              <a:ea typeface="+mn-ea"/>
            </a:endParaRPr>
          </a:p>
        </p:txBody>
      </p:sp>
      <p:sp>
        <p:nvSpPr>
          <p:cNvPr id="70664" name="Text Box 8"/>
          <p:cNvSpPr txBox="1">
            <a:spLocks noChangeArrowheads="1"/>
          </p:cNvSpPr>
          <p:nvPr/>
        </p:nvSpPr>
        <p:spPr bwMode="auto">
          <a:xfrm>
            <a:off x="4995863" y="2395538"/>
            <a:ext cx="2819400" cy="457200"/>
          </a:xfrm>
          <a:prstGeom prst="rect">
            <a:avLst/>
          </a:prstGeom>
          <a:noFill/>
          <a:ln w="9525">
            <a:noFill/>
            <a:miter lim="800000"/>
            <a:headEnd/>
            <a:tailEnd/>
          </a:ln>
          <a:effectLst/>
        </p:spPr>
        <p:txBody>
          <a:bodyPr>
            <a:spAutoFit/>
          </a:bodyPr>
          <a:lstStyle/>
          <a:p>
            <a:pPr>
              <a:spcBef>
                <a:spcPct val="50000"/>
              </a:spcBef>
            </a:pPr>
            <a:r>
              <a:rPr kumimoji="1" lang="en-US" altLang="zh-CN" sz="2400" b="1">
                <a:latin typeface="Times New Roman" pitchFamily="18" charset="0"/>
              </a:rPr>
              <a:t>T</a:t>
            </a:r>
            <a:r>
              <a:rPr kumimoji="1" lang="en-US" altLang="zh-CN" sz="2400" b="1" baseline="-25000">
                <a:latin typeface="Times New Roman" pitchFamily="18" charset="0"/>
              </a:rPr>
              <a:t>1</a:t>
            </a:r>
            <a:r>
              <a:rPr kumimoji="1" lang="zh-CN" altLang="en-US" sz="2400" b="1">
                <a:latin typeface="Times New Roman" pitchFamily="18" charset="0"/>
              </a:rPr>
              <a:t>的输入特性</a:t>
            </a:r>
          </a:p>
        </p:txBody>
      </p:sp>
      <p:grpSp>
        <p:nvGrpSpPr>
          <p:cNvPr id="2" name="Group 9"/>
          <p:cNvGrpSpPr>
            <a:grpSpLocks/>
          </p:cNvGrpSpPr>
          <p:nvPr/>
        </p:nvGrpSpPr>
        <p:grpSpPr bwMode="auto">
          <a:xfrm>
            <a:off x="4691063" y="3233738"/>
            <a:ext cx="2124075" cy="1766887"/>
            <a:chOff x="2831" y="1831"/>
            <a:chExt cx="1338" cy="1113"/>
          </a:xfrm>
        </p:grpSpPr>
        <p:grpSp>
          <p:nvGrpSpPr>
            <p:cNvPr id="3" name="Group 10"/>
            <p:cNvGrpSpPr>
              <a:grpSpLocks/>
            </p:cNvGrpSpPr>
            <p:nvPr/>
          </p:nvGrpSpPr>
          <p:grpSpPr bwMode="auto">
            <a:xfrm>
              <a:off x="3401" y="1831"/>
              <a:ext cx="768" cy="1113"/>
              <a:chOff x="3402" y="1728"/>
              <a:chExt cx="768" cy="1113"/>
            </a:xfrm>
          </p:grpSpPr>
          <p:sp>
            <p:nvSpPr>
              <p:cNvPr id="70667" name="Line 11"/>
              <p:cNvSpPr>
                <a:spLocks noChangeShapeType="1"/>
              </p:cNvSpPr>
              <p:nvPr/>
            </p:nvSpPr>
            <p:spPr bwMode="auto">
              <a:xfrm>
                <a:off x="3402" y="2841"/>
                <a:ext cx="768" cy="0"/>
              </a:xfrm>
              <a:prstGeom prst="line">
                <a:avLst/>
              </a:prstGeom>
              <a:noFill/>
              <a:ln w="28575">
                <a:solidFill>
                  <a:srgbClr val="FF0000"/>
                </a:solidFill>
                <a:round/>
                <a:headEnd/>
                <a:tailEnd/>
              </a:ln>
              <a:effectLst/>
            </p:spPr>
            <p:txBody>
              <a:bodyPr/>
              <a:lstStyle/>
              <a:p>
                <a:endParaRPr lang="zh-CN" altLang="en-US"/>
              </a:p>
            </p:txBody>
          </p:sp>
          <p:sp>
            <p:nvSpPr>
              <p:cNvPr id="70668" name="Line 12"/>
              <p:cNvSpPr>
                <a:spLocks noChangeShapeType="1"/>
              </p:cNvSpPr>
              <p:nvPr/>
            </p:nvSpPr>
            <p:spPr bwMode="auto">
              <a:xfrm flipV="1">
                <a:off x="4168" y="1728"/>
                <a:ext cx="0" cy="1104"/>
              </a:xfrm>
              <a:prstGeom prst="line">
                <a:avLst/>
              </a:prstGeom>
              <a:noFill/>
              <a:ln w="28575">
                <a:solidFill>
                  <a:srgbClr val="FF0000"/>
                </a:solidFill>
                <a:round/>
                <a:headEnd/>
                <a:tailEnd/>
              </a:ln>
              <a:effectLst/>
            </p:spPr>
            <p:txBody>
              <a:bodyPr/>
              <a:lstStyle/>
              <a:p>
                <a:endParaRPr lang="zh-CN" altLang="en-US"/>
              </a:p>
            </p:txBody>
          </p:sp>
        </p:grpSp>
        <p:sp>
          <p:nvSpPr>
            <p:cNvPr id="70669" name="AutoShape 13"/>
            <p:cNvSpPr>
              <a:spLocks/>
            </p:cNvSpPr>
            <p:nvPr/>
          </p:nvSpPr>
          <p:spPr bwMode="auto">
            <a:xfrm>
              <a:off x="2831" y="1831"/>
              <a:ext cx="1074" cy="269"/>
            </a:xfrm>
            <a:prstGeom prst="borderCallout1">
              <a:avLst>
                <a:gd name="adj1" fmla="val 26764"/>
                <a:gd name="adj2" fmla="val 104468"/>
                <a:gd name="adj3" fmla="val 148699"/>
                <a:gd name="adj4" fmla="val 124116"/>
              </a:avLst>
            </a:prstGeom>
            <a:solidFill>
              <a:srgbClr val="00FFFF"/>
            </a:solidFill>
            <a:ln w="19050">
              <a:solidFill>
                <a:srgbClr val="FF3300"/>
              </a:solidFill>
              <a:miter lim="800000"/>
              <a:headEnd/>
              <a:tailEnd/>
            </a:ln>
            <a:effectLst/>
          </p:spPr>
          <p:txBody>
            <a:bodyPr/>
            <a:lstStyle/>
            <a:p>
              <a:pPr algn="ctr"/>
              <a:r>
                <a:rPr kumimoji="1" lang="zh-CN" altLang="en-US" sz="2000" b="1">
                  <a:latin typeface="Times New Roman" pitchFamily="18" charset="0"/>
                </a:rPr>
                <a:t>理想化特性</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662">
                                            <p:txEl>
                                              <p:pRg st="0" end="0"/>
                                            </p:txEl>
                                          </p:spTgt>
                                        </p:tgtEl>
                                        <p:attrNameLst>
                                          <p:attrName>style.visibility</p:attrName>
                                        </p:attrNameLst>
                                      </p:cBhvr>
                                      <p:to>
                                        <p:strVal val="visible"/>
                                      </p:to>
                                    </p:set>
                                    <p:animEffect transition="in" filter="wipe(left)">
                                      <p:cBhvr>
                                        <p:cTn id="7" dur="500"/>
                                        <p:tgtEl>
                                          <p:spTgt spid="706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63">
                                            <p:txEl>
                                              <p:pRg st="0" end="0"/>
                                            </p:txEl>
                                          </p:spTgt>
                                        </p:tgtEl>
                                        <p:attrNameLst>
                                          <p:attrName>style.visibility</p:attrName>
                                        </p:attrNameLst>
                                      </p:cBhvr>
                                      <p:to>
                                        <p:strVal val="visible"/>
                                      </p:to>
                                    </p:set>
                                    <p:animEffect transition="in" filter="wipe(left)">
                                      <p:cBhvr>
                                        <p:cTn id="12" dur="500"/>
                                        <p:tgtEl>
                                          <p:spTgt spid="706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0664">
                                            <p:txEl>
                                              <p:pRg st="0" end="0"/>
                                            </p:txEl>
                                          </p:spTgt>
                                        </p:tgtEl>
                                        <p:attrNameLst>
                                          <p:attrName>style.visibility</p:attrName>
                                        </p:attrNameLst>
                                      </p:cBhvr>
                                      <p:to>
                                        <p:strVal val="visible"/>
                                      </p:to>
                                    </p:set>
                                    <p:animEffect transition="in" filter="wipe(left)">
                                      <p:cBhvr>
                                        <p:cTn id="17" dur="500"/>
                                        <p:tgtEl>
                                          <p:spTgt spid="7066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0658"/>
                                        </p:tgtEl>
                                        <p:attrNameLst>
                                          <p:attrName>style.visibility</p:attrName>
                                        </p:attrNameLst>
                                      </p:cBhvr>
                                      <p:to>
                                        <p:strVal val="visible"/>
                                      </p:to>
                                    </p:set>
                                    <p:animEffect transition="in" filter="wipe(left)">
                                      <p:cBhvr>
                                        <p:cTn id="22" dur="500"/>
                                        <p:tgtEl>
                                          <p:spTgt spid="706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0660">
                                            <p:txEl>
                                              <p:pRg st="0" end="0"/>
                                            </p:txEl>
                                          </p:spTgt>
                                        </p:tgtEl>
                                        <p:attrNameLst>
                                          <p:attrName>style.visibility</p:attrName>
                                        </p:attrNameLst>
                                      </p:cBhvr>
                                      <p:to>
                                        <p:strVal val="visible"/>
                                      </p:to>
                                    </p:set>
                                    <p:animEffect transition="in" filter="wipe(left)">
                                      <p:cBhvr>
                                        <p:cTn id="32" dur="500"/>
                                        <p:tgtEl>
                                          <p:spTgt spid="706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build="p" autoUpdateAnimBg="0"/>
      <p:bldP spid="70662" grpId="0" build="p" autoUpdateAnimBg="0"/>
      <p:bldP spid="70663" grpId="0" build="p" autoUpdateAnimBg="0"/>
      <p:bldP spid="70664"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p:cNvGraphicFramePr>
            <a:graphicFrameLocks noChangeAspect="1"/>
          </p:cNvGraphicFramePr>
          <p:nvPr/>
        </p:nvGraphicFramePr>
        <p:xfrm>
          <a:off x="1116013" y="1773238"/>
          <a:ext cx="3200400" cy="2830512"/>
        </p:xfrm>
        <a:graphic>
          <a:graphicData uri="http://schemas.openxmlformats.org/presentationml/2006/ole">
            <mc:AlternateContent xmlns:mc="http://schemas.openxmlformats.org/markup-compatibility/2006">
              <mc:Choice xmlns:v="urn:schemas-microsoft-com:vml" Requires="v">
                <p:oleObj spid="_x0000_s184343" name="Photo Editor 照片" r:id="rId3" imgW="11228571" imgH="9933333" progId="">
                  <p:embed/>
                </p:oleObj>
              </mc:Choice>
              <mc:Fallback>
                <p:oleObj name="Photo Editor 照片" r:id="rId3" imgW="11228571" imgH="993333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773238"/>
                        <a:ext cx="3200400" cy="28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Rectangle 3"/>
          <p:cNvSpPr>
            <a:spLocks noGrp="1" noChangeArrowheads="1"/>
          </p:cNvSpPr>
          <p:nvPr>
            <p:ph type="title"/>
          </p:nvPr>
        </p:nvSpPr>
        <p:spPr>
          <a:xfrm>
            <a:off x="323850" y="908050"/>
            <a:ext cx="7150100" cy="519113"/>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3</a:t>
            </a:r>
            <a:r>
              <a:rPr lang="zh-CN" altLang="en-US" sz="2800" b="1" dirty="0" smtClean="0">
                <a:solidFill>
                  <a:schemeClr val="tx1"/>
                </a:solidFill>
                <a:latin typeface="+mn-ea"/>
                <a:ea typeface="+mn-ea"/>
              </a:rPr>
              <a:t>）动态分析</a:t>
            </a:r>
            <a:endParaRPr lang="zh-CN" altLang="en-US" sz="2800" b="1" dirty="0">
              <a:solidFill>
                <a:schemeClr val="tx1"/>
              </a:solidFill>
              <a:latin typeface="+mn-ea"/>
              <a:ea typeface="+mn-ea"/>
            </a:endParaRPr>
          </a:p>
        </p:txBody>
      </p:sp>
      <p:sp>
        <p:nvSpPr>
          <p:cNvPr id="71684" name="Text Box 4"/>
          <p:cNvSpPr txBox="1">
            <a:spLocks noChangeArrowheads="1"/>
          </p:cNvSpPr>
          <p:nvPr/>
        </p:nvSpPr>
        <p:spPr bwMode="auto">
          <a:xfrm>
            <a:off x="4545013" y="1697038"/>
            <a:ext cx="3429000" cy="1383264"/>
          </a:xfrm>
          <a:prstGeom prst="rect">
            <a:avLst/>
          </a:prstGeom>
          <a:noFill/>
          <a:ln w="9525">
            <a:noFill/>
            <a:miter lim="800000"/>
            <a:headEnd/>
            <a:tailEnd/>
          </a:ln>
          <a:effectLst/>
        </p:spPr>
        <p:txBody>
          <a:bodyPr>
            <a:spAutoFit/>
          </a:bodyPr>
          <a:lstStyle/>
          <a:p>
            <a:pPr>
              <a:lnSpc>
                <a:spcPct val="120000"/>
              </a:lnSpc>
              <a:spcAft>
                <a:spcPct val="20000"/>
              </a:spcAft>
            </a:pPr>
            <a:r>
              <a:rPr kumimoji="1" lang="en-US" altLang="zh-CN" sz="2400" b="1" i="1" dirty="0" err="1">
                <a:latin typeface="Times New Roman" pitchFamily="18" charset="0"/>
              </a:rPr>
              <a:t>u</a:t>
            </a:r>
            <a:r>
              <a:rPr kumimoji="1" lang="en-US" altLang="zh-CN" sz="2400" b="1" baseline="-25000" dirty="0" err="1">
                <a:latin typeface="Times New Roman" pitchFamily="18" charset="0"/>
              </a:rPr>
              <a:t>i</a:t>
            </a:r>
            <a:r>
              <a:rPr kumimoji="1" lang="zh-CN" altLang="zh-CN" sz="2400" b="1" dirty="0">
                <a:latin typeface="Times New Roman" pitchFamily="18" charset="0"/>
              </a:rPr>
              <a:t>正半周，电流通路为</a:t>
            </a:r>
            <a:r>
              <a:rPr kumimoji="1" lang="zh-CN" altLang="en-US" sz="2400" b="1" dirty="0">
                <a:latin typeface="Times New Roman" pitchFamily="18" charset="0"/>
              </a:rPr>
              <a:t>  </a:t>
            </a:r>
            <a:r>
              <a:rPr kumimoji="1" lang="zh-CN" altLang="zh-CN" sz="2400" b="1" dirty="0">
                <a:latin typeface="Times New Roman" pitchFamily="18" charset="0"/>
              </a:rPr>
              <a:t>    </a:t>
            </a:r>
            <a:r>
              <a:rPr kumimoji="1" lang="zh-CN" altLang="en-US" sz="2400" b="1" dirty="0">
                <a:latin typeface="Times New Roman" pitchFamily="18" charset="0"/>
              </a:rPr>
              <a:t>   </a:t>
            </a:r>
            <a:r>
              <a:rPr kumimoji="1" lang="zh-CN" altLang="zh-CN" sz="2400" b="1" dirty="0">
                <a:latin typeface="Times New Roman" pitchFamily="18" charset="0"/>
              </a:rPr>
              <a:t>+</a:t>
            </a:r>
            <a:r>
              <a:rPr kumimoji="1" lang="en-US" altLang="zh-CN" sz="2400" b="1" i="1" dirty="0">
                <a:latin typeface="Times New Roman" pitchFamily="18" charset="0"/>
              </a:rPr>
              <a:t>V</a:t>
            </a:r>
            <a:r>
              <a:rPr kumimoji="1" lang="en-US" altLang="zh-CN" sz="2400" b="1" baseline="-25000" dirty="0">
                <a:latin typeface="Times New Roman" pitchFamily="18" charset="0"/>
              </a:rPr>
              <a:t>CC</a:t>
            </a:r>
            <a:r>
              <a:rPr kumimoji="1" lang="en-US" altLang="zh-CN" sz="2400" b="1" dirty="0">
                <a:latin typeface="Times New Roman" pitchFamily="18" charset="0"/>
              </a:rPr>
              <a:t>→T</a:t>
            </a:r>
            <a:r>
              <a:rPr kumimoji="1" lang="en-US" altLang="zh-CN" sz="2400" b="1" baseline="-25000" dirty="0">
                <a:latin typeface="Times New Roman" pitchFamily="18" charset="0"/>
              </a:rPr>
              <a:t>1</a:t>
            </a:r>
            <a:r>
              <a:rPr kumimoji="1" lang="en-US" altLang="zh-CN" sz="2400" b="1" dirty="0">
                <a:latin typeface="Times New Roman" pitchFamily="18" charset="0"/>
              </a:rPr>
              <a:t>→</a:t>
            </a:r>
            <a:r>
              <a:rPr kumimoji="1" lang="en-US" altLang="zh-CN" sz="2400" b="1" i="1" dirty="0">
                <a:latin typeface="Times New Roman" pitchFamily="18" charset="0"/>
              </a:rPr>
              <a:t>R</a:t>
            </a:r>
            <a:r>
              <a:rPr kumimoji="1" lang="en-US" altLang="zh-CN" sz="2400" b="1" baseline="-25000" dirty="0">
                <a:latin typeface="Times New Roman" pitchFamily="18" charset="0"/>
              </a:rPr>
              <a:t>L</a:t>
            </a:r>
            <a:r>
              <a:rPr kumimoji="1" lang="en-US" altLang="zh-CN" sz="2400" b="1" dirty="0">
                <a:latin typeface="Times New Roman" pitchFamily="18" charset="0"/>
              </a:rPr>
              <a:t>→</a:t>
            </a:r>
            <a:r>
              <a:rPr kumimoji="1" lang="zh-CN" altLang="zh-CN" sz="2400" b="1" dirty="0">
                <a:latin typeface="Times New Roman" pitchFamily="18" charset="0"/>
              </a:rPr>
              <a:t>地，</a:t>
            </a:r>
            <a:r>
              <a:rPr kumimoji="1" lang="zh-CN" altLang="en-US" sz="2400" b="1" dirty="0">
                <a:latin typeface="Times New Roman" pitchFamily="18" charset="0"/>
              </a:rPr>
              <a:t>   </a:t>
            </a:r>
            <a:r>
              <a:rPr kumimoji="1" lang="zh-CN" altLang="zh-CN" sz="2400" b="1" dirty="0">
                <a:latin typeface="Times New Roman" pitchFamily="18" charset="0"/>
              </a:rPr>
              <a:t> </a:t>
            </a:r>
            <a:r>
              <a:rPr kumimoji="1" lang="en-US" altLang="zh-CN" sz="2400" b="1" i="1" dirty="0" err="1">
                <a:latin typeface="Times New Roman" pitchFamily="18" charset="0"/>
              </a:rPr>
              <a:t>u</a:t>
            </a:r>
            <a:r>
              <a:rPr kumimoji="1" lang="en-US" altLang="zh-CN" sz="2400" b="1" baseline="-25000" dirty="0" err="1">
                <a:latin typeface="Times New Roman" pitchFamily="18" charset="0"/>
              </a:rPr>
              <a:t>o</a:t>
            </a:r>
            <a:r>
              <a:rPr kumimoji="1" lang="en-US" altLang="zh-CN" sz="2400" b="1" baseline="-25000" dirty="0">
                <a:latin typeface="Times New Roman" pitchFamily="18" charset="0"/>
              </a:rPr>
              <a:t> </a:t>
            </a:r>
            <a:r>
              <a:rPr kumimoji="1" lang="en-US" altLang="zh-CN" sz="2400" b="1" dirty="0">
                <a:latin typeface="Times New Roman" pitchFamily="18" charset="0"/>
              </a:rPr>
              <a:t>= </a:t>
            </a:r>
            <a:r>
              <a:rPr kumimoji="1" lang="en-US" altLang="zh-CN" sz="2400" b="1" i="1" dirty="0" err="1">
                <a:latin typeface="Times New Roman" pitchFamily="18" charset="0"/>
              </a:rPr>
              <a:t>u</a:t>
            </a:r>
            <a:r>
              <a:rPr kumimoji="1" lang="en-US" altLang="zh-CN" sz="2400" b="1" baseline="-25000" dirty="0" err="1">
                <a:latin typeface="Times New Roman" pitchFamily="18" charset="0"/>
              </a:rPr>
              <a:t>i</a:t>
            </a:r>
            <a:endParaRPr kumimoji="1" lang="en-US" altLang="zh-CN" sz="2400" b="1" dirty="0">
              <a:latin typeface="Times New Roman" pitchFamily="18" charset="0"/>
            </a:endParaRPr>
          </a:p>
        </p:txBody>
      </p:sp>
      <p:sp>
        <p:nvSpPr>
          <p:cNvPr id="71685" name="Text Box 5"/>
          <p:cNvSpPr txBox="1">
            <a:spLocks noChangeArrowheads="1"/>
          </p:cNvSpPr>
          <p:nvPr/>
        </p:nvSpPr>
        <p:spPr bwMode="auto">
          <a:xfrm>
            <a:off x="1420813" y="4973638"/>
            <a:ext cx="6629400" cy="946150"/>
          </a:xfrm>
          <a:prstGeom prst="rect">
            <a:avLst/>
          </a:prstGeom>
          <a:noFill/>
          <a:ln w="9525">
            <a:noFill/>
            <a:miter lim="800000"/>
            <a:headEnd/>
            <a:tailEnd/>
          </a:ln>
          <a:effectLst/>
        </p:spPr>
        <p:txBody>
          <a:bodyPr>
            <a:spAutoFit/>
          </a:bodyPr>
          <a:lstStyle/>
          <a:p>
            <a:pPr>
              <a:spcBef>
                <a:spcPct val="50000"/>
              </a:spcBef>
            </a:pPr>
            <a:r>
              <a:rPr kumimoji="1" lang="en-US" altLang="zh-CN" sz="2800" b="1" dirty="0">
                <a:solidFill>
                  <a:srgbClr val="D60093"/>
                </a:solidFill>
                <a:latin typeface="Times New Roman" pitchFamily="18" charset="0"/>
              </a:rPr>
              <a:t>    </a:t>
            </a:r>
            <a:r>
              <a:rPr kumimoji="1" lang="zh-CN" altLang="en-US" sz="2800" b="1" dirty="0">
                <a:solidFill>
                  <a:srgbClr val="A50021"/>
                </a:solidFill>
                <a:latin typeface="Times New Roman" pitchFamily="18" charset="0"/>
              </a:rPr>
              <a:t>两只管子交替工作，两路电源交替供电，双向跟随。</a:t>
            </a:r>
          </a:p>
        </p:txBody>
      </p:sp>
      <p:sp>
        <p:nvSpPr>
          <p:cNvPr id="71686" name="Freeform 6"/>
          <p:cNvSpPr>
            <a:spLocks/>
          </p:cNvSpPr>
          <p:nvPr/>
        </p:nvSpPr>
        <p:spPr bwMode="auto">
          <a:xfrm>
            <a:off x="2868613" y="2001838"/>
            <a:ext cx="1143000" cy="2057400"/>
          </a:xfrm>
          <a:custGeom>
            <a:avLst/>
            <a:gdLst/>
            <a:ahLst/>
            <a:cxnLst>
              <a:cxn ang="0">
                <a:pos x="32" y="0"/>
              </a:cxn>
              <a:cxn ang="0">
                <a:pos x="32" y="480"/>
              </a:cxn>
              <a:cxn ang="0">
                <a:pos x="224" y="624"/>
              </a:cxn>
              <a:cxn ang="0">
                <a:pos x="608" y="624"/>
              </a:cxn>
              <a:cxn ang="0">
                <a:pos x="704" y="816"/>
              </a:cxn>
              <a:cxn ang="0">
                <a:pos x="704" y="1296"/>
              </a:cxn>
            </a:cxnLst>
            <a:rect l="0" t="0" r="r" b="b"/>
            <a:pathLst>
              <a:path w="720" h="1296">
                <a:moveTo>
                  <a:pt x="32" y="0"/>
                </a:moveTo>
                <a:cubicBezTo>
                  <a:pt x="16" y="188"/>
                  <a:pt x="0" y="376"/>
                  <a:pt x="32" y="480"/>
                </a:cubicBezTo>
                <a:cubicBezTo>
                  <a:pt x="64" y="584"/>
                  <a:pt x="128" y="600"/>
                  <a:pt x="224" y="624"/>
                </a:cubicBezTo>
                <a:cubicBezTo>
                  <a:pt x="320" y="648"/>
                  <a:pt x="528" y="592"/>
                  <a:pt x="608" y="624"/>
                </a:cubicBezTo>
                <a:cubicBezTo>
                  <a:pt x="688" y="656"/>
                  <a:pt x="688" y="704"/>
                  <a:pt x="704" y="816"/>
                </a:cubicBezTo>
                <a:cubicBezTo>
                  <a:pt x="720" y="928"/>
                  <a:pt x="704" y="1216"/>
                  <a:pt x="704" y="1296"/>
                </a:cubicBezTo>
              </a:path>
            </a:pathLst>
          </a:custGeom>
          <a:noFill/>
          <a:ln w="19050" cmpd="sng">
            <a:solidFill>
              <a:srgbClr val="FF3300"/>
            </a:solidFill>
            <a:round/>
            <a:headEnd type="none" w="med" len="med"/>
            <a:tailEnd type="triangle" w="med" len="med"/>
          </a:ln>
          <a:effectLst/>
        </p:spPr>
        <p:txBody>
          <a:bodyPr wrap="none"/>
          <a:lstStyle/>
          <a:p>
            <a:endParaRPr lang="zh-CN" altLang="en-US"/>
          </a:p>
        </p:txBody>
      </p:sp>
      <p:sp>
        <p:nvSpPr>
          <p:cNvPr id="71687" name="Freeform 7"/>
          <p:cNvSpPr>
            <a:spLocks/>
          </p:cNvSpPr>
          <p:nvPr/>
        </p:nvSpPr>
        <p:spPr bwMode="auto">
          <a:xfrm>
            <a:off x="2944813" y="3259138"/>
            <a:ext cx="685800" cy="952500"/>
          </a:xfrm>
          <a:custGeom>
            <a:avLst/>
            <a:gdLst/>
            <a:ahLst/>
            <a:cxnLst>
              <a:cxn ang="0">
                <a:pos x="392" y="408"/>
              </a:cxn>
              <a:cxn ang="0">
                <a:pos x="392" y="120"/>
              </a:cxn>
              <a:cxn ang="0">
                <a:pos x="344" y="24"/>
              </a:cxn>
              <a:cxn ang="0">
                <a:pos x="56" y="24"/>
              </a:cxn>
              <a:cxn ang="0">
                <a:pos x="8" y="168"/>
              </a:cxn>
              <a:cxn ang="0">
                <a:pos x="8" y="600"/>
              </a:cxn>
            </a:cxnLst>
            <a:rect l="0" t="0" r="r" b="b"/>
            <a:pathLst>
              <a:path w="400" h="600">
                <a:moveTo>
                  <a:pt x="392" y="408"/>
                </a:moveTo>
                <a:cubicBezTo>
                  <a:pt x="396" y="296"/>
                  <a:pt x="400" y="184"/>
                  <a:pt x="392" y="120"/>
                </a:cubicBezTo>
                <a:cubicBezTo>
                  <a:pt x="384" y="56"/>
                  <a:pt x="400" y="40"/>
                  <a:pt x="344" y="24"/>
                </a:cubicBezTo>
                <a:cubicBezTo>
                  <a:pt x="288" y="8"/>
                  <a:pt x="112" y="0"/>
                  <a:pt x="56" y="24"/>
                </a:cubicBezTo>
                <a:cubicBezTo>
                  <a:pt x="0" y="48"/>
                  <a:pt x="16" y="72"/>
                  <a:pt x="8" y="168"/>
                </a:cubicBezTo>
                <a:cubicBezTo>
                  <a:pt x="0" y="264"/>
                  <a:pt x="8" y="528"/>
                  <a:pt x="8" y="600"/>
                </a:cubicBezTo>
              </a:path>
            </a:pathLst>
          </a:custGeom>
          <a:noFill/>
          <a:ln w="19050" cmpd="sng">
            <a:solidFill>
              <a:srgbClr val="0066FF"/>
            </a:solidFill>
            <a:round/>
            <a:headEnd type="none" w="med" len="med"/>
            <a:tailEnd type="triangle" w="med" len="med"/>
          </a:ln>
          <a:effectLst/>
        </p:spPr>
        <p:txBody>
          <a:bodyPr wrap="none"/>
          <a:lstStyle/>
          <a:p>
            <a:endParaRPr lang="zh-CN" altLang="en-US"/>
          </a:p>
        </p:txBody>
      </p:sp>
      <p:graphicFrame>
        <p:nvGraphicFramePr>
          <p:cNvPr id="71688" name="Object 8"/>
          <p:cNvGraphicFramePr>
            <a:graphicFrameLocks noChangeAspect="1"/>
          </p:cNvGraphicFramePr>
          <p:nvPr>
            <p:extLst>
              <p:ext uri="{D42A27DB-BD31-4B8C-83A1-F6EECF244321}">
                <p14:modId xmlns:p14="http://schemas.microsoft.com/office/powerpoint/2010/main" val="1362536299"/>
              </p:ext>
            </p:extLst>
          </p:nvPr>
        </p:nvGraphicFramePr>
        <p:xfrm>
          <a:off x="1383135" y="2814960"/>
          <a:ext cx="236537" cy="254000"/>
        </p:xfrm>
        <a:graphic>
          <a:graphicData uri="http://schemas.openxmlformats.org/presentationml/2006/ole">
            <mc:AlternateContent xmlns:mc="http://schemas.openxmlformats.org/markup-compatibility/2006">
              <mc:Choice xmlns:v="urn:schemas-microsoft-com:vml" Requires="v">
                <p:oleObj spid="_x0000_s184344" name="Equation" r:id="rId5" imgW="164880" imgH="177480" progId="Equation.3">
                  <p:embed/>
                </p:oleObj>
              </mc:Choice>
              <mc:Fallback>
                <p:oleObj name="Equation" r:id="rId5" imgW="164880" imgH="177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135" y="2814960"/>
                        <a:ext cx="236537" cy="254000"/>
                      </a:xfrm>
                      <a:prstGeom prst="rect">
                        <a:avLst/>
                      </a:prstGeom>
                      <a:solidFill>
                        <a:srgbClr val="FF6600"/>
                      </a:solidFill>
                    </p:spPr>
                  </p:pic>
                </p:oleObj>
              </mc:Fallback>
            </mc:AlternateContent>
          </a:graphicData>
        </a:graphic>
      </p:graphicFrame>
      <p:sp>
        <p:nvSpPr>
          <p:cNvPr id="71690" name="Text Box 10"/>
          <p:cNvSpPr txBox="1">
            <a:spLocks noChangeArrowheads="1"/>
          </p:cNvSpPr>
          <p:nvPr/>
        </p:nvSpPr>
        <p:spPr bwMode="auto">
          <a:xfrm>
            <a:off x="4545013" y="3221038"/>
            <a:ext cx="3581400" cy="1383264"/>
          </a:xfrm>
          <a:prstGeom prst="rect">
            <a:avLst/>
          </a:prstGeom>
          <a:noFill/>
          <a:ln w="9525">
            <a:noFill/>
            <a:miter lim="800000"/>
            <a:headEnd/>
            <a:tailEnd/>
          </a:ln>
          <a:effectLst/>
        </p:spPr>
        <p:txBody>
          <a:bodyPr>
            <a:spAutoFit/>
          </a:bodyPr>
          <a:lstStyle/>
          <a:p>
            <a:pPr>
              <a:lnSpc>
                <a:spcPct val="120000"/>
              </a:lnSpc>
              <a:spcAft>
                <a:spcPct val="20000"/>
              </a:spcAft>
            </a:pPr>
            <a:r>
              <a:rPr kumimoji="1" lang="en-US" altLang="zh-CN" sz="2400" b="1" i="1" dirty="0" err="1">
                <a:latin typeface="Times New Roman" pitchFamily="18" charset="0"/>
              </a:rPr>
              <a:t>u</a:t>
            </a:r>
            <a:r>
              <a:rPr kumimoji="1" lang="en-US" altLang="zh-CN" sz="2400" b="1" baseline="-25000" dirty="0" err="1">
                <a:latin typeface="Times New Roman" pitchFamily="18" charset="0"/>
              </a:rPr>
              <a:t>i</a:t>
            </a:r>
            <a:r>
              <a:rPr kumimoji="1" lang="zh-CN" altLang="zh-CN" sz="2400" b="1" dirty="0">
                <a:latin typeface="Times New Roman" pitchFamily="18" charset="0"/>
              </a:rPr>
              <a:t>负半周，电流通路为   地→ </a:t>
            </a:r>
            <a:r>
              <a:rPr kumimoji="1" lang="en-US" altLang="zh-CN" sz="2400" b="1" i="1" dirty="0">
                <a:latin typeface="Times New Roman" pitchFamily="18" charset="0"/>
              </a:rPr>
              <a:t>R</a:t>
            </a:r>
            <a:r>
              <a:rPr kumimoji="1" lang="en-US" altLang="zh-CN" sz="2400" b="1" baseline="-25000" dirty="0">
                <a:latin typeface="Times New Roman" pitchFamily="18" charset="0"/>
              </a:rPr>
              <a:t>L</a:t>
            </a:r>
            <a:r>
              <a:rPr kumimoji="1" lang="en-US" altLang="zh-CN" sz="2400" b="1" dirty="0">
                <a:latin typeface="Times New Roman" pitchFamily="18" charset="0"/>
              </a:rPr>
              <a:t> → T</a:t>
            </a:r>
            <a:r>
              <a:rPr kumimoji="1" lang="en-US" altLang="zh-CN" sz="2400" b="1" baseline="-25000" dirty="0">
                <a:latin typeface="Times New Roman" pitchFamily="18" charset="0"/>
              </a:rPr>
              <a:t>2</a:t>
            </a:r>
            <a:r>
              <a:rPr kumimoji="1" lang="en-US" altLang="zh-CN" sz="2400" b="1" dirty="0">
                <a:latin typeface="Times New Roman" pitchFamily="18" charset="0"/>
              </a:rPr>
              <a:t> → -</a:t>
            </a:r>
            <a:r>
              <a:rPr kumimoji="1" lang="en-US" altLang="zh-CN" sz="2400" b="1" i="1" dirty="0">
                <a:latin typeface="Times New Roman" pitchFamily="18" charset="0"/>
              </a:rPr>
              <a:t>V</a:t>
            </a:r>
            <a:r>
              <a:rPr kumimoji="1" lang="en-US" altLang="zh-CN" sz="2400" b="1" baseline="-25000" dirty="0">
                <a:latin typeface="Times New Roman" pitchFamily="18" charset="0"/>
              </a:rPr>
              <a:t>CC</a:t>
            </a:r>
            <a:r>
              <a:rPr kumimoji="1" lang="zh-CN" altLang="en-US" sz="2400" b="1" dirty="0">
                <a:latin typeface="Times New Roman" pitchFamily="18" charset="0"/>
              </a:rPr>
              <a:t>，   </a:t>
            </a:r>
            <a:r>
              <a:rPr kumimoji="1" lang="en-US" altLang="zh-CN" sz="2400" b="1" i="1" dirty="0" err="1">
                <a:latin typeface="Times New Roman" pitchFamily="18" charset="0"/>
              </a:rPr>
              <a:t>u</a:t>
            </a:r>
            <a:r>
              <a:rPr kumimoji="1" lang="en-US" altLang="zh-CN" sz="2400" b="1" baseline="-25000" dirty="0" err="1">
                <a:latin typeface="Times New Roman" pitchFamily="18" charset="0"/>
              </a:rPr>
              <a:t>o</a:t>
            </a:r>
            <a:r>
              <a:rPr kumimoji="1" lang="en-US" altLang="zh-CN" sz="2400" b="1" baseline="-25000" dirty="0">
                <a:latin typeface="Times New Roman" pitchFamily="18" charset="0"/>
              </a:rPr>
              <a:t> </a:t>
            </a:r>
            <a:r>
              <a:rPr kumimoji="1" lang="en-US" altLang="zh-CN" sz="2400" b="1" dirty="0">
                <a:latin typeface="Times New Roman" pitchFamily="18" charset="0"/>
              </a:rPr>
              <a:t>= </a:t>
            </a:r>
            <a:r>
              <a:rPr kumimoji="1" lang="en-US" altLang="zh-CN" sz="2400" b="1" i="1" dirty="0" err="1">
                <a:latin typeface="Times New Roman" pitchFamily="18" charset="0"/>
              </a:rPr>
              <a:t>u</a:t>
            </a:r>
            <a:r>
              <a:rPr kumimoji="1" lang="en-US" altLang="zh-CN" sz="2400" b="1" baseline="-25000" dirty="0" err="1">
                <a:latin typeface="Times New Roman" pitchFamily="18" charset="0"/>
              </a:rPr>
              <a:t>i</a:t>
            </a:r>
            <a:endParaRPr kumimoji="1" lang="en-US" altLang="zh-CN" sz="2400" dirty="0">
              <a:latin typeface="Times New Roman" pitchFamily="18" charset="0"/>
            </a:endParaRPr>
          </a:p>
        </p:txBody>
      </p:sp>
      <p:sp>
        <p:nvSpPr>
          <p:cNvPr id="2" name="TextBox 1"/>
          <p:cNvSpPr txBox="1"/>
          <p:nvPr/>
        </p:nvSpPr>
        <p:spPr>
          <a:xfrm>
            <a:off x="1331640" y="3203684"/>
            <a:ext cx="288032" cy="369332"/>
          </a:xfrm>
          <a:prstGeom prst="rect">
            <a:avLst/>
          </a:prstGeom>
          <a:solidFill>
            <a:srgbClr val="66FFFF"/>
          </a:solidFill>
        </p:spPr>
        <p:txBody>
          <a:bodyPr wrap="square" rtlCol="0">
            <a:spAutoFit/>
          </a:bodyPr>
          <a:lstStyle/>
          <a:p>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16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686"/>
                                        </p:tgtEl>
                                        <p:attrNameLst>
                                          <p:attrName>style.visibility</p:attrName>
                                        </p:attrNameLst>
                                      </p:cBhvr>
                                      <p:to>
                                        <p:strVal val="visible"/>
                                      </p:to>
                                    </p:set>
                                    <p:animEffect transition="in" filter="wipe(up)">
                                      <p:cBhvr>
                                        <p:cTn id="11" dur="500"/>
                                        <p:tgtEl>
                                          <p:spTgt spid="7168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684">
                                            <p:txEl>
                                              <p:pRg st="0" end="0"/>
                                            </p:txEl>
                                          </p:spTgt>
                                        </p:tgtEl>
                                        <p:attrNameLst>
                                          <p:attrName>style.visibility</p:attrName>
                                        </p:attrNameLst>
                                      </p:cBhvr>
                                      <p:to>
                                        <p:strVal val="visible"/>
                                      </p:to>
                                    </p:set>
                                    <p:animEffect transition="in" filter="wipe(left)">
                                      <p:cBhvr>
                                        <p:cTn id="16" dur="500"/>
                                        <p:tgtEl>
                                          <p:spTgt spid="7168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71687"/>
                                        </p:tgtEl>
                                        <p:attrNameLst>
                                          <p:attrName>style.visibility</p:attrName>
                                        </p:attrNameLst>
                                      </p:cBhvr>
                                      <p:to>
                                        <p:strVal val="visible"/>
                                      </p:to>
                                    </p:set>
                                    <p:animEffect transition="in" filter="wipe(right)">
                                      <p:cBhvr>
                                        <p:cTn id="21" dur="500"/>
                                        <p:tgtEl>
                                          <p:spTgt spid="7168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1690">
                                            <p:txEl>
                                              <p:pRg st="0" end="0"/>
                                            </p:txEl>
                                          </p:spTgt>
                                        </p:tgtEl>
                                        <p:attrNameLst>
                                          <p:attrName>style.visibility</p:attrName>
                                        </p:attrNameLst>
                                      </p:cBhvr>
                                      <p:to>
                                        <p:strVal val="visible"/>
                                      </p:to>
                                    </p:set>
                                    <p:animEffect transition="in" filter="wipe(left)">
                                      <p:cBhvr>
                                        <p:cTn id="26" dur="500"/>
                                        <p:tgtEl>
                                          <p:spTgt spid="7169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1685"/>
                                        </p:tgtEl>
                                        <p:attrNameLst>
                                          <p:attrName>style.visibility</p:attrName>
                                        </p:attrNameLst>
                                      </p:cBhvr>
                                      <p:to>
                                        <p:strVal val="visible"/>
                                      </p:to>
                                    </p:set>
                                    <p:animEffect transition="in" filter="wipe(left)">
                                      <p:cBhvr>
                                        <p:cTn id="31" dur="500"/>
                                        <p:tgtEl>
                                          <p:spTgt spid="7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build="p" autoUpdateAnimBg="0"/>
      <p:bldP spid="71685" grpId="0" autoUpdateAnimBg="0"/>
      <p:bldP spid="71686" grpId="0" animBg="1"/>
      <p:bldP spid="71687" grpId="0" animBg="1"/>
      <p:bldP spid="71690"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Object 2"/>
          <p:cNvGraphicFramePr>
            <a:graphicFrameLocks noChangeAspect="1"/>
          </p:cNvGraphicFramePr>
          <p:nvPr/>
        </p:nvGraphicFramePr>
        <p:xfrm>
          <a:off x="827088" y="1484313"/>
          <a:ext cx="2971800" cy="2628900"/>
        </p:xfrm>
        <a:graphic>
          <a:graphicData uri="http://schemas.openxmlformats.org/presentationml/2006/ole">
            <mc:AlternateContent xmlns:mc="http://schemas.openxmlformats.org/markup-compatibility/2006">
              <mc:Choice xmlns:v="urn:schemas-microsoft-com:vml" Requires="v">
                <p:oleObj spid="_x0000_s185382" name="Photo Editor 照片" r:id="rId3" imgW="11228571" imgH="9933333" progId="">
                  <p:embed/>
                </p:oleObj>
              </mc:Choice>
              <mc:Fallback>
                <p:oleObj name="Photo Editor 照片" r:id="rId3" imgW="11228571" imgH="993333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484313"/>
                        <a:ext cx="29718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7" name="Rectangle 3"/>
          <p:cNvSpPr>
            <a:spLocks noGrp="1" noChangeArrowheads="1"/>
          </p:cNvSpPr>
          <p:nvPr>
            <p:ph type="title"/>
          </p:nvPr>
        </p:nvSpPr>
        <p:spPr>
          <a:xfrm>
            <a:off x="250825" y="836613"/>
            <a:ext cx="3505200" cy="519112"/>
          </a:xfrm>
        </p:spPr>
        <p:txBody>
          <a:bodyPr/>
          <a:lstStyle/>
          <a:p>
            <a:pPr algn="l"/>
            <a:r>
              <a:rPr lang="zh-CN" altLang="en-US" sz="2800" b="1" dirty="0" smtClean="0">
                <a:solidFill>
                  <a:schemeClr val="tx1"/>
                </a:solidFill>
                <a:latin typeface="+mn-ea"/>
                <a:ea typeface="+mn-ea"/>
              </a:rPr>
              <a:t>（</a:t>
            </a:r>
            <a:r>
              <a:rPr lang="en-US" altLang="zh-CN" sz="2800" b="1" dirty="0" smtClean="0">
                <a:solidFill>
                  <a:schemeClr val="tx1"/>
                </a:solidFill>
                <a:latin typeface="+mn-ea"/>
                <a:ea typeface="+mn-ea"/>
              </a:rPr>
              <a:t>4</a:t>
            </a:r>
            <a:r>
              <a:rPr lang="zh-CN" altLang="en-US" sz="2800" b="1" dirty="0" smtClean="0">
                <a:solidFill>
                  <a:schemeClr val="tx1"/>
                </a:solidFill>
                <a:latin typeface="+mn-ea"/>
                <a:ea typeface="+mn-ea"/>
              </a:rPr>
              <a:t>）交</a:t>
            </a:r>
            <a:r>
              <a:rPr lang="zh-CN" altLang="en-US" sz="2800" b="1" dirty="0">
                <a:solidFill>
                  <a:schemeClr val="tx1"/>
                </a:solidFill>
                <a:latin typeface="+mn-ea"/>
                <a:ea typeface="+mn-ea"/>
              </a:rPr>
              <a:t>越失真</a:t>
            </a:r>
          </a:p>
        </p:txBody>
      </p:sp>
      <p:pic>
        <p:nvPicPr>
          <p:cNvPr id="72708" name="Picture 4" descr="Dz030316"/>
          <p:cNvPicPr>
            <a:picLocks noChangeAspect="1" noChangeArrowheads="1"/>
          </p:cNvPicPr>
          <p:nvPr/>
        </p:nvPicPr>
        <p:blipFill>
          <a:blip r:embed="rId5" cstate="print"/>
          <a:srcRect l="56387" t="13660" b="7114"/>
          <a:stretch>
            <a:fillRect/>
          </a:stretch>
        </p:blipFill>
        <p:spPr bwMode="auto">
          <a:xfrm>
            <a:off x="4356100" y="1268413"/>
            <a:ext cx="2687638" cy="2519362"/>
          </a:xfrm>
          <a:prstGeom prst="rect">
            <a:avLst/>
          </a:prstGeom>
          <a:noFill/>
        </p:spPr>
      </p:pic>
      <p:sp>
        <p:nvSpPr>
          <p:cNvPr id="72709" name="Text Box 5"/>
          <p:cNvSpPr txBox="1">
            <a:spLocks noChangeArrowheads="1"/>
          </p:cNvSpPr>
          <p:nvPr/>
        </p:nvSpPr>
        <p:spPr bwMode="auto">
          <a:xfrm>
            <a:off x="4500563" y="3932238"/>
            <a:ext cx="3657600" cy="904875"/>
          </a:xfrm>
          <a:prstGeom prst="rect">
            <a:avLst/>
          </a:prstGeom>
          <a:solidFill>
            <a:srgbClr val="66FFFF"/>
          </a:solidFill>
          <a:ln w="9525">
            <a:solidFill>
              <a:srgbClr val="FF3300"/>
            </a:solidFill>
            <a:miter lim="800000"/>
            <a:headEnd/>
            <a:tailEnd/>
          </a:ln>
          <a:effectLst/>
        </p:spPr>
        <p:txBody>
          <a:bodyPr>
            <a:spAutoFit/>
          </a:bodyPr>
          <a:lstStyle/>
          <a:p>
            <a:pPr>
              <a:lnSpc>
                <a:spcPct val="110000"/>
              </a:lnSpc>
            </a:pPr>
            <a:r>
              <a:rPr kumimoji="1" lang="zh-CN" altLang="en-US" sz="2400" b="1">
                <a:solidFill>
                  <a:srgbClr val="000000"/>
                </a:solidFill>
                <a:latin typeface="Times New Roman" pitchFamily="18" charset="0"/>
              </a:rPr>
              <a:t>消除失真的方法：</a:t>
            </a:r>
          </a:p>
          <a:p>
            <a:pPr>
              <a:lnSpc>
                <a:spcPct val="110000"/>
              </a:lnSpc>
            </a:pPr>
            <a:r>
              <a:rPr kumimoji="1" lang="zh-CN" altLang="en-US" sz="2400" b="1">
                <a:solidFill>
                  <a:srgbClr val="000000"/>
                </a:solidFill>
                <a:latin typeface="Times New Roman" pitchFamily="18" charset="0"/>
              </a:rPr>
              <a:t>设置合适的静态工作点。</a:t>
            </a:r>
          </a:p>
        </p:txBody>
      </p:sp>
      <p:sp>
        <p:nvSpPr>
          <p:cNvPr id="72710" name="Freeform 6"/>
          <p:cNvSpPr>
            <a:spLocks/>
          </p:cNvSpPr>
          <p:nvPr/>
        </p:nvSpPr>
        <p:spPr bwMode="auto">
          <a:xfrm>
            <a:off x="2503488" y="1712913"/>
            <a:ext cx="1025525" cy="1911350"/>
          </a:xfrm>
          <a:custGeom>
            <a:avLst/>
            <a:gdLst/>
            <a:ahLst/>
            <a:cxnLst>
              <a:cxn ang="0">
                <a:pos x="32" y="0"/>
              </a:cxn>
              <a:cxn ang="0">
                <a:pos x="32" y="480"/>
              </a:cxn>
              <a:cxn ang="0">
                <a:pos x="224" y="624"/>
              </a:cxn>
              <a:cxn ang="0">
                <a:pos x="608" y="624"/>
              </a:cxn>
              <a:cxn ang="0">
                <a:pos x="704" y="816"/>
              </a:cxn>
              <a:cxn ang="0">
                <a:pos x="704" y="1296"/>
              </a:cxn>
            </a:cxnLst>
            <a:rect l="0" t="0" r="r" b="b"/>
            <a:pathLst>
              <a:path w="720" h="1296">
                <a:moveTo>
                  <a:pt x="32" y="0"/>
                </a:moveTo>
                <a:cubicBezTo>
                  <a:pt x="16" y="188"/>
                  <a:pt x="0" y="376"/>
                  <a:pt x="32" y="480"/>
                </a:cubicBezTo>
                <a:cubicBezTo>
                  <a:pt x="64" y="584"/>
                  <a:pt x="128" y="600"/>
                  <a:pt x="224" y="624"/>
                </a:cubicBezTo>
                <a:cubicBezTo>
                  <a:pt x="320" y="648"/>
                  <a:pt x="528" y="592"/>
                  <a:pt x="608" y="624"/>
                </a:cubicBezTo>
                <a:cubicBezTo>
                  <a:pt x="688" y="656"/>
                  <a:pt x="688" y="704"/>
                  <a:pt x="704" y="816"/>
                </a:cubicBezTo>
                <a:cubicBezTo>
                  <a:pt x="720" y="928"/>
                  <a:pt x="704" y="1216"/>
                  <a:pt x="704" y="1296"/>
                </a:cubicBezTo>
              </a:path>
            </a:pathLst>
          </a:custGeom>
          <a:noFill/>
          <a:ln w="19050" cmpd="sng">
            <a:solidFill>
              <a:srgbClr val="FF3300"/>
            </a:solidFill>
            <a:round/>
            <a:headEnd type="none" w="med" len="med"/>
            <a:tailEnd type="triangle" w="med" len="med"/>
          </a:ln>
          <a:effectLst/>
        </p:spPr>
        <p:txBody>
          <a:bodyPr wrap="none"/>
          <a:lstStyle/>
          <a:p>
            <a:endParaRPr lang="zh-CN" altLang="en-US"/>
          </a:p>
        </p:txBody>
      </p:sp>
      <p:sp>
        <p:nvSpPr>
          <p:cNvPr id="72711" name="Freeform 7"/>
          <p:cNvSpPr>
            <a:spLocks/>
          </p:cNvSpPr>
          <p:nvPr/>
        </p:nvSpPr>
        <p:spPr bwMode="auto">
          <a:xfrm>
            <a:off x="2503488" y="2855913"/>
            <a:ext cx="615950" cy="884237"/>
          </a:xfrm>
          <a:custGeom>
            <a:avLst/>
            <a:gdLst/>
            <a:ahLst/>
            <a:cxnLst>
              <a:cxn ang="0">
                <a:pos x="392" y="408"/>
              </a:cxn>
              <a:cxn ang="0">
                <a:pos x="392" y="120"/>
              </a:cxn>
              <a:cxn ang="0">
                <a:pos x="344" y="24"/>
              </a:cxn>
              <a:cxn ang="0">
                <a:pos x="56" y="24"/>
              </a:cxn>
              <a:cxn ang="0">
                <a:pos x="8" y="168"/>
              </a:cxn>
              <a:cxn ang="0">
                <a:pos x="8" y="600"/>
              </a:cxn>
            </a:cxnLst>
            <a:rect l="0" t="0" r="r" b="b"/>
            <a:pathLst>
              <a:path w="400" h="600">
                <a:moveTo>
                  <a:pt x="392" y="408"/>
                </a:moveTo>
                <a:cubicBezTo>
                  <a:pt x="396" y="296"/>
                  <a:pt x="400" y="184"/>
                  <a:pt x="392" y="120"/>
                </a:cubicBezTo>
                <a:cubicBezTo>
                  <a:pt x="384" y="56"/>
                  <a:pt x="400" y="40"/>
                  <a:pt x="344" y="24"/>
                </a:cubicBezTo>
                <a:cubicBezTo>
                  <a:pt x="288" y="8"/>
                  <a:pt x="112" y="0"/>
                  <a:pt x="56" y="24"/>
                </a:cubicBezTo>
                <a:cubicBezTo>
                  <a:pt x="0" y="48"/>
                  <a:pt x="16" y="72"/>
                  <a:pt x="8" y="168"/>
                </a:cubicBezTo>
                <a:cubicBezTo>
                  <a:pt x="0" y="264"/>
                  <a:pt x="8" y="528"/>
                  <a:pt x="8" y="600"/>
                </a:cubicBezTo>
              </a:path>
            </a:pathLst>
          </a:custGeom>
          <a:noFill/>
          <a:ln w="19050" cmpd="sng">
            <a:solidFill>
              <a:srgbClr val="0066FF"/>
            </a:solidFill>
            <a:round/>
            <a:headEnd type="none" w="med" len="med"/>
            <a:tailEnd type="triangle" w="med" len="med"/>
          </a:ln>
          <a:effectLst/>
        </p:spPr>
        <p:txBody>
          <a:bodyPr wrap="none"/>
          <a:lstStyle/>
          <a:p>
            <a:endParaRPr lang="zh-CN" altLang="en-US"/>
          </a:p>
        </p:txBody>
      </p:sp>
      <p:graphicFrame>
        <p:nvGraphicFramePr>
          <p:cNvPr id="72712" name="Object 8"/>
          <p:cNvGraphicFramePr>
            <a:graphicFrameLocks noChangeAspect="1"/>
          </p:cNvGraphicFramePr>
          <p:nvPr/>
        </p:nvGraphicFramePr>
        <p:xfrm>
          <a:off x="979488" y="2474913"/>
          <a:ext cx="220662" cy="236537"/>
        </p:xfrm>
        <a:graphic>
          <a:graphicData uri="http://schemas.openxmlformats.org/presentationml/2006/ole">
            <mc:AlternateContent xmlns:mc="http://schemas.openxmlformats.org/markup-compatibility/2006">
              <mc:Choice xmlns:v="urn:schemas-microsoft-com:vml" Requires="v">
                <p:oleObj spid="_x0000_s185383" name="Equation" r:id="rId6" imgW="164880" imgH="177480" progId="Equation.3">
                  <p:embed/>
                </p:oleObj>
              </mc:Choice>
              <mc:Fallback>
                <p:oleObj name="Equation" r:id="rId6" imgW="164880" imgH="17748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488" y="2474913"/>
                        <a:ext cx="220662" cy="236537"/>
                      </a:xfrm>
                      <a:prstGeom prst="rect">
                        <a:avLst/>
                      </a:prstGeom>
                      <a:solidFill>
                        <a:srgbClr val="FF6600"/>
                      </a:solidFill>
                    </p:spPr>
                  </p:pic>
                </p:oleObj>
              </mc:Fallback>
            </mc:AlternateContent>
          </a:graphicData>
        </a:graphic>
      </p:graphicFrame>
      <p:graphicFrame>
        <p:nvGraphicFramePr>
          <p:cNvPr id="72713" name="Object 9"/>
          <p:cNvGraphicFramePr>
            <a:graphicFrameLocks noChangeAspect="1"/>
          </p:cNvGraphicFramePr>
          <p:nvPr/>
        </p:nvGraphicFramePr>
        <p:xfrm>
          <a:off x="979488" y="2779713"/>
          <a:ext cx="220662" cy="236537"/>
        </p:xfrm>
        <a:graphic>
          <a:graphicData uri="http://schemas.openxmlformats.org/presentationml/2006/ole">
            <mc:AlternateContent xmlns:mc="http://schemas.openxmlformats.org/markup-compatibility/2006">
              <mc:Choice xmlns:v="urn:schemas-microsoft-com:vml" Requires="v">
                <p:oleObj spid="_x0000_s185384" name="Equation" r:id="rId8" imgW="164880" imgH="177480" progId="Equation.3">
                  <p:embed/>
                </p:oleObj>
              </mc:Choice>
              <mc:Fallback>
                <p:oleObj name="Equation" r:id="rId8" imgW="164880" imgH="17748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488" y="2779713"/>
                        <a:ext cx="220662" cy="236537"/>
                      </a:xfrm>
                      <a:prstGeom prst="rect">
                        <a:avLst/>
                      </a:prstGeom>
                      <a:solidFill>
                        <a:srgbClr val="00CCFF"/>
                      </a:solidFill>
                    </p:spPr>
                  </p:pic>
                </p:oleObj>
              </mc:Fallback>
            </mc:AlternateContent>
          </a:graphicData>
        </a:graphic>
      </p:graphicFrame>
      <p:sp>
        <p:nvSpPr>
          <p:cNvPr id="72714" name="AutoShape 10"/>
          <p:cNvSpPr>
            <a:spLocks/>
          </p:cNvSpPr>
          <p:nvPr/>
        </p:nvSpPr>
        <p:spPr bwMode="auto">
          <a:xfrm>
            <a:off x="6683375" y="2135188"/>
            <a:ext cx="2009775" cy="709612"/>
          </a:xfrm>
          <a:prstGeom prst="borderCallout1">
            <a:avLst>
              <a:gd name="adj1" fmla="val 16106"/>
              <a:gd name="adj2" fmla="val -3792"/>
              <a:gd name="adj3" fmla="val 142282"/>
              <a:gd name="adj4" fmla="val -65403"/>
            </a:avLst>
          </a:prstGeom>
          <a:solidFill>
            <a:srgbClr val="FFFFCC"/>
          </a:solidFill>
          <a:ln w="19050">
            <a:solidFill>
              <a:srgbClr val="FF3300"/>
            </a:solidFill>
            <a:miter lim="800000"/>
            <a:headEnd/>
            <a:tailEnd/>
          </a:ln>
          <a:effectLst/>
        </p:spPr>
        <p:txBody>
          <a:bodyPr/>
          <a:lstStyle/>
          <a:p>
            <a:pPr algn="ctr"/>
            <a:r>
              <a:rPr kumimoji="1" lang="zh-CN" altLang="en-US" sz="2000" b="1">
                <a:latin typeface="Times New Roman" pitchFamily="18" charset="0"/>
              </a:rPr>
              <a:t>信号在零附近两只管子均截止</a:t>
            </a:r>
          </a:p>
        </p:txBody>
      </p:sp>
      <p:grpSp>
        <p:nvGrpSpPr>
          <p:cNvPr id="2" name="Group 11"/>
          <p:cNvGrpSpPr>
            <a:grpSpLocks/>
          </p:cNvGrpSpPr>
          <p:nvPr/>
        </p:nvGrpSpPr>
        <p:grpSpPr bwMode="auto">
          <a:xfrm>
            <a:off x="1116013" y="4148138"/>
            <a:ext cx="2570162" cy="2041525"/>
            <a:chOff x="703" y="2523"/>
            <a:chExt cx="1619" cy="1286"/>
          </a:xfrm>
        </p:grpSpPr>
        <p:graphicFrame>
          <p:nvGraphicFramePr>
            <p:cNvPr id="72716" name="Object 12"/>
            <p:cNvGraphicFramePr>
              <a:graphicFrameLocks noChangeAspect="1"/>
            </p:cNvGraphicFramePr>
            <p:nvPr/>
          </p:nvGraphicFramePr>
          <p:xfrm>
            <a:off x="703" y="2523"/>
            <a:ext cx="1344" cy="1286"/>
          </p:xfrm>
          <a:graphic>
            <a:graphicData uri="http://schemas.openxmlformats.org/presentationml/2006/ole">
              <mc:AlternateContent xmlns:mc="http://schemas.openxmlformats.org/markup-compatibility/2006">
                <mc:Choice xmlns:v="urn:schemas-microsoft-com:vml" Requires="v">
                  <p:oleObj spid="_x0000_s185385" name="Photo Editor 照片" r:id="rId9" imgW="10180952" imgH="9742857" progId="">
                    <p:embed/>
                  </p:oleObj>
                </mc:Choice>
                <mc:Fallback>
                  <p:oleObj name="Photo Editor 照片" r:id="rId9" imgW="10180952" imgH="9742857"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 y="2523"/>
                          <a:ext cx="1344" cy="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7" name="AutoShape 13"/>
            <p:cNvSpPr>
              <a:spLocks/>
            </p:cNvSpPr>
            <p:nvPr/>
          </p:nvSpPr>
          <p:spPr bwMode="auto">
            <a:xfrm>
              <a:off x="1746" y="3067"/>
              <a:ext cx="576" cy="480"/>
            </a:xfrm>
            <a:prstGeom prst="borderCallout1">
              <a:avLst>
                <a:gd name="adj1" fmla="val 15000"/>
                <a:gd name="adj2" fmla="val -8333"/>
                <a:gd name="adj3" fmla="val 134375"/>
                <a:gd name="adj4" fmla="val -78472"/>
              </a:avLst>
            </a:prstGeom>
            <a:solidFill>
              <a:srgbClr val="FFFFCC"/>
            </a:solidFill>
            <a:ln w="19050">
              <a:solidFill>
                <a:srgbClr val="FF3300"/>
              </a:solidFill>
              <a:miter lim="800000"/>
              <a:headEnd/>
              <a:tailEnd/>
            </a:ln>
            <a:effectLst/>
          </p:spPr>
          <p:txBody>
            <a:bodyPr/>
            <a:lstStyle/>
            <a:p>
              <a:pPr algn="ctr"/>
              <a:r>
                <a:rPr kumimoji="1" lang="zh-CN" altLang="en-US" sz="2000" b="1">
                  <a:latin typeface="Times New Roman" pitchFamily="18" charset="0"/>
                </a:rPr>
                <a:t>开启电压</a:t>
              </a:r>
            </a:p>
          </p:txBody>
        </p:sp>
      </p:grpSp>
      <p:sp>
        <p:nvSpPr>
          <p:cNvPr id="72718" name="Text Box 14"/>
          <p:cNvSpPr txBox="1">
            <a:spLocks noChangeArrowheads="1"/>
          </p:cNvSpPr>
          <p:nvPr/>
        </p:nvSpPr>
        <p:spPr bwMode="auto">
          <a:xfrm>
            <a:off x="4056063" y="5011738"/>
            <a:ext cx="5087937" cy="1296987"/>
          </a:xfrm>
          <a:prstGeom prst="rect">
            <a:avLst/>
          </a:prstGeom>
          <a:noFill/>
          <a:ln w="9525">
            <a:noFill/>
            <a:miter lim="800000"/>
            <a:headEnd/>
            <a:tailEnd/>
          </a:ln>
          <a:effectLst/>
        </p:spPr>
        <p:txBody>
          <a:bodyPr>
            <a:spAutoFit/>
          </a:bodyPr>
          <a:lstStyle/>
          <a:p>
            <a:pPr>
              <a:lnSpc>
                <a:spcPct val="110000"/>
              </a:lnSpc>
            </a:pPr>
            <a:r>
              <a:rPr kumimoji="1" lang="en-US" altLang="zh-CN" sz="2400" b="1">
                <a:latin typeface="Times New Roman" pitchFamily="18" charset="0"/>
              </a:rPr>
              <a:t>① </a:t>
            </a:r>
            <a:r>
              <a:rPr kumimoji="1" lang="zh-CN" altLang="en-US" sz="2400" b="1">
                <a:latin typeface="Times New Roman" pitchFamily="18" charset="0"/>
              </a:rPr>
              <a:t>静态时</a:t>
            </a:r>
            <a:r>
              <a:rPr kumimoji="1" lang="en-US" altLang="zh-CN" sz="2400" b="1">
                <a:latin typeface="Times New Roman" pitchFamily="18" charset="0"/>
              </a:rPr>
              <a:t>T</a:t>
            </a:r>
            <a:r>
              <a:rPr kumimoji="1" lang="en-US" altLang="zh-CN" sz="2400" b="1" baseline="-25000">
                <a:latin typeface="Times New Roman" pitchFamily="18" charset="0"/>
              </a:rPr>
              <a:t>1</a:t>
            </a:r>
            <a:r>
              <a:rPr kumimoji="1" lang="zh-CN" altLang="en-US" sz="2400" b="1">
                <a:latin typeface="Times New Roman" pitchFamily="18" charset="0"/>
              </a:rPr>
              <a:t>、</a:t>
            </a:r>
            <a:r>
              <a:rPr kumimoji="1" lang="en-US" altLang="zh-CN" sz="2400" b="1">
                <a:latin typeface="Times New Roman" pitchFamily="18" charset="0"/>
              </a:rPr>
              <a:t>T</a:t>
            </a:r>
            <a:r>
              <a:rPr kumimoji="1" lang="en-US" altLang="zh-CN" sz="2400" b="1" baseline="-25000">
                <a:latin typeface="Times New Roman" pitchFamily="18" charset="0"/>
              </a:rPr>
              <a:t>2</a:t>
            </a:r>
            <a:r>
              <a:rPr kumimoji="1" lang="zh-CN" altLang="en-US" sz="2400" b="1">
                <a:latin typeface="Times New Roman" pitchFamily="18" charset="0"/>
              </a:rPr>
              <a:t>处于临界导通状态，有信号时至少有一只导通；</a:t>
            </a:r>
          </a:p>
          <a:p>
            <a:pPr>
              <a:lnSpc>
                <a:spcPct val="110000"/>
              </a:lnSpc>
            </a:pPr>
            <a:r>
              <a:rPr kumimoji="1" lang="zh-CN" altLang="en-US" sz="2400" b="1">
                <a:latin typeface="Times New Roman" pitchFamily="18" charset="0"/>
              </a:rPr>
              <a:t>② 偏置电路对动态性能影响要小。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708"/>
                                        </p:tgtEl>
                                        <p:attrNameLst>
                                          <p:attrName>style.visibility</p:attrName>
                                        </p:attrNameLst>
                                      </p:cBhvr>
                                      <p:to>
                                        <p:strVal val="visible"/>
                                      </p:to>
                                    </p:set>
                                    <p:animEffect transition="in" filter="wipe(left)">
                                      <p:cBhvr>
                                        <p:cTn id="12" dur="500"/>
                                        <p:tgtEl>
                                          <p:spTgt spid="7270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27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2709"/>
                                        </p:tgtEl>
                                        <p:attrNameLst>
                                          <p:attrName>style.visibility</p:attrName>
                                        </p:attrNameLst>
                                      </p:cBhvr>
                                      <p:to>
                                        <p:strVal val="visible"/>
                                      </p:to>
                                    </p:set>
                                    <p:animEffect transition="in" filter="wipe(left)">
                                      <p:cBhvr>
                                        <p:cTn id="21" dur="500"/>
                                        <p:tgtEl>
                                          <p:spTgt spid="7270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2718"/>
                                        </p:tgtEl>
                                        <p:attrNameLst>
                                          <p:attrName>style.visibility</p:attrName>
                                        </p:attrNameLst>
                                      </p:cBhvr>
                                      <p:to>
                                        <p:strVal val="visible"/>
                                      </p:to>
                                    </p:set>
                                    <p:animEffect transition="in" filter="wipe(left)">
                                      <p:cBhvr>
                                        <p:cTn id="26" dur="500"/>
                                        <p:tgtEl>
                                          <p:spTgt spid="72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autoUpdateAnimBg="0"/>
      <p:bldP spid="72714" grpId="0" animBg="1" autoUpdateAnimBg="0"/>
      <p:bldP spid="727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Text Box 7"/>
          <p:cNvSpPr txBox="1">
            <a:spLocks noChangeArrowheads="1"/>
          </p:cNvSpPr>
          <p:nvPr/>
        </p:nvSpPr>
        <p:spPr bwMode="auto">
          <a:xfrm>
            <a:off x="1214414" y="4929198"/>
            <a:ext cx="6781800" cy="457200"/>
          </a:xfrm>
          <a:prstGeom prst="rect">
            <a:avLst/>
          </a:prstGeom>
          <a:noFill/>
          <a:ln w="9525">
            <a:noFill/>
            <a:miter lim="800000"/>
            <a:headEnd/>
            <a:tailEnd/>
          </a:ln>
          <a:effectLst/>
        </p:spPr>
        <p:txBody>
          <a:bodyPr>
            <a:spAutoFit/>
          </a:bodyPr>
          <a:lstStyle/>
          <a:p>
            <a:pPr>
              <a:spcBef>
                <a:spcPct val="50000"/>
              </a:spcBef>
            </a:pPr>
            <a:r>
              <a:rPr lang="zh-CN" altLang="en-US" sz="2400" b="1" dirty="0" smtClean="0">
                <a:latin typeface="Times New Roman" pitchFamily="18" charset="0"/>
              </a:rPr>
              <a:t>    若要</a:t>
            </a:r>
            <a:r>
              <a:rPr lang="en-US" altLang="zh-CN" sz="2400" b="1" i="1" dirty="0">
                <a:latin typeface="Times New Roman" pitchFamily="18" charset="0"/>
              </a:rPr>
              <a:t>U</a:t>
            </a:r>
            <a:r>
              <a:rPr lang="en-US" altLang="zh-CN" sz="2400" b="1" baseline="-25000" dirty="0">
                <a:latin typeface="Times New Roman" pitchFamily="18" charset="0"/>
              </a:rPr>
              <a:t>CEQ</a:t>
            </a:r>
            <a:r>
              <a:rPr lang="zh-CN" altLang="en-US" sz="2400" b="1" dirty="0">
                <a:latin typeface="Times New Roman" pitchFamily="18" charset="0"/>
              </a:rPr>
              <a:t>＝</a:t>
            </a:r>
            <a:r>
              <a:rPr lang="en-US" altLang="zh-CN" sz="2400" b="1" dirty="0">
                <a:latin typeface="Times New Roman" pitchFamily="18" charset="0"/>
              </a:rPr>
              <a:t>5V</a:t>
            </a:r>
            <a:r>
              <a:rPr lang="zh-CN" altLang="en-US" sz="2400" b="1" dirty="0">
                <a:latin typeface="Times New Roman" pitchFamily="18" charset="0"/>
              </a:rPr>
              <a:t>，则应怎么办？用多个二极管吗？</a:t>
            </a:r>
          </a:p>
        </p:txBody>
      </p:sp>
      <p:graphicFrame>
        <p:nvGraphicFramePr>
          <p:cNvPr id="21516" name="Object 12"/>
          <p:cNvGraphicFramePr>
            <a:graphicFrameLocks noGrp="1" noChangeAspect="1"/>
          </p:cNvGraphicFramePr>
          <p:nvPr>
            <p:ph idx="1"/>
          </p:nvPr>
        </p:nvGraphicFramePr>
        <p:xfrm>
          <a:off x="5629294" y="1857364"/>
          <a:ext cx="1585912" cy="2578100"/>
        </p:xfrm>
        <a:graphic>
          <a:graphicData uri="http://schemas.openxmlformats.org/presentationml/2006/ole">
            <mc:AlternateContent xmlns:mc="http://schemas.openxmlformats.org/markup-compatibility/2006">
              <mc:Choice xmlns:v="urn:schemas-microsoft-com:vml" Requires="v">
                <p:oleObj spid="_x0000_s156693" name="Photo Editor 照片" r:id="rId4" imgW="5229955" imgH="8504762" progId="">
                  <p:embed/>
                </p:oleObj>
              </mc:Choice>
              <mc:Fallback>
                <p:oleObj name="Photo Editor 照片" r:id="rId4" imgW="5229955" imgH="8504762"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9294" y="1857364"/>
                        <a:ext cx="1585912"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4"/>
          <p:cNvGrpSpPr>
            <a:grpSpLocks/>
          </p:cNvGrpSpPr>
          <p:nvPr/>
        </p:nvGrpSpPr>
        <p:grpSpPr bwMode="auto">
          <a:xfrm>
            <a:off x="1274918" y="1643050"/>
            <a:ext cx="3439958" cy="2951163"/>
            <a:chOff x="1738" y="0"/>
            <a:chExt cx="1753" cy="1655"/>
          </a:xfrm>
        </p:grpSpPr>
        <p:graphicFrame>
          <p:nvGraphicFramePr>
            <p:cNvPr id="21519" name="Object 15"/>
            <p:cNvGraphicFramePr>
              <a:graphicFrameLocks noChangeAspect="1"/>
            </p:cNvGraphicFramePr>
            <p:nvPr/>
          </p:nvGraphicFramePr>
          <p:xfrm>
            <a:off x="1811" y="0"/>
            <a:ext cx="1680" cy="1655"/>
          </p:xfrm>
          <a:graphic>
            <a:graphicData uri="http://schemas.openxmlformats.org/presentationml/2006/ole">
              <mc:AlternateContent xmlns:mc="http://schemas.openxmlformats.org/markup-compatibility/2006">
                <mc:Choice xmlns:v="urn:schemas-microsoft-com:vml" Requires="v">
                  <p:oleObj spid="_x0000_s156694" name="Photo Editor 照片" r:id="rId6" imgW="10488489" imgH="10333333" progId="">
                    <p:embed/>
                  </p:oleObj>
                </mc:Choice>
                <mc:Fallback>
                  <p:oleObj name="Photo Editor 照片" r:id="rId6" imgW="10488489" imgH="10333333" progId="">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1" y="0"/>
                          <a:ext cx="1680" cy="1655"/>
                        </a:xfrm>
                        <a:prstGeom prst="rect">
                          <a:avLst/>
                        </a:prstGeom>
                        <a:solidFill>
                          <a:srgbClr val="66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20" name="Text Box 16"/>
            <p:cNvSpPr txBox="1">
              <a:spLocks noChangeArrowheads="1"/>
            </p:cNvSpPr>
            <p:nvPr/>
          </p:nvSpPr>
          <p:spPr bwMode="auto">
            <a:xfrm>
              <a:off x="1738" y="0"/>
              <a:ext cx="816" cy="393"/>
            </a:xfrm>
            <a:prstGeom prst="rect">
              <a:avLst/>
            </a:prstGeom>
            <a:noFill/>
            <a:ln w="9525">
              <a:noFill/>
              <a:miter lim="800000"/>
              <a:headEnd/>
              <a:tailEnd/>
            </a:ln>
            <a:effectLst/>
          </p:spPr>
          <p:txBody>
            <a:bodyPr>
              <a:spAutoFit/>
            </a:bodyPr>
            <a:lstStyle/>
            <a:p>
              <a:pPr algn="ctr"/>
              <a:r>
                <a:rPr lang="zh-CN" altLang="en-US" sz="2000" b="1" dirty="0"/>
                <a:t>稳压管</a:t>
              </a:r>
            </a:p>
            <a:p>
              <a:pPr algn="ctr"/>
              <a:r>
                <a:rPr lang="zh-CN" altLang="en-US" sz="2000" b="1" dirty="0"/>
                <a:t>伏安特性</a:t>
              </a:r>
            </a:p>
          </p:txBody>
        </p:sp>
      </p:grpSp>
      <p:sp>
        <p:nvSpPr>
          <p:cNvPr id="21521" name="Text Box 17"/>
          <p:cNvSpPr txBox="1">
            <a:spLocks noChangeArrowheads="1"/>
          </p:cNvSpPr>
          <p:nvPr/>
        </p:nvSpPr>
        <p:spPr bwMode="auto">
          <a:xfrm>
            <a:off x="827088" y="5357826"/>
            <a:ext cx="7848600" cy="830997"/>
          </a:xfrm>
          <a:prstGeom prst="rect">
            <a:avLst/>
          </a:prstGeom>
          <a:noFill/>
          <a:ln w="9525">
            <a:noFill/>
            <a:miter lim="800000"/>
            <a:headEnd/>
            <a:tailEnd/>
          </a:ln>
          <a:effectLst/>
        </p:spPr>
        <p:txBody>
          <a:bodyPr>
            <a:spAutoFit/>
          </a:bodyPr>
          <a:lstStyle/>
          <a:p>
            <a:pPr eaLnBrk="0" hangingPunct="0">
              <a:spcBef>
                <a:spcPct val="50000"/>
              </a:spcBef>
            </a:pPr>
            <a:r>
              <a:rPr lang="en-US" altLang="zh-CN" sz="2400" b="1" i="1" dirty="0">
                <a:solidFill>
                  <a:srgbClr val="D60093"/>
                </a:solidFill>
                <a:latin typeface="Times New Roman" pitchFamily="18" charset="0"/>
              </a:rPr>
              <a:t>      </a:t>
            </a:r>
            <a:r>
              <a:rPr lang="en-US" altLang="zh-CN" sz="2400" b="1" i="1" dirty="0" smtClean="0">
                <a:solidFill>
                  <a:srgbClr val="D60093"/>
                </a:solidFill>
                <a:latin typeface="Times New Roman" pitchFamily="18" charset="0"/>
              </a:rPr>
              <a:t>    </a:t>
            </a:r>
            <a:r>
              <a:rPr lang="en-US" altLang="zh-CN" sz="2400" b="1" i="1" dirty="0" smtClean="0">
                <a:solidFill>
                  <a:srgbClr val="A50021"/>
                </a:solidFill>
                <a:latin typeface="Times New Roman" pitchFamily="18" charset="0"/>
              </a:rPr>
              <a:t>U</a:t>
            </a:r>
            <a:r>
              <a:rPr lang="en-US" altLang="zh-CN" sz="2400" b="1" baseline="-25000" dirty="0" smtClean="0">
                <a:solidFill>
                  <a:srgbClr val="A50021"/>
                </a:solidFill>
                <a:latin typeface="Times New Roman" pitchFamily="18" charset="0"/>
              </a:rPr>
              <a:t>CEQ1</a:t>
            </a:r>
            <a:r>
              <a:rPr lang="zh-CN" altLang="en-US" sz="2400" b="1" dirty="0">
                <a:solidFill>
                  <a:srgbClr val="A50021"/>
                </a:solidFill>
                <a:latin typeface="Times New Roman" pitchFamily="18" charset="0"/>
              </a:rPr>
              <a:t>太小→加</a:t>
            </a:r>
            <a:r>
              <a:rPr lang="en-US" altLang="zh-CN" sz="2400" b="1" i="1" dirty="0">
                <a:solidFill>
                  <a:srgbClr val="A50021"/>
                </a:solidFill>
                <a:latin typeface="Times New Roman" pitchFamily="18" charset="0"/>
              </a:rPr>
              <a:t>R</a:t>
            </a:r>
            <a:r>
              <a:rPr lang="en-US" altLang="zh-CN" sz="2400" b="1" baseline="-25000" dirty="0">
                <a:solidFill>
                  <a:srgbClr val="A50021"/>
                </a:solidFill>
                <a:latin typeface="Times New Roman" pitchFamily="18" charset="0"/>
              </a:rPr>
              <a:t>e</a:t>
            </a:r>
            <a:r>
              <a:rPr lang="zh-CN" altLang="en-US" sz="2400" b="1" dirty="0">
                <a:solidFill>
                  <a:srgbClr val="A50021"/>
                </a:solidFill>
                <a:latin typeface="Times New Roman" pitchFamily="18" charset="0"/>
              </a:rPr>
              <a:t>（</a:t>
            </a:r>
            <a:r>
              <a:rPr lang="en-US" altLang="zh-CN" sz="2400" b="1" i="1" dirty="0">
                <a:solidFill>
                  <a:srgbClr val="A50021"/>
                </a:solidFill>
                <a:latin typeface="Times New Roman" pitchFamily="18" charset="0"/>
              </a:rPr>
              <a:t>A</a:t>
            </a:r>
            <a:r>
              <a:rPr lang="en-US" altLang="zh-CN" sz="2400" b="1" i="1" baseline="-25000" dirty="0">
                <a:solidFill>
                  <a:srgbClr val="A50021"/>
                </a:solidFill>
                <a:latin typeface="Times New Roman" pitchFamily="18" charset="0"/>
              </a:rPr>
              <a:t>u</a:t>
            </a:r>
            <a:r>
              <a:rPr lang="en-US" altLang="zh-CN" sz="2400" b="1" baseline="-25000" dirty="0">
                <a:solidFill>
                  <a:srgbClr val="A50021"/>
                </a:solidFill>
                <a:latin typeface="Times New Roman" pitchFamily="18" charset="0"/>
              </a:rPr>
              <a:t>2</a:t>
            </a:r>
            <a:r>
              <a:rPr lang="zh-CN" altLang="en-US" sz="2400" b="1" dirty="0">
                <a:solidFill>
                  <a:srgbClr val="A50021"/>
                </a:solidFill>
                <a:latin typeface="Times New Roman" pitchFamily="18" charset="0"/>
              </a:rPr>
              <a:t>数值↓）→改用</a:t>
            </a:r>
            <a:r>
              <a:rPr lang="en-US" altLang="zh-CN" sz="2400" b="1" dirty="0">
                <a:solidFill>
                  <a:srgbClr val="A50021"/>
                </a:solidFill>
                <a:latin typeface="Times New Roman" pitchFamily="18" charset="0"/>
              </a:rPr>
              <a:t>D→</a:t>
            </a:r>
            <a:r>
              <a:rPr lang="zh-CN" altLang="en-US" sz="2400" b="1" dirty="0">
                <a:solidFill>
                  <a:srgbClr val="A50021"/>
                </a:solidFill>
                <a:latin typeface="Times New Roman" pitchFamily="18" charset="0"/>
              </a:rPr>
              <a:t>若要</a:t>
            </a:r>
            <a:r>
              <a:rPr lang="en-US" altLang="zh-CN" sz="2400" b="1" i="1" dirty="0">
                <a:solidFill>
                  <a:srgbClr val="A50021"/>
                </a:solidFill>
                <a:latin typeface="Times New Roman" pitchFamily="18" charset="0"/>
              </a:rPr>
              <a:t>U</a:t>
            </a:r>
            <a:r>
              <a:rPr lang="en-US" altLang="zh-CN" sz="2400" b="1" baseline="-25000" dirty="0">
                <a:solidFill>
                  <a:srgbClr val="A50021"/>
                </a:solidFill>
                <a:latin typeface="Times New Roman" pitchFamily="18" charset="0"/>
              </a:rPr>
              <a:t>CEQ1</a:t>
            </a:r>
            <a:r>
              <a:rPr lang="zh-CN" altLang="en-US" sz="2400" b="1" dirty="0">
                <a:solidFill>
                  <a:srgbClr val="A50021"/>
                </a:solidFill>
                <a:latin typeface="Times New Roman" pitchFamily="18" charset="0"/>
              </a:rPr>
              <a:t>大，则改用</a:t>
            </a:r>
            <a:r>
              <a:rPr lang="en-US" altLang="zh-CN" sz="2400" b="1" dirty="0">
                <a:solidFill>
                  <a:srgbClr val="A50021"/>
                </a:solidFill>
                <a:latin typeface="Times New Roman" pitchFamily="18" charset="0"/>
              </a:rPr>
              <a:t>D</a:t>
            </a:r>
            <a:r>
              <a:rPr lang="en-US" altLang="zh-CN" sz="2400" b="1" baseline="-25000" dirty="0">
                <a:solidFill>
                  <a:srgbClr val="A50021"/>
                </a:solidFill>
                <a:latin typeface="Times New Roman" pitchFamily="18" charset="0"/>
              </a:rPr>
              <a:t>Z</a:t>
            </a:r>
            <a:r>
              <a:rPr lang="zh-CN" altLang="en-US" sz="2400" b="1" dirty="0">
                <a:solidFill>
                  <a:srgbClr val="A50021"/>
                </a:solidFill>
                <a:latin typeface="Times New Roman" pitchFamily="18" charset="0"/>
              </a:rPr>
              <a:t>。</a:t>
            </a:r>
          </a:p>
        </p:txBody>
      </p:sp>
      <p:sp>
        <p:nvSpPr>
          <p:cNvPr id="19" name="Rectangle 3"/>
          <p:cNvSpPr>
            <a:spLocks noGrp="1" noChangeArrowheads="1"/>
          </p:cNvSpPr>
          <p:nvPr>
            <p:ph type="title"/>
          </p:nvPr>
        </p:nvSpPr>
        <p:spPr>
          <a:xfrm>
            <a:off x="428596" y="925498"/>
            <a:ext cx="5616575" cy="431800"/>
          </a:xfrm>
          <a:noFill/>
        </p:spPr>
        <p:txBody>
          <a:bodyPr/>
          <a:lstStyle/>
          <a:p>
            <a:pPr algn="l">
              <a:lnSpc>
                <a:spcPct val="80000"/>
              </a:lnSpc>
            </a:pPr>
            <a:r>
              <a:rPr lang="zh-CN" altLang="en-US" sz="3200" dirty="0">
                <a:solidFill>
                  <a:schemeClr val="tx1"/>
                </a:solidFill>
                <a:latin typeface="华文行楷" pitchFamily="2" charset="-122"/>
                <a:ea typeface="华文行楷" pitchFamily="2" charset="-122"/>
              </a:rPr>
              <a:t>如何设置合适的静态工作点？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11">
                                            <p:txEl>
                                              <p:pRg st="0" end="0"/>
                                            </p:txEl>
                                          </p:spTgt>
                                        </p:tgtEl>
                                        <p:attrNameLst>
                                          <p:attrName>style.visibility</p:attrName>
                                        </p:attrNameLst>
                                      </p:cBhvr>
                                      <p:to>
                                        <p:strVal val="visible"/>
                                      </p:to>
                                    </p:set>
                                    <p:animEffect transition="in" filter="wipe(left)">
                                      <p:cBhvr>
                                        <p:cTn id="7" dur="500"/>
                                        <p:tgtEl>
                                          <p:spTgt spid="215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516"/>
                                        </p:tgtEl>
                                        <p:attrNameLst>
                                          <p:attrName>style.visibility</p:attrName>
                                        </p:attrNameLst>
                                      </p:cBhvr>
                                      <p:to>
                                        <p:strVal val="visible"/>
                                      </p:to>
                                    </p:set>
                                    <p:animEffect transition="in" filter="wipe(left)">
                                      <p:cBhvr>
                                        <p:cTn id="12" dur="500"/>
                                        <p:tgtEl>
                                          <p:spTgt spid="215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21"/>
                                        </p:tgtEl>
                                        <p:attrNameLst>
                                          <p:attrName>style.visibility</p:attrName>
                                        </p:attrNameLst>
                                      </p:cBhvr>
                                      <p:to>
                                        <p:strVal val="visible"/>
                                      </p:to>
                                    </p:set>
                                    <p:animEffect transition="in" filter="wipe(left)">
                                      <p:cBhvr>
                                        <p:cTn id="22" dur="500"/>
                                        <p:tgtEl>
                                          <p:spTgt spid="2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uild="p" autoUpdateAnimBg="0"/>
      <p:bldP spid="21521"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23850" y="836613"/>
            <a:ext cx="7345363" cy="609600"/>
          </a:xfrm>
        </p:spPr>
        <p:txBody>
          <a:bodyPr/>
          <a:lstStyle/>
          <a:p>
            <a:pPr algn="l"/>
            <a:r>
              <a:rPr lang="en-US" altLang="zh-CN" sz="3200" dirty="0" smtClean="0">
                <a:solidFill>
                  <a:schemeClr val="tx1"/>
                </a:solidFill>
                <a:latin typeface="华文行楷" pitchFamily="2" charset="-122"/>
                <a:ea typeface="华文行楷" pitchFamily="2" charset="-122"/>
              </a:rPr>
              <a:t>3.</a:t>
            </a:r>
            <a:r>
              <a:rPr lang="zh-CN" altLang="en-US" sz="3200" dirty="0" smtClean="0">
                <a:solidFill>
                  <a:schemeClr val="tx1"/>
                </a:solidFill>
                <a:latin typeface="华文行楷" pitchFamily="2" charset="-122"/>
                <a:ea typeface="华文行楷" pitchFamily="2" charset="-122"/>
              </a:rPr>
              <a:t>消除</a:t>
            </a:r>
            <a:r>
              <a:rPr lang="zh-CN" altLang="en-US" sz="3200" dirty="0">
                <a:solidFill>
                  <a:schemeClr val="tx1"/>
                </a:solidFill>
                <a:latin typeface="华文行楷" pitchFamily="2" charset="-122"/>
                <a:ea typeface="华文行楷" pitchFamily="2" charset="-122"/>
              </a:rPr>
              <a:t>交越失真的互补输出级</a:t>
            </a:r>
          </a:p>
        </p:txBody>
      </p:sp>
      <p:pic>
        <p:nvPicPr>
          <p:cNvPr id="73731" name="Picture 3" descr="Dz030317"/>
          <p:cNvPicPr>
            <a:picLocks noChangeAspect="1" noChangeArrowheads="1"/>
          </p:cNvPicPr>
          <p:nvPr/>
        </p:nvPicPr>
        <p:blipFill>
          <a:blip r:embed="rId3" cstate="print"/>
          <a:srcRect r="43860" b="6714"/>
          <a:stretch>
            <a:fillRect/>
          </a:stretch>
        </p:blipFill>
        <p:spPr bwMode="auto">
          <a:xfrm>
            <a:off x="1331913" y="1628775"/>
            <a:ext cx="3103562" cy="3200400"/>
          </a:xfrm>
          <a:prstGeom prst="rect">
            <a:avLst/>
          </a:prstGeom>
          <a:noFill/>
        </p:spPr>
      </p:pic>
      <p:graphicFrame>
        <p:nvGraphicFramePr>
          <p:cNvPr id="73732" name="Object 4"/>
          <p:cNvGraphicFramePr>
            <a:graphicFrameLocks noChangeAspect="1"/>
          </p:cNvGraphicFramePr>
          <p:nvPr/>
        </p:nvGraphicFramePr>
        <p:xfrm>
          <a:off x="1103313" y="4981575"/>
          <a:ext cx="3395662" cy="977900"/>
        </p:xfrm>
        <a:graphic>
          <a:graphicData uri="http://schemas.openxmlformats.org/presentationml/2006/ole">
            <mc:AlternateContent xmlns:mc="http://schemas.openxmlformats.org/markup-compatibility/2006">
              <mc:Choice xmlns:v="urn:schemas-microsoft-com:vml" Requires="v">
                <p:oleObj spid="_x0000_s186388" name="Equation" r:id="rId4" imgW="1587240" imgH="457200" progId="Equation.3">
                  <p:embed/>
                </p:oleObj>
              </mc:Choice>
              <mc:Fallback>
                <p:oleObj name="Equation" r:id="rId4" imgW="1587240" imgH="457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13" y="4981575"/>
                        <a:ext cx="3395662" cy="977900"/>
                      </a:xfrm>
                      <a:prstGeom prst="rect">
                        <a:avLst/>
                      </a:prstGeom>
                      <a:solidFill>
                        <a:srgbClr val="66FFFF"/>
                      </a:solidFill>
                      <a:ln w="9525">
                        <a:solidFill>
                          <a:srgbClr val="FF3300"/>
                        </a:solidFill>
                        <a:miter lim="800000"/>
                        <a:headEnd/>
                        <a:tailEnd/>
                      </a:ln>
                    </p:spPr>
                  </p:pic>
                </p:oleObj>
              </mc:Fallback>
            </mc:AlternateContent>
          </a:graphicData>
        </a:graphic>
      </p:graphicFrame>
      <p:pic>
        <p:nvPicPr>
          <p:cNvPr id="73733" name="Picture 5" descr="Dz030317"/>
          <p:cNvPicPr>
            <a:picLocks noChangeAspect="1" noChangeArrowheads="1"/>
          </p:cNvPicPr>
          <p:nvPr/>
        </p:nvPicPr>
        <p:blipFill>
          <a:blip r:embed="rId6" cstate="print"/>
          <a:srcRect l="64178" t="7214" b="20641"/>
          <a:stretch>
            <a:fillRect/>
          </a:stretch>
        </p:blipFill>
        <p:spPr bwMode="auto">
          <a:xfrm>
            <a:off x="5294313" y="1704975"/>
            <a:ext cx="1706562" cy="2133600"/>
          </a:xfrm>
          <a:prstGeom prst="rect">
            <a:avLst/>
          </a:prstGeom>
          <a:noFill/>
        </p:spPr>
      </p:pic>
      <p:graphicFrame>
        <p:nvGraphicFramePr>
          <p:cNvPr id="73734" name="Object 6"/>
          <p:cNvGraphicFramePr>
            <a:graphicFrameLocks noChangeAspect="1"/>
          </p:cNvGraphicFramePr>
          <p:nvPr/>
        </p:nvGraphicFramePr>
        <p:xfrm>
          <a:off x="5218113" y="4067175"/>
          <a:ext cx="3200400" cy="1935163"/>
        </p:xfrm>
        <a:graphic>
          <a:graphicData uri="http://schemas.openxmlformats.org/presentationml/2006/ole">
            <mc:AlternateContent xmlns:mc="http://schemas.openxmlformats.org/markup-compatibility/2006">
              <mc:Choice xmlns:v="urn:schemas-microsoft-com:vml" Requires="v">
                <p:oleObj spid="_x0000_s186389" name="Equation" r:id="rId7" imgW="1511280" imgH="914400" progId="Equation.3">
                  <p:embed/>
                </p:oleObj>
              </mc:Choice>
              <mc:Fallback>
                <p:oleObj name="Equation" r:id="rId7" imgW="1511280" imgH="9144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8113" y="4067175"/>
                        <a:ext cx="3200400" cy="1935163"/>
                      </a:xfrm>
                      <a:prstGeom prst="rect">
                        <a:avLst/>
                      </a:prstGeom>
                      <a:solidFill>
                        <a:srgbClr val="66FFFF"/>
                      </a:solidFill>
                      <a:ln w="9525">
                        <a:solidFill>
                          <a:srgbClr val="FF3300"/>
                        </a:solidFill>
                        <a:miter lim="800000"/>
                        <a:headEnd/>
                        <a:tailEnd/>
                      </a:ln>
                    </p:spPr>
                  </p:pic>
                </p:oleObj>
              </mc:Fallback>
            </mc:AlternateContent>
          </a:graphicData>
        </a:graphic>
      </p:graphicFrame>
      <p:grpSp>
        <p:nvGrpSpPr>
          <p:cNvPr id="2" name="Group 7"/>
          <p:cNvGrpSpPr>
            <a:grpSpLocks/>
          </p:cNvGrpSpPr>
          <p:nvPr/>
        </p:nvGrpSpPr>
        <p:grpSpPr bwMode="auto">
          <a:xfrm>
            <a:off x="2246313" y="1857375"/>
            <a:ext cx="914400" cy="2590800"/>
            <a:chOff x="1296" y="912"/>
            <a:chExt cx="576" cy="1632"/>
          </a:xfrm>
        </p:grpSpPr>
        <p:sp>
          <p:nvSpPr>
            <p:cNvPr id="73736" name="Line 8"/>
            <p:cNvSpPr>
              <a:spLocks noChangeShapeType="1"/>
            </p:cNvSpPr>
            <p:nvPr/>
          </p:nvSpPr>
          <p:spPr bwMode="auto">
            <a:xfrm flipH="1">
              <a:off x="1296" y="912"/>
              <a:ext cx="576" cy="0"/>
            </a:xfrm>
            <a:prstGeom prst="line">
              <a:avLst/>
            </a:prstGeom>
            <a:noFill/>
            <a:ln w="28575">
              <a:solidFill>
                <a:srgbClr val="FF3300"/>
              </a:solidFill>
              <a:round/>
              <a:headEnd/>
              <a:tailEnd/>
            </a:ln>
            <a:effectLst/>
          </p:spPr>
          <p:txBody>
            <a:bodyPr/>
            <a:lstStyle/>
            <a:p>
              <a:endParaRPr lang="zh-CN" altLang="en-US"/>
            </a:p>
          </p:txBody>
        </p:sp>
        <p:sp>
          <p:nvSpPr>
            <p:cNvPr id="73737" name="Line 9"/>
            <p:cNvSpPr>
              <a:spLocks noChangeShapeType="1"/>
            </p:cNvSpPr>
            <p:nvPr/>
          </p:nvSpPr>
          <p:spPr bwMode="auto">
            <a:xfrm>
              <a:off x="1296" y="912"/>
              <a:ext cx="0" cy="1632"/>
            </a:xfrm>
            <a:prstGeom prst="line">
              <a:avLst/>
            </a:prstGeom>
            <a:noFill/>
            <a:ln w="28575">
              <a:solidFill>
                <a:srgbClr val="FF3300"/>
              </a:solidFill>
              <a:round/>
              <a:headEnd/>
              <a:tailEnd/>
            </a:ln>
            <a:effectLst/>
          </p:spPr>
          <p:txBody>
            <a:bodyPr/>
            <a:lstStyle/>
            <a:p>
              <a:endParaRPr lang="zh-CN" altLang="en-US"/>
            </a:p>
          </p:txBody>
        </p:sp>
        <p:sp>
          <p:nvSpPr>
            <p:cNvPr id="73738" name="Line 10"/>
            <p:cNvSpPr>
              <a:spLocks noChangeShapeType="1"/>
            </p:cNvSpPr>
            <p:nvPr/>
          </p:nvSpPr>
          <p:spPr bwMode="auto">
            <a:xfrm>
              <a:off x="1296" y="2544"/>
              <a:ext cx="528" cy="0"/>
            </a:xfrm>
            <a:prstGeom prst="line">
              <a:avLst/>
            </a:prstGeom>
            <a:noFill/>
            <a:ln w="28575">
              <a:solidFill>
                <a:srgbClr val="FF3300"/>
              </a:solidFill>
              <a:round/>
              <a:headEnd/>
              <a:tailEnd type="triangle" w="med" len="me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3732"/>
                                        </p:tgtEl>
                                        <p:attrNameLst>
                                          <p:attrName>style.visibility</p:attrName>
                                        </p:attrNameLst>
                                      </p:cBhvr>
                                      <p:to>
                                        <p:strVal val="visible"/>
                                      </p:to>
                                    </p:set>
                                    <p:animEffect transition="in" filter="wipe(left)">
                                      <p:cBhvr>
                                        <p:cTn id="12" dur="500"/>
                                        <p:tgtEl>
                                          <p:spTgt spid="737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733"/>
                                        </p:tgtEl>
                                        <p:attrNameLst>
                                          <p:attrName>style.visibility</p:attrName>
                                        </p:attrNameLst>
                                      </p:cBhvr>
                                      <p:to>
                                        <p:strVal val="visible"/>
                                      </p:to>
                                    </p:set>
                                    <p:animEffect transition="in" filter="wipe(left)">
                                      <p:cBhvr>
                                        <p:cTn id="17" dur="500"/>
                                        <p:tgtEl>
                                          <p:spTgt spid="737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3734"/>
                                        </p:tgtEl>
                                        <p:attrNameLst>
                                          <p:attrName>style.visibility</p:attrName>
                                        </p:attrNameLst>
                                      </p:cBhvr>
                                      <p:to>
                                        <p:strVal val="visible"/>
                                      </p:to>
                                    </p:set>
                                    <p:animEffect transition="in" filter="wipe(left)">
                                      <p:cBhvr>
                                        <p:cTn id="22" dur="5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50825" y="908050"/>
            <a:ext cx="4343400" cy="609600"/>
          </a:xfrm>
        </p:spPr>
        <p:txBody>
          <a:bodyPr/>
          <a:lstStyle/>
          <a:p>
            <a:pPr algn="l">
              <a:lnSpc>
                <a:spcPct val="115000"/>
              </a:lnSpc>
            </a:pPr>
            <a:r>
              <a:rPr lang="en-US" altLang="zh-CN" sz="3600" dirty="0" smtClean="0">
                <a:solidFill>
                  <a:schemeClr val="tx1"/>
                </a:solidFill>
                <a:latin typeface="华文行楷" pitchFamily="2" charset="-122"/>
                <a:ea typeface="华文行楷" pitchFamily="2" charset="-122"/>
              </a:rPr>
              <a:t>4.</a:t>
            </a:r>
            <a:r>
              <a:rPr lang="zh-CN" altLang="en-US" sz="3600" dirty="0" smtClean="0">
                <a:solidFill>
                  <a:schemeClr val="tx1"/>
                </a:solidFill>
                <a:latin typeface="华文行楷" pitchFamily="2" charset="-122"/>
                <a:ea typeface="华文行楷" pitchFamily="2" charset="-122"/>
              </a:rPr>
              <a:t>准</a:t>
            </a:r>
            <a:r>
              <a:rPr lang="zh-CN" altLang="en-US" sz="3600" dirty="0">
                <a:solidFill>
                  <a:schemeClr val="tx1"/>
                </a:solidFill>
                <a:latin typeface="华文行楷" pitchFamily="2" charset="-122"/>
                <a:ea typeface="华文行楷" pitchFamily="2" charset="-122"/>
              </a:rPr>
              <a:t>互补输出级</a:t>
            </a:r>
            <a:r>
              <a:rPr lang="zh-CN" altLang="en-US" sz="2800" b="1" dirty="0">
                <a:solidFill>
                  <a:schemeClr val="tx1"/>
                </a:solidFill>
                <a:latin typeface="宋体" charset="-122"/>
              </a:rPr>
              <a:t>      </a:t>
            </a:r>
          </a:p>
        </p:txBody>
      </p:sp>
      <p:pic>
        <p:nvPicPr>
          <p:cNvPr id="74755" name="Picture 3" descr="Dz030318"/>
          <p:cNvPicPr>
            <a:picLocks noChangeAspect="1" noChangeArrowheads="1"/>
          </p:cNvPicPr>
          <p:nvPr/>
        </p:nvPicPr>
        <p:blipFill>
          <a:blip r:embed="rId3" cstate="print"/>
          <a:srcRect/>
          <a:stretch>
            <a:fillRect/>
          </a:stretch>
        </p:blipFill>
        <p:spPr bwMode="auto">
          <a:xfrm>
            <a:off x="990600" y="2819400"/>
            <a:ext cx="3657600" cy="2840038"/>
          </a:xfrm>
          <a:prstGeom prst="rect">
            <a:avLst/>
          </a:prstGeom>
          <a:noFill/>
        </p:spPr>
      </p:pic>
      <p:sp>
        <p:nvSpPr>
          <p:cNvPr id="74756" name="Text Box 4"/>
          <p:cNvSpPr txBox="1">
            <a:spLocks noChangeArrowheads="1"/>
          </p:cNvSpPr>
          <p:nvPr/>
        </p:nvSpPr>
        <p:spPr bwMode="auto">
          <a:xfrm>
            <a:off x="4419600" y="838200"/>
            <a:ext cx="4191000" cy="457200"/>
          </a:xfrm>
          <a:prstGeom prst="rect">
            <a:avLst/>
          </a:prstGeom>
          <a:noFill/>
          <a:ln w="9525">
            <a:noFill/>
            <a:miter lim="800000"/>
            <a:headEnd/>
            <a:tailEnd/>
          </a:ln>
          <a:effectLst/>
        </p:spPr>
        <p:txBody>
          <a:bodyPr>
            <a:spAutoFit/>
          </a:bodyPr>
          <a:lstStyle/>
          <a:p>
            <a:pPr>
              <a:spcBef>
                <a:spcPct val="50000"/>
              </a:spcBef>
            </a:pPr>
            <a:endParaRPr kumimoji="1" lang="zh-CN" altLang="zh-CN" sz="2400">
              <a:latin typeface="Times New Roman" pitchFamily="18" charset="0"/>
            </a:endParaRPr>
          </a:p>
        </p:txBody>
      </p:sp>
      <p:graphicFrame>
        <p:nvGraphicFramePr>
          <p:cNvPr id="74757" name="Object 5"/>
          <p:cNvGraphicFramePr>
            <a:graphicFrameLocks noChangeAspect="1"/>
          </p:cNvGraphicFramePr>
          <p:nvPr/>
        </p:nvGraphicFramePr>
        <p:xfrm>
          <a:off x="4800600" y="2743200"/>
          <a:ext cx="3530600" cy="1323975"/>
        </p:xfrm>
        <a:graphic>
          <a:graphicData uri="http://schemas.openxmlformats.org/presentationml/2006/ole">
            <mc:AlternateContent xmlns:mc="http://schemas.openxmlformats.org/markup-compatibility/2006">
              <mc:Choice xmlns:v="urn:schemas-microsoft-com:vml" Requires="v">
                <p:oleObj spid="_x0000_s187421" name="Equation" r:id="rId4" imgW="1765080" imgH="660240" progId="Equation.3">
                  <p:embed/>
                </p:oleObj>
              </mc:Choice>
              <mc:Fallback>
                <p:oleObj name="Equation" r:id="rId4" imgW="1765080" imgH="6602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743200"/>
                        <a:ext cx="3530600" cy="1323975"/>
                      </a:xfrm>
                      <a:prstGeom prst="rect">
                        <a:avLst/>
                      </a:prstGeom>
                      <a:solidFill>
                        <a:srgbClr val="00FFFF"/>
                      </a:solidFill>
                      <a:ln w="9525">
                        <a:solidFill>
                          <a:srgbClr val="FF3300"/>
                        </a:solidFill>
                        <a:miter lim="800000"/>
                        <a:headEnd/>
                        <a:tailEnd/>
                      </a:ln>
                    </p:spPr>
                  </p:pic>
                </p:oleObj>
              </mc:Fallback>
            </mc:AlternateContent>
          </a:graphicData>
        </a:graphic>
      </p:graphicFrame>
      <p:graphicFrame>
        <p:nvGraphicFramePr>
          <p:cNvPr id="74758" name="Object 6"/>
          <p:cNvGraphicFramePr>
            <a:graphicFrameLocks noChangeAspect="1"/>
          </p:cNvGraphicFramePr>
          <p:nvPr/>
        </p:nvGraphicFramePr>
        <p:xfrm>
          <a:off x="4800600" y="4191000"/>
          <a:ext cx="2971800" cy="477838"/>
        </p:xfrm>
        <a:graphic>
          <a:graphicData uri="http://schemas.openxmlformats.org/presentationml/2006/ole">
            <mc:AlternateContent xmlns:mc="http://schemas.openxmlformats.org/markup-compatibility/2006">
              <mc:Choice xmlns:v="urn:schemas-microsoft-com:vml" Requires="v">
                <p:oleObj spid="_x0000_s187422" name="Equation" r:id="rId6" imgW="1422360" imgH="228600" progId="Equation.3">
                  <p:embed/>
                </p:oleObj>
              </mc:Choice>
              <mc:Fallback>
                <p:oleObj name="Equation" r:id="rId6" imgW="1422360" imgH="2286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4191000"/>
                        <a:ext cx="2971800" cy="477838"/>
                      </a:xfrm>
                      <a:prstGeom prst="rect">
                        <a:avLst/>
                      </a:prstGeom>
                      <a:solidFill>
                        <a:srgbClr val="00FFFF"/>
                      </a:solidFill>
                      <a:ln w="9525">
                        <a:solidFill>
                          <a:srgbClr val="FF3300"/>
                        </a:solidFill>
                        <a:miter lim="800000"/>
                        <a:headEnd/>
                        <a:tailEnd/>
                      </a:ln>
                    </p:spPr>
                  </p:pic>
                </p:oleObj>
              </mc:Fallback>
            </mc:AlternateContent>
          </a:graphicData>
        </a:graphic>
      </p:graphicFrame>
      <p:grpSp>
        <p:nvGrpSpPr>
          <p:cNvPr id="2" name="Group 7"/>
          <p:cNvGrpSpPr>
            <a:grpSpLocks/>
          </p:cNvGrpSpPr>
          <p:nvPr/>
        </p:nvGrpSpPr>
        <p:grpSpPr bwMode="auto">
          <a:xfrm>
            <a:off x="2667000" y="4495800"/>
            <a:ext cx="3810000" cy="1273175"/>
            <a:chOff x="1680" y="2832"/>
            <a:chExt cx="2400" cy="802"/>
          </a:xfrm>
        </p:grpSpPr>
        <p:sp>
          <p:nvSpPr>
            <p:cNvPr id="74760" name="Oval 8"/>
            <p:cNvSpPr>
              <a:spLocks noChangeArrowheads="1"/>
            </p:cNvSpPr>
            <p:nvPr/>
          </p:nvSpPr>
          <p:spPr bwMode="auto">
            <a:xfrm>
              <a:off x="1680" y="2832"/>
              <a:ext cx="912" cy="624"/>
            </a:xfrm>
            <a:prstGeom prst="ellipse">
              <a:avLst/>
            </a:prstGeom>
            <a:noFill/>
            <a:ln w="28575">
              <a:solidFill>
                <a:srgbClr val="FF3300"/>
              </a:solidFill>
              <a:round/>
              <a:headEnd/>
              <a:tailEnd/>
            </a:ln>
            <a:effectLst/>
          </p:spPr>
          <p:txBody>
            <a:bodyPr wrap="none" anchor="ctr"/>
            <a:lstStyle/>
            <a:p>
              <a:endParaRPr lang="zh-CN" altLang="en-US"/>
            </a:p>
          </p:txBody>
        </p:sp>
        <p:grpSp>
          <p:nvGrpSpPr>
            <p:cNvPr id="3" name="Group 9"/>
            <p:cNvGrpSpPr>
              <a:grpSpLocks/>
            </p:cNvGrpSpPr>
            <p:nvPr/>
          </p:nvGrpSpPr>
          <p:grpSpPr bwMode="auto">
            <a:xfrm>
              <a:off x="2544" y="3072"/>
              <a:ext cx="1536" cy="562"/>
              <a:chOff x="2544" y="2832"/>
              <a:chExt cx="1536" cy="562"/>
            </a:xfrm>
          </p:grpSpPr>
          <p:sp>
            <p:nvSpPr>
              <p:cNvPr id="74762" name="AutoShape 10"/>
              <p:cNvSpPr>
                <a:spLocks noChangeArrowheads="1"/>
              </p:cNvSpPr>
              <p:nvPr/>
            </p:nvSpPr>
            <p:spPr bwMode="auto">
              <a:xfrm>
                <a:off x="2544" y="3120"/>
                <a:ext cx="576" cy="96"/>
              </a:xfrm>
              <a:prstGeom prst="rightArrow">
                <a:avLst>
                  <a:gd name="adj1" fmla="val 50000"/>
                  <a:gd name="adj2" fmla="val 150000"/>
                </a:avLst>
              </a:prstGeom>
              <a:noFill/>
              <a:ln w="28575">
                <a:solidFill>
                  <a:srgbClr val="FF3300"/>
                </a:solidFill>
                <a:miter lim="800000"/>
                <a:headEnd/>
                <a:tailEnd/>
              </a:ln>
              <a:effectLst/>
            </p:spPr>
            <p:txBody>
              <a:bodyPr wrap="none" anchor="ctr"/>
              <a:lstStyle/>
              <a:p>
                <a:endParaRPr lang="zh-CN" altLang="en-US"/>
              </a:p>
            </p:txBody>
          </p:sp>
          <p:graphicFrame>
            <p:nvGraphicFramePr>
              <p:cNvPr id="74763" name="Object 11"/>
              <p:cNvGraphicFramePr>
                <a:graphicFrameLocks noChangeAspect="1"/>
              </p:cNvGraphicFramePr>
              <p:nvPr/>
            </p:nvGraphicFramePr>
            <p:xfrm>
              <a:off x="3216" y="2832"/>
              <a:ext cx="864" cy="562"/>
            </p:xfrm>
            <a:graphic>
              <a:graphicData uri="http://schemas.openxmlformats.org/presentationml/2006/ole">
                <mc:AlternateContent xmlns:mc="http://schemas.openxmlformats.org/markup-compatibility/2006">
                  <mc:Choice xmlns:v="urn:schemas-microsoft-com:vml" Requires="v">
                    <p:oleObj spid="_x0000_s187423" name="Photo Editor 照片" r:id="rId8" imgW="4791744" imgH="3115110" progId="">
                      <p:embed/>
                    </p:oleObj>
                  </mc:Choice>
                  <mc:Fallback>
                    <p:oleObj name="Photo Editor 照片" r:id="rId8" imgW="4791744" imgH="311511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6" y="2832"/>
                            <a:ext cx="864"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74764" name="Text Box 12"/>
          <p:cNvSpPr txBox="1">
            <a:spLocks noChangeArrowheads="1"/>
          </p:cNvSpPr>
          <p:nvPr/>
        </p:nvSpPr>
        <p:spPr bwMode="auto">
          <a:xfrm>
            <a:off x="914400" y="1600200"/>
            <a:ext cx="7315200" cy="946150"/>
          </a:xfrm>
          <a:prstGeom prst="rect">
            <a:avLst/>
          </a:prstGeom>
          <a:noFill/>
          <a:ln w="9525">
            <a:noFill/>
            <a:miter lim="800000"/>
            <a:headEnd/>
            <a:tailEnd/>
          </a:ln>
          <a:effectLst/>
        </p:spPr>
        <p:txBody>
          <a:bodyPr>
            <a:spAutoFit/>
          </a:bodyPr>
          <a:lstStyle/>
          <a:p>
            <a:pPr>
              <a:spcBef>
                <a:spcPct val="50000"/>
              </a:spcBef>
            </a:pPr>
            <a:r>
              <a:rPr kumimoji="1" lang="en-US" altLang="zh-CN" sz="2800" b="1">
                <a:latin typeface="宋体" charset="-122"/>
              </a:rPr>
              <a:t>  </a:t>
            </a:r>
            <a:r>
              <a:rPr kumimoji="1" lang="zh-CN" altLang="en-US" sz="2800" b="1">
                <a:latin typeface="宋体" charset="-122"/>
              </a:rPr>
              <a:t>为保持输出管的良好对称性，输出管应为同类型晶体管。</a:t>
            </a:r>
          </a:p>
        </p:txBody>
      </p:sp>
      <p:grpSp>
        <p:nvGrpSpPr>
          <p:cNvPr id="4" name="Group 18"/>
          <p:cNvGrpSpPr>
            <a:grpSpLocks/>
          </p:cNvGrpSpPr>
          <p:nvPr/>
        </p:nvGrpSpPr>
        <p:grpSpPr bwMode="auto">
          <a:xfrm>
            <a:off x="250825" y="4827588"/>
            <a:ext cx="1152525" cy="473075"/>
            <a:chOff x="158" y="3041"/>
            <a:chExt cx="726" cy="298"/>
          </a:xfrm>
        </p:grpSpPr>
        <p:sp>
          <p:nvSpPr>
            <p:cNvPr id="74771" name="AutoShape 19"/>
            <p:cNvSpPr>
              <a:spLocks/>
            </p:cNvSpPr>
            <p:nvPr/>
          </p:nvSpPr>
          <p:spPr bwMode="auto">
            <a:xfrm>
              <a:off x="158" y="3041"/>
              <a:ext cx="542" cy="298"/>
            </a:xfrm>
            <a:prstGeom prst="borderCallout1">
              <a:avLst>
                <a:gd name="adj1" fmla="val 24162"/>
                <a:gd name="adj2" fmla="val 108856"/>
                <a:gd name="adj3" fmla="val -335236"/>
                <a:gd name="adj4" fmla="val 140407"/>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大！</a:t>
              </a:r>
            </a:p>
          </p:txBody>
        </p:sp>
        <p:sp>
          <p:nvSpPr>
            <p:cNvPr id="74772" name="Line 20"/>
            <p:cNvSpPr>
              <a:spLocks noChangeShapeType="1"/>
            </p:cNvSpPr>
            <p:nvPr/>
          </p:nvSpPr>
          <p:spPr bwMode="auto">
            <a:xfrm flipH="1" flipV="1">
              <a:off x="748" y="3158"/>
              <a:ext cx="136" cy="45"/>
            </a:xfrm>
            <a:prstGeom prst="line">
              <a:avLst/>
            </a:prstGeom>
            <a:noFill/>
            <a:ln w="19050">
              <a:solidFill>
                <a:srgbClr val="FF0000"/>
              </a:solidFill>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764">
                                            <p:txEl>
                                              <p:pRg st="0" end="0"/>
                                            </p:txEl>
                                          </p:spTgt>
                                        </p:tgtEl>
                                        <p:attrNameLst>
                                          <p:attrName>style.visibility</p:attrName>
                                        </p:attrNameLst>
                                      </p:cBhvr>
                                      <p:to>
                                        <p:strVal val="visible"/>
                                      </p:to>
                                    </p:set>
                                    <p:animEffect transition="in" filter="wipe(left)">
                                      <p:cBhvr>
                                        <p:cTn id="7" dur="500"/>
                                        <p:tgtEl>
                                          <p:spTgt spid="747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4755"/>
                                        </p:tgtEl>
                                        <p:attrNameLst>
                                          <p:attrName>style.visibility</p:attrName>
                                        </p:attrNameLst>
                                      </p:cBhvr>
                                      <p:to>
                                        <p:strVal val="visible"/>
                                      </p:to>
                                    </p:set>
                                    <p:animEffect transition="in" filter="wipe(left)">
                                      <p:cBhvr>
                                        <p:cTn id="12" dur="500"/>
                                        <p:tgtEl>
                                          <p:spTgt spid="747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nodePh="1">
                                  <p:stCondLst>
                                    <p:cond delay="0"/>
                                  </p:stCondLst>
                                  <p:endCondLst>
                                    <p:cond evt="begin" delay="0">
                                      <p:tn val="20"/>
                                    </p:cond>
                                  </p:endCondLst>
                                  <p:childTnLst>
                                    <p:set>
                                      <p:cBhvr>
                                        <p:cTn id="21" dur="1" fill="hold">
                                          <p:stCondLst>
                                            <p:cond delay="0"/>
                                          </p:stCondLst>
                                        </p:cTn>
                                        <p:tgtEl>
                                          <p:spTgt spid="74756">
                                            <p:txEl>
                                              <p:pRg st="0" end="0"/>
                                            </p:txEl>
                                          </p:spTgt>
                                        </p:tgtEl>
                                        <p:attrNameLst>
                                          <p:attrName>style.visibility</p:attrName>
                                        </p:attrNameLst>
                                      </p:cBhvr>
                                      <p:to>
                                        <p:strVal val="visible"/>
                                      </p:to>
                                    </p:set>
                                    <p:animEffect transition="in" filter="wipe(left)">
                                      <p:cBhvr>
                                        <p:cTn id="22" dur="500"/>
                                        <p:tgtEl>
                                          <p:spTgt spid="7475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4757"/>
                                        </p:tgtEl>
                                        <p:attrNameLst>
                                          <p:attrName>style.visibility</p:attrName>
                                        </p:attrNameLst>
                                      </p:cBhvr>
                                      <p:to>
                                        <p:strVal val="visible"/>
                                      </p:to>
                                    </p:set>
                                    <p:animEffect transition="in" filter="wipe(left)">
                                      <p:cBhvr>
                                        <p:cTn id="27" dur="500"/>
                                        <p:tgtEl>
                                          <p:spTgt spid="747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4758"/>
                                        </p:tgtEl>
                                        <p:attrNameLst>
                                          <p:attrName>style.visibility</p:attrName>
                                        </p:attrNameLst>
                                      </p:cBhvr>
                                      <p:to>
                                        <p:strVal val="visible"/>
                                      </p:to>
                                    </p:set>
                                    <p:animEffect transition="in" filter="wipe(left)">
                                      <p:cBhvr>
                                        <p:cTn id="32" dur="500"/>
                                        <p:tgtEl>
                                          <p:spTgt spid="747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righ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build="p" autoUpdateAnimBg="0"/>
      <p:bldP spid="74764"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5786" y="1857364"/>
            <a:ext cx="5525872" cy="584775"/>
          </a:xfrm>
          <a:prstGeom prst="rect">
            <a:avLst/>
          </a:prstGeom>
        </p:spPr>
        <p:txBody>
          <a:bodyPr wrap="none">
            <a:spAutoFit/>
          </a:bodyPr>
          <a:lstStyle/>
          <a:p>
            <a:r>
              <a:rPr lang="en-US" altLang="zh-CN" sz="3200" dirty="0" smtClean="0">
                <a:solidFill>
                  <a:schemeClr val="tx2"/>
                </a:solidFill>
                <a:latin typeface="华文行楷" pitchFamily="2" charset="-122"/>
                <a:ea typeface="华文行楷" pitchFamily="2" charset="-122"/>
                <a:cs typeface="Times New Roman" pitchFamily="18" charset="0"/>
              </a:rPr>
              <a:t>§3.4   </a:t>
            </a:r>
            <a:r>
              <a:rPr lang="zh-CN" altLang="en-US" sz="3200" dirty="0" smtClean="0">
                <a:latin typeface="华文行楷" pitchFamily="2" charset="-122"/>
                <a:ea typeface="华文行楷" pitchFamily="2" charset="-122"/>
              </a:rPr>
              <a:t>集成运放内部电路简介</a:t>
            </a:r>
            <a:endParaRPr lang="zh-CN" altLang="en-US" sz="3200" dirty="0">
              <a:solidFill>
                <a:schemeClr val="tx2"/>
              </a:solidFill>
              <a:latin typeface="华文行楷" pitchFamily="2" charset="-122"/>
              <a:ea typeface="华文行楷" pitchFamily="2" charset="-122"/>
              <a:cs typeface="Times New Roman" pitchFamily="18" charset="0"/>
            </a:endParaRPr>
          </a:p>
        </p:txBody>
      </p:sp>
      <p:sp>
        <p:nvSpPr>
          <p:cNvPr id="5" name="矩形 4"/>
          <p:cNvSpPr/>
          <p:nvPr/>
        </p:nvSpPr>
        <p:spPr>
          <a:xfrm>
            <a:off x="2071670" y="3000372"/>
            <a:ext cx="5357850" cy="2332946"/>
          </a:xfrm>
          <a:prstGeom prst="rect">
            <a:avLst/>
          </a:prstGeom>
        </p:spPr>
        <p:txBody>
          <a:bodyPr wrap="square">
            <a:spAutoFit/>
          </a:bodyPr>
          <a:lstStyle/>
          <a:p>
            <a:pPr>
              <a:lnSpc>
                <a:spcPct val="130000"/>
              </a:lnSpc>
            </a:pPr>
            <a:r>
              <a:rPr lang="zh-CN" altLang="en-US" sz="2800" b="1" dirty="0" smtClean="0">
                <a:latin typeface="华文楷体" pitchFamily="2" charset="-122"/>
                <a:ea typeface="华文楷体" pitchFamily="2" charset="-122"/>
              </a:rPr>
              <a:t>一、模拟电路的读图方法</a:t>
            </a:r>
          </a:p>
          <a:p>
            <a:pPr>
              <a:lnSpc>
                <a:spcPct val="130000"/>
              </a:lnSpc>
            </a:pPr>
            <a:r>
              <a:rPr lang="zh-CN" altLang="en-US" sz="2800" b="1" dirty="0" smtClean="0">
                <a:latin typeface="华文楷体" pitchFamily="2" charset="-122"/>
                <a:ea typeface="华文楷体" pitchFamily="2" charset="-122"/>
              </a:rPr>
              <a:t>二、双极型集成运放电路</a:t>
            </a:r>
          </a:p>
          <a:p>
            <a:pPr>
              <a:lnSpc>
                <a:spcPct val="130000"/>
              </a:lnSpc>
            </a:pPr>
            <a:r>
              <a:rPr lang="zh-CN" altLang="en-US" sz="2800" b="1" dirty="0" smtClean="0">
                <a:latin typeface="华文楷体" pitchFamily="2" charset="-122"/>
                <a:ea typeface="华文楷体" pitchFamily="2" charset="-122"/>
              </a:rPr>
              <a:t>三、集成运放的主要性能指标</a:t>
            </a:r>
            <a:endParaRPr lang="en-US" altLang="zh-CN" sz="2800" b="1" dirty="0" smtClean="0">
              <a:latin typeface="华文楷体" pitchFamily="2" charset="-122"/>
              <a:ea typeface="华文楷体" pitchFamily="2" charset="-122"/>
            </a:endParaRPr>
          </a:p>
          <a:p>
            <a:pPr>
              <a:lnSpc>
                <a:spcPct val="130000"/>
              </a:lnSpc>
            </a:pPr>
            <a:r>
              <a:rPr lang="zh-CN" altLang="en-US" sz="2800" b="1" dirty="0" smtClean="0">
                <a:latin typeface="华文楷体" pitchFamily="2" charset="-122"/>
                <a:ea typeface="华文楷体" pitchFamily="2" charset="-122"/>
              </a:rPr>
              <a:t>四、集成运放的种类</a:t>
            </a:r>
            <a:endParaRPr lang="zh-CN" altLang="en-US" sz="2800" b="1" dirty="0">
              <a:latin typeface="华文楷体" pitchFamily="2" charset="-122"/>
              <a:ea typeface="华文楷体"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1538" y="1774609"/>
            <a:ext cx="7215238" cy="4228850"/>
          </a:xfrm>
          <a:prstGeom prst="rect">
            <a:avLst/>
          </a:prstGeom>
        </p:spPr>
        <p:txBody>
          <a:bodyPr wrap="square">
            <a:spAutoFit/>
          </a:bodyPr>
          <a:lstStyle/>
          <a:p>
            <a:pPr marL="514350" indent="-514350" algn="just">
              <a:lnSpc>
                <a:spcPct val="120000"/>
              </a:lnSpc>
              <a:buAutoNum type="arabicPeriod"/>
            </a:pPr>
            <a:r>
              <a:rPr lang="zh-CN" altLang="en-US" sz="2800" b="1" dirty="0" smtClean="0">
                <a:solidFill>
                  <a:srgbClr val="C00000"/>
                </a:solidFill>
                <a:latin typeface="Times New Roman" pitchFamily="18" charset="0"/>
                <a:ea typeface="+mj-ea"/>
                <a:cs typeface="Times New Roman" pitchFamily="18" charset="0"/>
              </a:rPr>
              <a:t>化整为零</a:t>
            </a:r>
            <a:r>
              <a:rPr lang="zh-CN" altLang="en-US" sz="2800" b="1" dirty="0" smtClean="0">
                <a:latin typeface="Times New Roman" pitchFamily="18" charset="0"/>
                <a:ea typeface="+mj-ea"/>
                <a:cs typeface="Times New Roman" pitchFamily="18" charset="0"/>
              </a:rPr>
              <a:t>：将集成运放电路，先将偏置电路分离出来，然后根据信号流通顺序将放大部分分为输入级、中间级和输出级三级；</a:t>
            </a:r>
            <a:endParaRPr lang="en-US" altLang="zh-CN" sz="2800" b="1" dirty="0" smtClean="0">
              <a:latin typeface="Times New Roman" pitchFamily="18" charset="0"/>
              <a:ea typeface="+mj-ea"/>
              <a:cs typeface="Times New Roman" pitchFamily="18" charset="0"/>
            </a:endParaRPr>
          </a:p>
          <a:p>
            <a:pPr marL="514350" indent="-514350" algn="just">
              <a:lnSpc>
                <a:spcPct val="120000"/>
              </a:lnSpc>
              <a:buAutoNum type="arabicPeriod"/>
            </a:pPr>
            <a:r>
              <a:rPr lang="zh-CN" altLang="en-US" sz="2800" b="1" dirty="0" smtClean="0">
                <a:solidFill>
                  <a:srgbClr val="C00000"/>
                </a:solidFill>
                <a:latin typeface="Times New Roman" pitchFamily="18" charset="0"/>
                <a:ea typeface="+mj-ea"/>
                <a:cs typeface="Times New Roman" pitchFamily="18" charset="0"/>
              </a:rPr>
              <a:t>分析功能</a:t>
            </a:r>
            <a:r>
              <a:rPr lang="zh-CN" altLang="en-US" sz="2800" b="1" dirty="0" smtClean="0">
                <a:latin typeface="Times New Roman" pitchFamily="18" charset="0"/>
                <a:ea typeface="+mj-ea"/>
                <a:cs typeface="Times New Roman" pitchFamily="18" charset="0"/>
              </a:rPr>
              <a:t>：弄清每一级电路属于哪种基本放大电路、有何性能特点；</a:t>
            </a:r>
            <a:endParaRPr lang="en-US" altLang="zh-CN" sz="2800" b="1" dirty="0" smtClean="0">
              <a:latin typeface="Times New Roman" pitchFamily="18" charset="0"/>
              <a:ea typeface="+mj-ea"/>
              <a:cs typeface="Times New Roman" pitchFamily="18" charset="0"/>
            </a:endParaRPr>
          </a:p>
          <a:p>
            <a:pPr marL="514350" indent="-514350" algn="just">
              <a:lnSpc>
                <a:spcPct val="120000"/>
              </a:lnSpc>
              <a:buAutoNum type="arabicPeriod"/>
            </a:pPr>
            <a:r>
              <a:rPr lang="zh-CN" altLang="en-US" sz="2800" b="1" dirty="0" smtClean="0">
                <a:solidFill>
                  <a:srgbClr val="C00000"/>
                </a:solidFill>
                <a:latin typeface="Times New Roman" pitchFamily="18" charset="0"/>
                <a:ea typeface="+mj-ea"/>
                <a:cs typeface="Times New Roman" pitchFamily="18" charset="0"/>
              </a:rPr>
              <a:t>统观整体</a:t>
            </a:r>
            <a:r>
              <a:rPr lang="zh-CN" altLang="en-US" sz="2800" b="1" dirty="0" smtClean="0">
                <a:latin typeface="Times New Roman" pitchFamily="18" charset="0"/>
                <a:ea typeface="+mj-ea"/>
                <a:cs typeface="Times New Roman" pitchFamily="18" charset="0"/>
              </a:rPr>
              <a:t>：研究各部分电路相互间的联系，理解电路如何实现所具有的功能；</a:t>
            </a:r>
            <a:endParaRPr lang="en-US" altLang="zh-CN" sz="2800" b="1" dirty="0" smtClean="0">
              <a:latin typeface="Times New Roman" pitchFamily="18" charset="0"/>
              <a:ea typeface="+mj-ea"/>
              <a:cs typeface="Times New Roman" pitchFamily="18" charset="0"/>
            </a:endParaRPr>
          </a:p>
          <a:p>
            <a:pPr marL="514350" indent="-514350" algn="just">
              <a:lnSpc>
                <a:spcPct val="120000"/>
              </a:lnSpc>
              <a:buAutoNum type="arabicPeriod"/>
            </a:pPr>
            <a:r>
              <a:rPr lang="zh-CN" altLang="en-US" sz="2800" b="1" dirty="0" smtClean="0">
                <a:solidFill>
                  <a:srgbClr val="C00000"/>
                </a:solidFill>
                <a:latin typeface="Times New Roman" pitchFamily="18" charset="0"/>
                <a:ea typeface="+mj-ea"/>
                <a:cs typeface="Times New Roman" pitchFamily="18" charset="0"/>
              </a:rPr>
              <a:t>定量估算</a:t>
            </a:r>
            <a:r>
              <a:rPr lang="zh-CN" altLang="en-US" sz="2800" b="1" dirty="0" smtClean="0">
                <a:latin typeface="Times New Roman" pitchFamily="18" charset="0"/>
                <a:ea typeface="+mj-ea"/>
                <a:cs typeface="Times New Roman" pitchFamily="18" charset="0"/>
              </a:rPr>
              <a:t>：必要时再进行。</a:t>
            </a:r>
            <a:endParaRPr lang="en-US" altLang="zh-CN" sz="2800" b="1" dirty="0" smtClean="0">
              <a:latin typeface="Times New Roman" pitchFamily="18" charset="0"/>
              <a:ea typeface="+mj-ea"/>
              <a:cs typeface="Times New Roman" pitchFamily="18" charset="0"/>
            </a:endParaRPr>
          </a:p>
        </p:txBody>
      </p:sp>
      <p:sp>
        <p:nvSpPr>
          <p:cNvPr id="5" name="TextBox 4"/>
          <p:cNvSpPr txBox="1"/>
          <p:nvPr/>
        </p:nvSpPr>
        <p:spPr>
          <a:xfrm>
            <a:off x="928662" y="1071546"/>
            <a:ext cx="6143668" cy="646331"/>
          </a:xfrm>
          <a:prstGeom prst="rect">
            <a:avLst/>
          </a:prstGeom>
          <a:noFill/>
        </p:spPr>
        <p:txBody>
          <a:bodyPr wrap="square" rtlCol="0">
            <a:spAutoFit/>
          </a:bodyPr>
          <a:lstStyle/>
          <a:p>
            <a:r>
              <a:rPr lang="zh-CN" altLang="en-US" sz="3600" dirty="0" smtClean="0">
                <a:latin typeface="华文行楷" pitchFamily="2" charset="-122"/>
                <a:ea typeface="华文行楷" pitchFamily="2" charset="-122"/>
              </a:rPr>
              <a:t>一、模拟电路的读图方法：</a:t>
            </a:r>
            <a:endParaRPr lang="zh-CN" altLang="en-US" sz="3600" dirty="0">
              <a:latin typeface="华文行楷" pitchFamily="2" charset="-122"/>
              <a:ea typeface="华文行楷"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57158" y="785794"/>
            <a:ext cx="5000660" cy="701675"/>
          </a:xfrm>
        </p:spPr>
        <p:txBody>
          <a:bodyPr/>
          <a:lstStyle/>
          <a:p>
            <a:pPr>
              <a:lnSpc>
                <a:spcPct val="110000"/>
              </a:lnSpc>
            </a:pPr>
            <a:r>
              <a:rPr lang="zh-CN" altLang="en-US" sz="3200" dirty="0" smtClean="0">
                <a:solidFill>
                  <a:srgbClr val="000000"/>
                </a:solidFill>
                <a:latin typeface="华文行楷" pitchFamily="2" charset="-122"/>
                <a:ea typeface="华文行楷" pitchFamily="2" charset="-122"/>
              </a:rPr>
              <a:t>二、</a:t>
            </a:r>
            <a:r>
              <a:rPr lang="zh-CN" altLang="en-US" sz="3200" dirty="0" smtClean="0">
                <a:latin typeface="华文行楷" pitchFamily="2" charset="-122"/>
                <a:ea typeface="华文行楷" pitchFamily="2" charset="-122"/>
              </a:rPr>
              <a:t>双极型集成运放</a:t>
            </a:r>
            <a:endParaRPr lang="zh-CN" altLang="en-US" sz="3200" dirty="0">
              <a:solidFill>
                <a:srgbClr val="000000"/>
              </a:solidFill>
              <a:latin typeface="华文行楷" pitchFamily="2" charset="-122"/>
              <a:ea typeface="华文行楷" pitchFamily="2" charset="-122"/>
            </a:endParaRPr>
          </a:p>
        </p:txBody>
      </p:sp>
      <p:sp>
        <p:nvSpPr>
          <p:cNvPr id="76803" name="Text Box 3"/>
          <p:cNvSpPr txBox="1">
            <a:spLocks noChangeArrowheads="1"/>
          </p:cNvSpPr>
          <p:nvPr/>
        </p:nvSpPr>
        <p:spPr bwMode="auto">
          <a:xfrm>
            <a:off x="1174750" y="4986338"/>
            <a:ext cx="7467600" cy="493712"/>
          </a:xfrm>
          <a:prstGeom prst="rect">
            <a:avLst/>
          </a:prstGeom>
          <a:noFill/>
          <a:ln w="9525">
            <a:noFill/>
            <a:miter lim="800000"/>
            <a:headEnd/>
            <a:tailEnd/>
          </a:ln>
          <a:effectLst/>
        </p:spPr>
        <p:txBody>
          <a:bodyPr>
            <a:spAutoFit/>
          </a:bodyPr>
          <a:lstStyle/>
          <a:p>
            <a:pPr>
              <a:lnSpc>
                <a:spcPct val="110000"/>
              </a:lnSpc>
            </a:pPr>
            <a:r>
              <a:rPr kumimoji="1" lang="zh-CN" altLang="en-US" sz="2400" b="1">
                <a:solidFill>
                  <a:srgbClr val="000000"/>
                </a:solidFill>
                <a:latin typeface="Times New Roman" pitchFamily="18" charset="0"/>
              </a:rPr>
              <a:t>第一级：双端输入单端输出的差放</a:t>
            </a:r>
          </a:p>
        </p:txBody>
      </p:sp>
      <p:graphicFrame>
        <p:nvGraphicFramePr>
          <p:cNvPr id="76804" name="Object 4"/>
          <p:cNvGraphicFramePr>
            <a:graphicFrameLocks noChangeAspect="1"/>
          </p:cNvGraphicFramePr>
          <p:nvPr/>
        </p:nvGraphicFramePr>
        <p:xfrm>
          <a:off x="1882799" y="1557338"/>
          <a:ext cx="6096000" cy="2876550"/>
        </p:xfrm>
        <a:graphic>
          <a:graphicData uri="http://schemas.openxmlformats.org/presentationml/2006/ole">
            <mc:AlternateContent xmlns:mc="http://schemas.openxmlformats.org/markup-compatibility/2006">
              <mc:Choice xmlns:v="urn:schemas-microsoft-com:vml" Requires="v">
                <p:oleObj spid="_x0000_s188427" name="Photo Editor 照片" r:id="rId3" imgW="24161905" imgH="11403017" progId="">
                  <p:embed/>
                </p:oleObj>
              </mc:Choice>
              <mc:Fallback>
                <p:oleObj name="Photo Editor 照片" r:id="rId3" imgW="24161905" imgH="11403017"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799" y="1557338"/>
                        <a:ext cx="60960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5" name="Line 5"/>
          <p:cNvSpPr>
            <a:spLocks noChangeShapeType="1"/>
          </p:cNvSpPr>
          <p:nvPr/>
        </p:nvSpPr>
        <p:spPr bwMode="auto">
          <a:xfrm>
            <a:off x="3940199" y="1481138"/>
            <a:ext cx="0" cy="2971800"/>
          </a:xfrm>
          <a:prstGeom prst="line">
            <a:avLst/>
          </a:prstGeom>
          <a:noFill/>
          <a:ln w="19050">
            <a:solidFill>
              <a:srgbClr val="FF3300"/>
            </a:solidFill>
            <a:prstDash val="lgDash"/>
            <a:round/>
            <a:headEnd/>
            <a:tailEnd/>
          </a:ln>
          <a:effectLst/>
        </p:spPr>
        <p:txBody>
          <a:bodyPr wrap="none"/>
          <a:lstStyle/>
          <a:p>
            <a:endParaRPr lang="zh-CN" altLang="en-US"/>
          </a:p>
        </p:txBody>
      </p:sp>
      <p:sp>
        <p:nvSpPr>
          <p:cNvPr id="76806" name="Line 6"/>
          <p:cNvSpPr>
            <a:spLocks noChangeShapeType="1"/>
          </p:cNvSpPr>
          <p:nvPr/>
        </p:nvSpPr>
        <p:spPr bwMode="auto">
          <a:xfrm>
            <a:off x="5921399" y="1557338"/>
            <a:ext cx="0" cy="2971800"/>
          </a:xfrm>
          <a:prstGeom prst="line">
            <a:avLst/>
          </a:prstGeom>
          <a:noFill/>
          <a:ln w="19050">
            <a:solidFill>
              <a:srgbClr val="FF3300"/>
            </a:solidFill>
            <a:prstDash val="lgDash"/>
            <a:round/>
            <a:headEnd/>
            <a:tailEnd/>
          </a:ln>
          <a:effectLst/>
        </p:spPr>
        <p:txBody>
          <a:bodyPr wrap="none"/>
          <a:lstStyle/>
          <a:p>
            <a:endParaRPr lang="zh-CN" altLang="en-US"/>
          </a:p>
        </p:txBody>
      </p:sp>
      <p:sp>
        <p:nvSpPr>
          <p:cNvPr id="76807" name="Text Box 7"/>
          <p:cNvSpPr txBox="1">
            <a:spLocks noChangeArrowheads="1"/>
          </p:cNvSpPr>
          <p:nvPr/>
        </p:nvSpPr>
        <p:spPr bwMode="auto">
          <a:xfrm>
            <a:off x="1174750" y="5443538"/>
            <a:ext cx="7467600" cy="493712"/>
          </a:xfrm>
          <a:prstGeom prst="rect">
            <a:avLst/>
          </a:prstGeom>
          <a:noFill/>
          <a:ln w="9525">
            <a:noFill/>
            <a:miter lim="800000"/>
            <a:headEnd/>
            <a:tailEnd/>
          </a:ln>
          <a:effectLst/>
        </p:spPr>
        <p:txBody>
          <a:bodyPr>
            <a:spAutoFit/>
          </a:bodyPr>
          <a:lstStyle/>
          <a:p>
            <a:pPr>
              <a:lnSpc>
                <a:spcPct val="110000"/>
              </a:lnSpc>
            </a:pPr>
            <a:r>
              <a:rPr kumimoji="1" lang="zh-CN" altLang="en-US" sz="2400" b="1">
                <a:solidFill>
                  <a:srgbClr val="000000"/>
                </a:solidFill>
                <a:latin typeface="Times New Roman" pitchFamily="18" charset="0"/>
              </a:rPr>
              <a:t>第二级：以复合管为放大管的共射放大电路</a:t>
            </a:r>
          </a:p>
        </p:txBody>
      </p:sp>
      <p:sp>
        <p:nvSpPr>
          <p:cNvPr id="76808" name="Rectangle 8"/>
          <p:cNvSpPr>
            <a:spLocks noChangeArrowheads="1"/>
          </p:cNvSpPr>
          <p:nvPr/>
        </p:nvSpPr>
        <p:spPr bwMode="auto">
          <a:xfrm>
            <a:off x="1174750" y="5900738"/>
            <a:ext cx="6705600" cy="493712"/>
          </a:xfrm>
          <a:prstGeom prst="rect">
            <a:avLst/>
          </a:prstGeom>
          <a:noFill/>
          <a:ln w="9525">
            <a:noFill/>
            <a:miter lim="800000"/>
            <a:headEnd/>
            <a:tailEnd/>
          </a:ln>
          <a:effectLst/>
        </p:spPr>
        <p:txBody>
          <a:bodyPr>
            <a:spAutoFit/>
          </a:bodyPr>
          <a:lstStyle/>
          <a:p>
            <a:pPr>
              <a:lnSpc>
                <a:spcPct val="110000"/>
              </a:lnSpc>
              <a:spcBef>
                <a:spcPct val="50000"/>
              </a:spcBef>
            </a:pPr>
            <a:r>
              <a:rPr kumimoji="1" lang="zh-CN" altLang="en-US" sz="2400" b="1">
                <a:solidFill>
                  <a:srgbClr val="000000"/>
                </a:solidFill>
                <a:latin typeface="Times New Roman" pitchFamily="18" charset="0"/>
              </a:rPr>
              <a:t>第三级：准互补输出级</a:t>
            </a:r>
          </a:p>
        </p:txBody>
      </p:sp>
      <p:grpSp>
        <p:nvGrpSpPr>
          <p:cNvPr id="2" name="Group 9"/>
          <p:cNvGrpSpPr>
            <a:grpSpLocks/>
          </p:cNvGrpSpPr>
          <p:nvPr/>
        </p:nvGrpSpPr>
        <p:grpSpPr bwMode="auto">
          <a:xfrm>
            <a:off x="4549799" y="2243138"/>
            <a:ext cx="1600200" cy="1295400"/>
            <a:chOff x="2544" y="1248"/>
            <a:chExt cx="1008" cy="816"/>
          </a:xfrm>
        </p:grpSpPr>
        <p:sp>
          <p:nvSpPr>
            <p:cNvPr id="76810" name="Line 10"/>
            <p:cNvSpPr>
              <a:spLocks noChangeShapeType="1"/>
            </p:cNvSpPr>
            <p:nvPr/>
          </p:nvSpPr>
          <p:spPr bwMode="auto">
            <a:xfrm>
              <a:off x="2784" y="2064"/>
              <a:ext cx="768" cy="0"/>
            </a:xfrm>
            <a:prstGeom prst="line">
              <a:avLst/>
            </a:prstGeom>
            <a:noFill/>
            <a:ln w="28575">
              <a:solidFill>
                <a:srgbClr val="FF3300"/>
              </a:solidFill>
              <a:round/>
              <a:headEnd/>
              <a:tailEnd/>
            </a:ln>
            <a:effectLst/>
          </p:spPr>
          <p:txBody>
            <a:bodyPr/>
            <a:lstStyle/>
            <a:p>
              <a:endParaRPr lang="zh-CN" altLang="en-US"/>
            </a:p>
          </p:txBody>
        </p:sp>
        <p:sp>
          <p:nvSpPr>
            <p:cNvPr id="76811" name="Line 11"/>
            <p:cNvSpPr>
              <a:spLocks noChangeShapeType="1"/>
            </p:cNvSpPr>
            <p:nvPr/>
          </p:nvSpPr>
          <p:spPr bwMode="auto">
            <a:xfrm>
              <a:off x="2784" y="1248"/>
              <a:ext cx="768" cy="0"/>
            </a:xfrm>
            <a:prstGeom prst="line">
              <a:avLst/>
            </a:prstGeom>
            <a:noFill/>
            <a:ln w="28575">
              <a:solidFill>
                <a:srgbClr val="FF3300"/>
              </a:solidFill>
              <a:round/>
              <a:headEnd/>
              <a:tailEnd/>
            </a:ln>
            <a:effectLst/>
          </p:spPr>
          <p:txBody>
            <a:bodyPr/>
            <a:lstStyle/>
            <a:p>
              <a:endParaRPr lang="zh-CN" altLang="en-US"/>
            </a:p>
          </p:txBody>
        </p:sp>
        <p:sp>
          <p:nvSpPr>
            <p:cNvPr id="76812" name="Freeform 12"/>
            <p:cNvSpPr>
              <a:spLocks/>
            </p:cNvSpPr>
            <p:nvPr/>
          </p:nvSpPr>
          <p:spPr bwMode="auto">
            <a:xfrm>
              <a:off x="2544" y="1248"/>
              <a:ext cx="240" cy="816"/>
            </a:xfrm>
            <a:custGeom>
              <a:avLst/>
              <a:gdLst/>
              <a:ahLst/>
              <a:cxnLst>
                <a:cxn ang="0">
                  <a:pos x="336" y="0"/>
                </a:cxn>
                <a:cxn ang="0">
                  <a:pos x="48" y="144"/>
                </a:cxn>
                <a:cxn ang="0">
                  <a:pos x="48" y="576"/>
                </a:cxn>
                <a:cxn ang="0">
                  <a:pos x="336" y="816"/>
                </a:cxn>
              </a:cxnLst>
              <a:rect l="0" t="0" r="r" b="b"/>
              <a:pathLst>
                <a:path w="336" h="816">
                  <a:moveTo>
                    <a:pt x="336" y="0"/>
                  </a:moveTo>
                  <a:cubicBezTo>
                    <a:pt x="216" y="24"/>
                    <a:pt x="96" y="48"/>
                    <a:pt x="48" y="144"/>
                  </a:cubicBezTo>
                  <a:cubicBezTo>
                    <a:pt x="0" y="240"/>
                    <a:pt x="0" y="464"/>
                    <a:pt x="48" y="576"/>
                  </a:cubicBezTo>
                  <a:cubicBezTo>
                    <a:pt x="96" y="688"/>
                    <a:pt x="288" y="776"/>
                    <a:pt x="336" y="816"/>
                  </a:cubicBezTo>
                </a:path>
              </a:pathLst>
            </a:custGeom>
            <a:noFill/>
            <a:ln w="19050" cap="flat" cmpd="sng">
              <a:solidFill>
                <a:srgbClr val="FF3300"/>
              </a:solidFill>
              <a:prstDash val="lgDash"/>
              <a:round/>
              <a:headEnd/>
              <a:tailEnd/>
            </a:ln>
            <a:effectLst/>
          </p:spPr>
          <p:txBody>
            <a:bodyPr/>
            <a:lstStyle/>
            <a:p>
              <a:endParaRPr lang="zh-CN" altLang="en-US"/>
            </a:p>
          </p:txBody>
        </p:sp>
      </p:grpSp>
      <p:grpSp>
        <p:nvGrpSpPr>
          <p:cNvPr id="3" name="Group 13"/>
          <p:cNvGrpSpPr>
            <a:grpSpLocks/>
          </p:cNvGrpSpPr>
          <p:nvPr/>
        </p:nvGrpSpPr>
        <p:grpSpPr bwMode="auto">
          <a:xfrm>
            <a:off x="2035199" y="2965450"/>
            <a:ext cx="2057400" cy="752475"/>
            <a:chOff x="960" y="1703"/>
            <a:chExt cx="1296" cy="474"/>
          </a:xfrm>
        </p:grpSpPr>
        <p:sp>
          <p:nvSpPr>
            <p:cNvPr id="76814" name="Line 14"/>
            <p:cNvSpPr>
              <a:spLocks noChangeShapeType="1"/>
            </p:cNvSpPr>
            <p:nvPr/>
          </p:nvSpPr>
          <p:spPr bwMode="auto">
            <a:xfrm>
              <a:off x="1296" y="2177"/>
              <a:ext cx="960" cy="0"/>
            </a:xfrm>
            <a:prstGeom prst="line">
              <a:avLst/>
            </a:prstGeom>
            <a:noFill/>
            <a:ln w="28575">
              <a:solidFill>
                <a:srgbClr val="FF3300"/>
              </a:solidFill>
              <a:round/>
              <a:headEnd/>
              <a:tailEnd/>
            </a:ln>
            <a:effectLst/>
          </p:spPr>
          <p:txBody>
            <a:bodyPr/>
            <a:lstStyle/>
            <a:p>
              <a:endParaRPr lang="zh-CN" altLang="en-US"/>
            </a:p>
          </p:txBody>
        </p:sp>
        <p:grpSp>
          <p:nvGrpSpPr>
            <p:cNvPr id="4" name="Group 15"/>
            <p:cNvGrpSpPr>
              <a:grpSpLocks/>
            </p:cNvGrpSpPr>
            <p:nvPr/>
          </p:nvGrpSpPr>
          <p:grpSpPr bwMode="auto">
            <a:xfrm>
              <a:off x="960" y="1703"/>
              <a:ext cx="1104" cy="2"/>
              <a:chOff x="1008" y="1607"/>
              <a:chExt cx="1104" cy="2"/>
            </a:xfrm>
          </p:grpSpPr>
          <p:sp>
            <p:nvSpPr>
              <p:cNvPr id="76816" name="Line 16"/>
              <p:cNvSpPr>
                <a:spLocks noChangeShapeType="1"/>
              </p:cNvSpPr>
              <p:nvPr/>
            </p:nvSpPr>
            <p:spPr bwMode="auto">
              <a:xfrm>
                <a:off x="1008" y="1609"/>
                <a:ext cx="192" cy="0"/>
              </a:xfrm>
              <a:prstGeom prst="line">
                <a:avLst/>
              </a:prstGeom>
              <a:noFill/>
              <a:ln w="28575">
                <a:solidFill>
                  <a:srgbClr val="FF3300"/>
                </a:solidFill>
                <a:round/>
                <a:headEnd/>
                <a:tailEnd/>
              </a:ln>
              <a:effectLst/>
            </p:spPr>
            <p:txBody>
              <a:bodyPr/>
              <a:lstStyle/>
              <a:p>
                <a:endParaRPr lang="zh-CN" altLang="en-US"/>
              </a:p>
            </p:txBody>
          </p:sp>
          <p:sp>
            <p:nvSpPr>
              <p:cNvPr id="76817" name="Line 17"/>
              <p:cNvSpPr>
                <a:spLocks noChangeShapeType="1"/>
              </p:cNvSpPr>
              <p:nvPr/>
            </p:nvSpPr>
            <p:spPr bwMode="auto">
              <a:xfrm>
                <a:off x="1920" y="1607"/>
                <a:ext cx="192" cy="0"/>
              </a:xfrm>
              <a:prstGeom prst="line">
                <a:avLst/>
              </a:prstGeom>
              <a:noFill/>
              <a:ln w="28575">
                <a:solidFill>
                  <a:srgbClr val="FF3300"/>
                </a:solidFill>
                <a:round/>
                <a:headEnd/>
                <a:tailEnd/>
              </a:ln>
              <a:effectLst/>
            </p:spPr>
            <p:txBody>
              <a:bodyPr/>
              <a:lstStyle/>
              <a:p>
                <a:endParaRPr lang="zh-CN" altLang="en-US"/>
              </a:p>
            </p:txBody>
          </p:sp>
        </p:grpSp>
      </p:grpSp>
      <p:sp>
        <p:nvSpPr>
          <p:cNvPr id="76818" name="AutoShape 18"/>
          <p:cNvSpPr>
            <a:spLocks/>
          </p:cNvSpPr>
          <p:nvPr/>
        </p:nvSpPr>
        <p:spPr bwMode="auto">
          <a:xfrm>
            <a:off x="5464199" y="947738"/>
            <a:ext cx="2608263" cy="528637"/>
          </a:xfrm>
          <a:prstGeom prst="borderCallout1">
            <a:avLst>
              <a:gd name="adj1" fmla="val 21620"/>
              <a:gd name="adj2" fmla="val -2921"/>
              <a:gd name="adj3" fmla="val 184685"/>
              <a:gd name="adj4" fmla="val -16796"/>
            </a:avLst>
          </a:prstGeom>
          <a:solidFill>
            <a:srgbClr val="CCFFFF"/>
          </a:solidFill>
          <a:ln w="19050">
            <a:solidFill>
              <a:srgbClr val="FF3300"/>
            </a:solidFill>
            <a:miter lim="800000"/>
            <a:headEnd/>
            <a:tailEnd/>
          </a:ln>
          <a:effectLst/>
        </p:spPr>
        <p:txBody>
          <a:bodyPr/>
          <a:lstStyle/>
          <a:p>
            <a:pPr algn="ctr"/>
            <a:r>
              <a:rPr kumimoji="1" lang="zh-CN" altLang="en-US" sz="2400" b="1">
                <a:latin typeface="Times New Roman" pitchFamily="18" charset="0"/>
              </a:rPr>
              <a:t>动态电阻无穷大</a:t>
            </a:r>
          </a:p>
        </p:txBody>
      </p:sp>
      <p:sp>
        <p:nvSpPr>
          <p:cNvPr id="76819" name="Text Box 19"/>
          <p:cNvSpPr txBox="1">
            <a:spLocks noChangeArrowheads="1"/>
          </p:cNvSpPr>
          <p:nvPr/>
        </p:nvSpPr>
        <p:spPr bwMode="auto">
          <a:xfrm>
            <a:off x="684213" y="4500570"/>
            <a:ext cx="5029200" cy="461665"/>
          </a:xfrm>
          <a:prstGeom prst="rect">
            <a:avLst/>
          </a:prstGeom>
          <a:noFill/>
          <a:ln w="9525">
            <a:noFill/>
            <a:miter lim="800000"/>
            <a:headEnd/>
            <a:tailEnd/>
          </a:ln>
          <a:effectLst/>
        </p:spPr>
        <p:txBody>
          <a:bodyPr>
            <a:spAutoFit/>
          </a:bodyPr>
          <a:lstStyle/>
          <a:p>
            <a:pPr>
              <a:spcBef>
                <a:spcPct val="50000"/>
              </a:spcBef>
            </a:pPr>
            <a:r>
              <a:rPr kumimoji="1" lang="zh-CN" altLang="en-US" sz="2400" b="1" dirty="0" smtClean="0">
                <a:solidFill>
                  <a:srgbClr val="000000"/>
                </a:solidFill>
                <a:latin typeface="+mn-ea"/>
                <a:ea typeface="+mn-ea"/>
              </a:rPr>
              <a:t>（</a:t>
            </a:r>
            <a:r>
              <a:rPr kumimoji="1" lang="en-US" altLang="zh-CN" sz="2400" b="1" dirty="0" smtClean="0">
                <a:solidFill>
                  <a:srgbClr val="000000"/>
                </a:solidFill>
                <a:latin typeface="+mn-ea"/>
                <a:ea typeface="+mn-ea"/>
              </a:rPr>
              <a:t>1</a:t>
            </a:r>
            <a:r>
              <a:rPr kumimoji="1" lang="zh-CN" altLang="en-US" sz="2400" b="1" dirty="0" smtClean="0">
                <a:solidFill>
                  <a:srgbClr val="000000"/>
                </a:solidFill>
                <a:latin typeface="+mn-ea"/>
                <a:ea typeface="+mn-ea"/>
              </a:rPr>
              <a:t>）</a:t>
            </a:r>
            <a:r>
              <a:rPr kumimoji="1" lang="en-US" altLang="zh-CN" sz="2400" b="1" dirty="0" smtClean="0">
                <a:solidFill>
                  <a:srgbClr val="000000"/>
                </a:solidFill>
                <a:latin typeface="+mn-ea"/>
                <a:ea typeface="+mn-ea"/>
              </a:rPr>
              <a:t> </a:t>
            </a:r>
            <a:r>
              <a:rPr kumimoji="1" lang="zh-CN" altLang="en-US" sz="2400" b="1" dirty="0">
                <a:solidFill>
                  <a:srgbClr val="000000"/>
                </a:solidFill>
                <a:latin typeface="+mn-ea"/>
                <a:ea typeface="+mn-ea"/>
              </a:rPr>
              <a:t>化整为零，识别电路</a:t>
            </a:r>
          </a:p>
        </p:txBody>
      </p:sp>
      <p:sp>
        <p:nvSpPr>
          <p:cNvPr id="20" name="TextBox 19"/>
          <p:cNvSpPr txBox="1"/>
          <p:nvPr/>
        </p:nvSpPr>
        <p:spPr>
          <a:xfrm>
            <a:off x="714348" y="1500174"/>
            <a:ext cx="1357322" cy="461665"/>
          </a:xfrm>
          <a:prstGeom prst="rect">
            <a:avLst/>
          </a:prstGeom>
          <a:noFill/>
        </p:spPr>
        <p:txBody>
          <a:bodyPr wrap="square" rtlCol="0">
            <a:spAutoFit/>
          </a:bodyPr>
          <a:lstStyle/>
          <a:p>
            <a:r>
              <a:rPr lang="en-US" altLang="zh-CN" sz="2400" b="1" dirty="0" smtClean="0">
                <a:latin typeface="Times New Roman" pitchFamily="18" charset="0"/>
                <a:cs typeface="Times New Roman" pitchFamily="18" charset="0"/>
              </a:rPr>
              <a:t>1.</a:t>
            </a:r>
            <a:r>
              <a:rPr lang="zh-CN" altLang="en-US" sz="2400" b="1" dirty="0" smtClean="0">
                <a:latin typeface="Times New Roman" pitchFamily="18" charset="0"/>
                <a:cs typeface="Times New Roman" pitchFamily="18" charset="0"/>
              </a:rPr>
              <a:t>雏型</a:t>
            </a:r>
            <a:endParaRPr lang="zh-CN" alt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819">
                                            <p:txEl>
                                              <p:pRg st="0" end="0"/>
                                            </p:txEl>
                                          </p:spTgt>
                                        </p:tgtEl>
                                        <p:attrNameLst>
                                          <p:attrName>style.visibility</p:attrName>
                                        </p:attrNameLst>
                                      </p:cBhvr>
                                      <p:to>
                                        <p:strVal val="visible"/>
                                      </p:to>
                                    </p:set>
                                    <p:animEffect transition="in" filter="wipe(left)">
                                      <p:cBhvr>
                                        <p:cTn id="7" dur="500"/>
                                        <p:tgtEl>
                                          <p:spTgt spid="76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6805"/>
                                        </p:tgtEl>
                                        <p:attrNameLst>
                                          <p:attrName>style.visibility</p:attrName>
                                        </p:attrNameLst>
                                      </p:cBhvr>
                                      <p:to>
                                        <p:strVal val="visible"/>
                                      </p:to>
                                    </p:set>
                                    <p:animEffect transition="in" filter="slide(fromBottom)">
                                      <p:cBhvr>
                                        <p:cTn id="17" dur="500"/>
                                        <p:tgtEl>
                                          <p:spTgt spid="768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6803">
                                            <p:txEl>
                                              <p:pRg st="0" end="0"/>
                                            </p:txEl>
                                          </p:spTgt>
                                        </p:tgtEl>
                                        <p:attrNameLst>
                                          <p:attrName>style.visibility</p:attrName>
                                        </p:attrNameLst>
                                      </p:cBhvr>
                                      <p:to>
                                        <p:strVal val="visible"/>
                                      </p:to>
                                    </p:set>
                                    <p:animEffect transition="in" filter="wipe(left)">
                                      <p:cBhvr>
                                        <p:cTn id="22" dur="500"/>
                                        <p:tgtEl>
                                          <p:spTgt spid="7680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6818"/>
                                        </p:tgtEl>
                                        <p:attrNameLst>
                                          <p:attrName>style.visibility</p:attrName>
                                        </p:attrNameLst>
                                      </p:cBhvr>
                                      <p:to>
                                        <p:strVal val="visible"/>
                                      </p:to>
                                    </p:set>
                                    <p:animEffect transition="in" filter="wipe(left)">
                                      <p:cBhvr>
                                        <p:cTn id="27" dur="500"/>
                                        <p:tgtEl>
                                          <p:spTgt spid="768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76806"/>
                                        </p:tgtEl>
                                        <p:attrNameLst>
                                          <p:attrName>style.visibility</p:attrName>
                                        </p:attrNameLst>
                                      </p:cBhvr>
                                      <p:to>
                                        <p:strVal val="visible"/>
                                      </p:to>
                                    </p:set>
                                    <p:animEffect transition="in" filter="slide(fromBottom)">
                                      <p:cBhvr>
                                        <p:cTn id="37" dur="500"/>
                                        <p:tgtEl>
                                          <p:spTgt spid="7680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6807">
                                            <p:txEl>
                                              <p:pRg st="0" end="0"/>
                                            </p:txEl>
                                          </p:spTgt>
                                        </p:tgtEl>
                                        <p:attrNameLst>
                                          <p:attrName>style.visibility</p:attrName>
                                        </p:attrNameLst>
                                      </p:cBhvr>
                                      <p:to>
                                        <p:strVal val="visible"/>
                                      </p:to>
                                    </p:set>
                                    <p:animEffect transition="in" filter="wipe(left)">
                                      <p:cBhvr>
                                        <p:cTn id="42" dur="500"/>
                                        <p:tgtEl>
                                          <p:spTgt spid="7680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6808">
                                            <p:txEl>
                                              <p:pRg st="0" end="0"/>
                                            </p:txEl>
                                          </p:spTgt>
                                        </p:tgtEl>
                                        <p:attrNameLst>
                                          <p:attrName>style.visibility</p:attrName>
                                        </p:attrNameLst>
                                      </p:cBhvr>
                                      <p:to>
                                        <p:strVal val="visible"/>
                                      </p:to>
                                    </p:set>
                                    <p:animEffect transition="in" filter="wipe(left)">
                                      <p:cBhvr>
                                        <p:cTn id="47" dur="500"/>
                                        <p:tgtEl>
                                          <p:spTgt spid="768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autoUpdateAnimBg="0"/>
      <p:bldP spid="76805" grpId="0" animBg="1"/>
      <p:bldP spid="76806" grpId="0" animBg="1"/>
      <p:bldP spid="76807" grpId="0" build="p" autoUpdateAnimBg="0"/>
      <p:bldP spid="76808" grpId="0" build="p" autoUpdateAnimBg="0"/>
      <p:bldP spid="76818" grpId="0" animBg="1" autoUpdateAnimBg="0"/>
      <p:bldP spid="76819"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50825" y="714356"/>
            <a:ext cx="3581400" cy="609600"/>
          </a:xfrm>
        </p:spPr>
        <p:txBody>
          <a:bodyPr/>
          <a:lstStyle/>
          <a:p>
            <a:pPr algn="l"/>
            <a:r>
              <a:rPr lang="zh-CN" altLang="en-US" sz="2400" b="1" dirty="0" smtClean="0">
                <a:solidFill>
                  <a:srgbClr val="000000"/>
                </a:solidFill>
                <a:latin typeface="+mn-ea"/>
                <a:ea typeface="+mn-ea"/>
              </a:rPr>
              <a:t>（</a:t>
            </a:r>
            <a:r>
              <a:rPr lang="en-US" altLang="zh-CN" sz="2400" b="1" dirty="0" smtClean="0">
                <a:solidFill>
                  <a:srgbClr val="000000"/>
                </a:solidFill>
                <a:latin typeface="+mn-ea"/>
                <a:ea typeface="+mn-ea"/>
              </a:rPr>
              <a:t>2</a:t>
            </a:r>
            <a:r>
              <a:rPr lang="zh-CN" altLang="en-US" sz="2400" b="1" dirty="0" smtClean="0">
                <a:solidFill>
                  <a:srgbClr val="000000"/>
                </a:solidFill>
                <a:latin typeface="+mn-ea"/>
                <a:ea typeface="+mn-ea"/>
              </a:rPr>
              <a:t>）基本</a:t>
            </a:r>
            <a:r>
              <a:rPr lang="zh-CN" altLang="en-US" sz="2400" b="1" dirty="0">
                <a:solidFill>
                  <a:srgbClr val="000000"/>
                </a:solidFill>
                <a:latin typeface="+mn-ea"/>
                <a:ea typeface="+mn-ea"/>
              </a:rPr>
              <a:t>性能分析</a:t>
            </a:r>
          </a:p>
        </p:txBody>
      </p:sp>
      <p:sp>
        <p:nvSpPr>
          <p:cNvPr id="77827" name="Text Box 3"/>
          <p:cNvSpPr txBox="1">
            <a:spLocks noChangeArrowheads="1"/>
          </p:cNvSpPr>
          <p:nvPr/>
        </p:nvSpPr>
        <p:spPr bwMode="auto">
          <a:xfrm>
            <a:off x="1116012" y="4508500"/>
            <a:ext cx="7456515" cy="978729"/>
          </a:xfrm>
          <a:prstGeom prst="rect">
            <a:avLst/>
          </a:prstGeom>
          <a:noFill/>
          <a:ln w="9525">
            <a:noFill/>
            <a:miter lim="800000"/>
            <a:headEnd/>
            <a:tailEnd/>
          </a:ln>
          <a:effectLst/>
        </p:spPr>
        <p:txBody>
          <a:bodyPr wrap="square">
            <a:spAutoFit/>
          </a:bodyPr>
          <a:lstStyle/>
          <a:p>
            <a:pPr>
              <a:lnSpc>
                <a:spcPct val="120000"/>
              </a:lnSpc>
              <a:spcBef>
                <a:spcPts val="0"/>
              </a:spcBef>
            </a:pPr>
            <a:r>
              <a:rPr kumimoji="1" lang="zh-CN" altLang="en-US" sz="2400" b="1" dirty="0" smtClean="0">
                <a:latin typeface="Times New Roman" pitchFamily="18" charset="0"/>
              </a:rPr>
              <a:t>        输入电阻为</a:t>
            </a:r>
            <a:r>
              <a:rPr kumimoji="1" lang="en-US" altLang="zh-CN" sz="2400" b="1" dirty="0" smtClean="0">
                <a:latin typeface="Times New Roman" pitchFamily="18" charset="0"/>
              </a:rPr>
              <a:t>2</a:t>
            </a:r>
            <a:r>
              <a:rPr kumimoji="1" lang="en-US" altLang="zh-CN" sz="2400" b="1" i="1" dirty="0" smtClean="0">
                <a:latin typeface="Times New Roman" pitchFamily="18" charset="0"/>
              </a:rPr>
              <a:t>r</a:t>
            </a:r>
            <a:r>
              <a:rPr kumimoji="1" lang="en-US" altLang="zh-CN" sz="2400" b="1" baseline="-25000" dirty="0" smtClean="0">
                <a:latin typeface="Times New Roman" pitchFamily="18" charset="0"/>
              </a:rPr>
              <a:t>be</a:t>
            </a:r>
            <a:r>
              <a:rPr kumimoji="1" lang="zh-CN" altLang="en-US" sz="2400" b="1" dirty="0" smtClean="0">
                <a:latin typeface="Times New Roman" pitchFamily="18" charset="0"/>
              </a:rPr>
              <a:t>、电压放大倍数较大、输出电阻很小、最大不失真</a:t>
            </a:r>
            <a:r>
              <a:rPr kumimoji="1" lang="zh-CN" altLang="en-US" sz="2400" b="1" dirty="0">
                <a:latin typeface="Times New Roman" pitchFamily="18" charset="0"/>
              </a:rPr>
              <a:t>输出电压的峰值接近电源电压。</a:t>
            </a:r>
          </a:p>
        </p:txBody>
      </p:sp>
      <p:graphicFrame>
        <p:nvGraphicFramePr>
          <p:cNvPr id="77828" name="Object 4"/>
          <p:cNvGraphicFramePr>
            <a:graphicFrameLocks noChangeAspect="1"/>
          </p:cNvGraphicFramePr>
          <p:nvPr/>
        </p:nvGraphicFramePr>
        <p:xfrm>
          <a:off x="1331913" y="1412875"/>
          <a:ext cx="6096000" cy="2876550"/>
        </p:xfrm>
        <a:graphic>
          <a:graphicData uri="http://schemas.openxmlformats.org/presentationml/2006/ole">
            <mc:AlternateContent xmlns:mc="http://schemas.openxmlformats.org/markup-compatibility/2006">
              <mc:Choice xmlns:v="urn:schemas-microsoft-com:vml" Requires="v">
                <p:oleObj spid="_x0000_s189451" name="Photo Editor 照片" r:id="rId3" imgW="24161905" imgH="11403017" progId="">
                  <p:embed/>
                </p:oleObj>
              </mc:Choice>
              <mc:Fallback>
                <p:oleObj name="Photo Editor 照片" r:id="rId3" imgW="24161905" imgH="11403017"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412875"/>
                        <a:ext cx="60960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9" name="Line 5"/>
          <p:cNvSpPr>
            <a:spLocks noChangeShapeType="1"/>
          </p:cNvSpPr>
          <p:nvPr/>
        </p:nvSpPr>
        <p:spPr bwMode="auto">
          <a:xfrm>
            <a:off x="3389313" y="1408113"/>
            <a:ext cx="0" cy="2971800"/>
          </a:xfrm>
          <a:prstGeom prst="line">
            <a:avLst/>
          </a:prstGeom>
          <a:noFill/>
          <a:ln w="19050">
            <a:solidFill>
              <a:srgbClr val="FF3300"/>
            </a:solidFill>
            <a:prstDash val="lgDash"/>
            <a:round/>
            <a:headEnd/>
            <a:tailEnd/>
          </a:ln>
          <a:effectLst/>
        </p:spPr>
        <p:txBody>
          <a:bodyPr wrap="none"/>
          <a:lstStyle/>
          <a:p>
            <a:endParaRPr lang="zh-CN" altLang="en-US"/>
          </a:p>
        </p:txBody>
      </p:sp>
      <p:sp>
        <p:nvSpPr>
          <p:cNvPr id="77830" name="Line 6"/>
          <p:cNvSpPr>
            <a:spLocks noChangeShapeType="1"/>
          </p:cNvSpPr>
          <p:nvPr/>
        </p:nvSpPr>
        <p:spPr bwMode="auto">
          <a:xfrm>
            <a:off x="5370513" y="1412875"/>
            <a:ext cx="0" cy="2971800"/>
          </a:xfrm>
          <a:prstGeom prst="line">
            <a:avLst/>
          </a:prstGeom>
          <a:noFill/>
          <a:ln w="19050">
            <a:solidFill>
              <a:srgbClr val="FF3300"/>
            </a:solidFill>
            <a:prstDash val="lgDash"/>
            <a:round/>
            <a:headEnd/>
            <a:tailEnd/>
          </a:ln>
          <a:effectLst/>
        </p:spPr>
        <p:txBody>
          <a:bodyPr wrap="none"/>
          <a:lstStyle/>
          <a:p>
            <a:endParaRPr lang="zh-CN" altLang="en-US"/>
          </a:p>
        </p:txBody>
      </p:sp>
      <p:sp>
        <p:nvSpPr>
          <p:cNvPr id="77831" name="Text Box 7"/>
          <p:cNvSpPr txBox="1">
            <a:spLocks noChangeArrowheads="1"/>
          </p:cNvSpPr>
          <p:nvPr/>
        </p:nvSpPr>
        <p:spPr bwMode="auto">
          <a:xfrm>
            <a:off x="1042988" y="5464195"/>
            <a:ext cx="7600978" cy="830997"/>
          </a:xfrm>
          <a:prstGeom prst="rect">
            <a:avLst/>
          </a:prstGeom>
          <a:noFill/>
          <a:ln w="9525">
            <a:noFill/>
            <a:miter lim="800000"/>
            <a:headEnd/>
            <a:tailEnd/>
          </a:ln>
          <a:effectLst/>
        </p:spPr>
        <p:txBody>
          <a:bodyPr wrap="square">
            <a:spAutoFit/>
          </a:bodyPr>
          <a:lstStyle/>
          <a:p>
            <a:pPr algn="just">
              <a:spcBef>
                <a:spcPct val="5000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a:solidFill>
                  <a:srgbClr val="A50021"/>
                </a:solidFill>
                <a:latin typeface="Times New Roman" pitchFamily="18" charset="0"/>
              </a:rPr>
              <a:t>整个电路可等效为一个双端输入单端输出的差分放大电路。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wipe(left)">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31">
                                            <p:txEl>
                                              <p:pRg st="0" end="0"/>
                                            </p:txEl>
                                          </p:spTgt>
                                        </p:tgtEl>
                                        <p:attrNameLst>
                                          <p:attrName>style.visibility</p:attrName>
                                        </p:attrNameLst>
                                      </p:cBhvr>
                                      <p:to>
                                        <p:strVal val="visible"/>
                                      </p:to>
                                    </p:set>
                                    <p:animEffect transition="in" filter="wipe(left)">
                                      <p:cBhvr>
                                        <p:cTn id="12" dur="500"/>
                                        <p:tgtEl>
                                          <p:spTgt spid="778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autoUpdateAnimBg="0"/>
      <p:bldP spid="77831"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0" y="714356"/>
            <a:ext cx="1714480" cy="928694"/>
          </a:xfrm>
          <a:noFill/>
        </p:spPr>
        <p:txBody>
          <a:bodyPr/>
          <a:lstStyle/>
          <a:p>
            <a:pPr algn="l"/>
            <a:r>
              <a:rPr lang="zh-CN" altLang="en-US" sz="2400" b="1" dirty="0" smtClean="0">
                <a:solidFill>
                  <a:srgbClr val="000000"/>
                </a:solidFill>
                <a:latin typeface="+mn-ea"/>
                <a:ea typeface="+mn-ea"/>
              </a:rPr>
              <a:t>（</a:t>
            </a:r>
            <a:r>
              <a:rPr lang="en-US" altLang="zh-CN" sz="2400" b="1" dirty="0" smtClean="0">
                <a:solidFill>
                  <a:srgbClr val="000000"/>
                </a:solidFill>
                <a:latin typeface="+mn-ea"/>
                <a:ea typeface="+mn-ea"/>
              </a:rPr>
              <a:t>3</a:t>
            </a:r>
            <a:r>
              <a:rPr lang="zh-CN" altLang="en-US" sz="2400" b="1" dirty="0" smtClean="0">
                <a:solidFill>
                  <a:srgbClr val="000000"/>
                </a:solidFill>
                <a:latin typeface="+mn-ea"/>
                <a:ea typeface="+mn-ea"/>
              </a:rPr>
              <a:t>）交流</a:t>
            </a:r>
            <a:r>
              <a:rPr lang="zh-CN" altLang="en-US" sz="2400" b="1" dirty="0">
                <a:solidFill>
                  <a:srgbClr val="000000"/>
                </a:solidFill>
                <a:latin typeface="+mn-ea"/>
                <a:ea typeface="+mn-ea"/>
              </a:rPr>
              <a:t>等效电路</a:t>
            </a:r>
          </a:p>
        </p:txBody>
      </p:sp>
      <p:graphicFrame>
        <p:nvGraphicFramePr>
          <p:cNvPr id="78851" name="Object 3"/>
          <p:cNvGraphicFramePr>
            <a:graphicFrameLocks noChangeAspect="1"/>
          </p:cNvGraphicFramePr>
          <p:nvPr/>
        </p:nvGraphicFramePr>
        <p:xfrm>
          <a:off x="1501802" y="914400"/>
          <a:ext cx="5638800" cy="2660650"/>
        </p:xfrm>
        <a:graphic>
          <a:graphicData uri="http://schemas.openxmlformats.org/presentationml/2006/ole">
            <mc:AlternateContent xmlns:mc="http://schemas.openxmlformats.org/markup-compatibility/2006">
              <mc:Choice xmlns:v="urn:schemas-microsoft-com:vml" Requires="v">
                <p:oleObj spid="_x0000_s190502" name="Photo Editor 照片" r:id="rId4" imgW="24161905" imgH="11403017" progId="">
                  <p:embed/>
                </p:oleObj>
              </mc:Choice>
              <mc:Fallback>
                <p:oleObj name="Photo Editor 照片" r:id="rId4" imgW="24161905" imgH="11403017"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802" y="914400"/>
                        <a:ext cx="5638800" cy="266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2" name="Line 4"/>
          <p:cNvSpPr>
            <a:spLocks noChangeShapeType="1"/>
          </p:cNvSpPr>
          <p:nvPr/>
        </p:nvSpPr>
        <p:spPr bwMode="auto">
          <a:xfrm>
            <a:off x="3411565" y="914400"/>
            <a:ext cx="0" cy="2819400"/>
          </a:xfrm>
          <a:prstGeom prst="line">
            <a:avLst/>
          </a:prstGeom>
          <a:noFill/>
          <a:ln w="19050">
            <a:solidFill>
              <a:srgbClr val="FF3300"/>
            </a:solidFill>
            <a:prstDash val="lgDash"/>
            <a:round/>
            <a:headEnd/>
            <a:tailEnd/>
          </a:ln>
          <a:effectLst/>
        </p:spPr>
        <p:txBody>
          <a:bodyPr wrap="none"/>
          <a:lstStyle/>
          <a:p>
            <a:endParaRPr lang="zh-CN" altLang="en-US"/>
          </a:p>
        </p:txBody>
      </p:sp>
      <p:sp>
        <p:nvSpPr>
          <p:cNvPr id="78853" name="Line 5"/>
          <p:cNvSpPr>
            <a:spLocks noChangeShapeType="1"/>
          </p:cNvSpPr>
          <p:nvPr/>
        </p:nvSpPr>
        <p:spPr bwMode="auto">
          <a:xfrm>
            <a:off x="5235602" y="914400"/>
            <a:ext cx="0" cy="2819400"/>
          </a:xfrm>
          <a:prstGeom prst="line">
            <a:avLst/>
          </a:prstGeom>
          <a:noFill/>
          <a:ln w="19050">
            <a:solidFill>
              <a:srgbClr val="FF3300"/>
            </a:solidFill>
            <a:prstDash val="lgDash"/>
            <a:round/>
            <a:headEnd/>
            <a:tailEnd/>
          </a:ln>
          <a:effectLst/>
        </p:spPr>
        <p:txBody>
          <a:bodyPr wrap="none"/>
          <a:lstStyle/>
          <a:p>
            <a:endParaRPr lang="zh-CN" altLang="en-US"/>
          </a:p>
        </p:txBody>
      </p:sp>
      <p:graphicFrame>
        <p:nvGraphicFramePr>
          <p:cNvPr id="78854" name="Object 6"/>
          <p:cNvGraphicFramePr>
            <a:graphicFrameLocks noChangeAspect="1"/>
          </p:cNvGraphicFramePr>
          <p:nvPr/>
        </p:nvGraphicFramePr>
        <p:xfrm>
          <a:off x="1425602" y="3657600"/>
          <a:ext cx="2173288" cy="2565400"/>
        </p:xfrm>
        <a:graphic>
          <a:graphicData uri="http://schemas.openxmlformats.org/presentationml/2006/ole">
            <mc:AlternateContent xmlns:mc="http://schemas.openxmlformats.org/markup-compatibility/2006">
              <mc:Choice xmlns:v="urn:schemas-microsoft-com:vml" Requires="v">
                <p:oleObj spid="_x0000_s190503" name="Photo Editor 照片" r:id="rId6" imgW="7590476" imgH="8961905" progId="">
                  <p:embed/>
                </p:oleObj>
              </mc:Choice>
              <mc:Fallback>
                <p:oleObj name="Photo Editor 照片" r:id="rId6" imgW="7590476" imgH="8961905"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5602" y="3657600"/>
                        <a:ext cx="2173288"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5" name="Object 7"/>
          <p:cNvGraphicFramePr>
            <a:graphicFrameLocks noChangeAspect="1"/>
          </p:cNvGraphicFramePr>
          <p:nvPr/>
        </p:nvGraphicFramePr>
        <p:xfrm>
          <a:off x="3559202" y="3657600"/>
          <a:ext cx="2219325" cy="2590800"/>
        </p:xfrm>
        <a:graphic>
          <a:graphicData uri="http://schemas.openxmlformats.org/presentationml/2006/ole">
            <mc:AlternateContent xmlns:mc="http://schemas.openxmlformats.org/markup-compatibility/2006">
              <mc:Choice xmlns:v="urn:schemas-microsoft-com:vml" Requires="v">
                <p:oleObj spid="_x0000_s190504" name="Photo Editor 照片" r:id="rId8" imgW="7744906" imgH="9038095" progId="">
                  <p:embed/>
                </p:oleObj>
              </mc:Choice>
              <mc:Fallback>
                <p:oleObj name="Photo Editor 照片" r:id="rId8" imgW="7744906" imgH="9038095"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9202" y="3657600"/>
                        <a:ext cx="22193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6" name="Object 8"/>
          <p:cNvGraphicFramePr>
            <a:graphicFrameLocks noChangeAspect="1"/>
          </p:cNvGraphicFramePr>
          <p:nvPr/>
        </p:nvGraphicFramePr>
        <p:xfrm>
          <a:off x="5769002" y="3581400"/>
          <a:ext cx="2732088" cy="2708275"/>
        </p:xfrm>
        <a:graphic>
          <a:graphicData uri="http://schemas.openxmlformats.org/presentationml/2006/ole">
            <mc:AlternateContent xmlns:mc="http://schemas.openxmlformats.org/markup-compatibility/2006">
              <mc:Choice xmlns:v="urn:schemas-microsoft-com:vml" Requires="v">
                <p:oleObj spid="_x0000_s190505" name="Photo Editor 照片" r:id="rId10" imgW="9495238" imgH="9419048" progId="">
                  <p:embed/>
                </p:oleObj>
              </mc:Choice>
              <mc:Fallback>
                <p:oleObj name="Photo Editor 照片" r:id="rId10" imgW="9495238" imgH="9419048" progId="">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9002" y="3581400"/>
                        <a:ext cx="2732088"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7" name="Text Box 9"/>
          <p:cNvSpPr txBox="1">
            <a:spLocks noChangeArrowheads="1"/>
          </p:cNvSpPr>
          <p:nvPr/>
        </p:nvSpPr>
        <p:spPr bwMode="auto">
          <a:xfrm>
            <a:off x="7215206" y="1214422"/>
            <a:ext cx="1752600" cy="2282825"/>
          </a:xfrm>
          <a:prstGeom prst="rect">
            <a:avLst/>
          </a:prstGeom>
          <a:noFill/>
          <a:ln w="9525">
            <a:noFill/>
            <a:miter lim="800000"/>
            <a:headEnd/>
            <a:tailEnd/>
          </a:ln>
          <a:effectLst/>
        </p:spPr>
        <p:txBody>
          <a:bodyPr>
            <a:spAutoFit/>
          </a:bodyPr>
          <a:lstStyle/>
          <a:p>
            <a:pPr>
              <a:spcBef>
                <a:spcPct val="50000"/>
              </a:spcBef>
            </a:pPr>
            <a:r>
              <a:rPr kumimoji="1" lang="en-US" altLang="zh-CN" sz="2400" dirty="0">
                <a:latin typeface="Times New Roman" pitchFamily="18" charset="0"/>
              </a:rPr>
              <a:t>    </a:t>
            </a:r>
            <a:r>
              <a:rPr kumimoji="1" lang="zh-CN" altLang="en-US" sz="2400" b="1" dirty="0">
                <a:solidFill>
                  <a:srgbClr val="A50021"/>
                </a:solidFill>
                <a:latin typeface="Times New Roman" pitchFamily="18" charset="0"/>
              </a:rPr>
              <a:t>可估算低频小信号下的电压放大倍数、输入电阻、输出电阻等。</a:t>
            </a:r>
          </a:p>
        </p:txBody>
      </p:sp>
      <p:sp>
        <p:nvSpPr>
          <p:cNvPr id="78858" name="Freeform 10"/>
          <p:cNvSpPr>
            <a:spLocks/>
          </p:cNvSpPr>
          <p:nvPr/>
        </p:nvSpPr>
        <p:spPr bwMode="auto">
          <a:xfrm>
            <a:off x="3935440" y="1557338"/>
            <a:ext cx="381000" cy="1150937"/>
          </a:xfrm>
          <a:custGeom>
            <a:avLst/>
            <a:gdLst/>
            <a:ahLst/>
            <a:cxnLst>
              <a:cxn ang="0">
                <a:pos x="336" y="0"/>
              </a:cxn>
              <a:cxn ang="0">
                <a:pos x="48" y="144"/>
              </a:cxn>
              <a:cxn ang="0">
                <a:pos x="48" y="576"/>
              </a:cxn>
              <a:cxn ang="0">
                <a:pos x="336" y="816"/>
              </a:cxn>
            </a:cxnLst>
            <a:rect l="0" t="0" r="r" b="b"/>
            <a:pathLst>
              <a:path w="336" h="816">
                <a:moveTo>
                  <a:pt x="336" y="0"/>
                </a:moveTo>
                <a:cubicBezTo>
                  <a:pt x="216" y="24"/>
                  <a:pt x="96" y="48"/>
                  <a:pt x="48" y="144"/>
                </a:cubicBezTo>
                <a:cubicBezTo>
                  <a:pt x="0" y="240"/>
                  <a:pt x="0" y="464"/>
                  <a:pt x="48" y="576"/>
                </a:cubicBezTo>
                <a:cubicBezTo>
                  <a:pt x="96" y="688"/>
                  <a:pt x="288" y="776"/>
                  <a:pt x="336" y="816"/>
                </a:cubicBezTo>
              </a:path>
            </a:pathLst>
          </a:custGeom>
          <a:noFill/>
          <a:ln w="19050" cap="flat" cmpd="sng">
            <a:solidFill>
              <a:srgbClr val="FF3300"/>
            </a:solidFill>
            <a:prstDash val="lgDash"/>
            <a:round/>
            <a:headEnd/>
            <a:tailEnd/>
          </a:ln>
          <a:effectLst/>
        </p:spPr>
        <p:txBody>
          <a:bodyPr/>
          <a:lstStyle/>
          <a:p>
            <a:endParaRPr lang="zh-CN" altLang="en-US"/>
          </a:p>
        </p:txBody>
      </p:sp>
      <p:grpSp>
        <p:nvGrpSpPr>
          <p:cNvPr id="2" name="Group 11"/>
          <p:cNvGrpSpPr>
            <a:grpSpLocks/>
          </p:cNvGrpSpPr>
          <p:nvPr/>
        </p:nvGrpSpPr>
        <p:grpSpPr bwMode="auto">
          <a:xfrm>
            <a:off x="1487515" y="1196975"/>
            <a:ext cx="5132387" cy="1836738"/>
            <a:chOff x="567" y="754"/>
            <a:chExt cx="3233" cy="1157"/>
          </a:xfrm>
        </p:grpSpPr>
        <p:sp>
          <p:nvSpPr>
            <p:cNvPr id="78860" name="Text Box 12"/>
            <p:cNvSpPr txBox="1">
              <a:spLocks noChangeArrowheads="1"/>
            </p:cNvSpPr>
            <p:nvPr/>
          </p:nvSpPr>
          <p:spPr bwMode="auto">
            <a:xfrm>
              <a:off x="567" y="1117"/>
              <a:ext cx="240" cy="250"/>
            </a:xfrm>
            <a:prstGeom prst="rect">
              <a:avLst/>
            </a:prstGeom>
            <a:noFill/>
            <a:ln w="9525">
              <a:noFill/>
              <a:miter lim="800000"/>
              <a:headEnd/>
              <a:tailEnd/>
            </a:ln>
            <a:effectLst/>
          </p:spPr>
          <p:txBody>
            <a:bodyPr>
              <a:spAutoFit/>
            </a:bodyPr>
            <a:lstStyle/>
            <a:p>
              <a:pPr>
                <a:spcBef>
                  <a:spcPct val="50000"/>
                </a:spcBef>
              </a:pPr>
              <a:r>
                <a:rPr kumimoji="1" lang="zh-CN" altLang="en-US" sz="2000" b="1">
                  <a:solidFill>
                    <a:srgbClr val="FF3300"/>
                  </a:solidFill>
                  <a:latin typeface="Times New Roman" pitchFamily="18" charset="0"/>
                  <a:ea typeface="黑体" pitchFamily="2" charset="-122"/>
                </a:rPr>
                <a:t>＋</a:t>
              </a:r>
            </a:p>
          </p:txBody>
        </p:sp>
        <p:sp>
          <p:nvSpPr>
            <p:cNvPr id="78861" name="Text Box 13"/>
            <p:cNvSpPr txBox="1">
              <a:spLocks noChangeArrowheads="1"/>
            </p:cNvSpPr>
            <p:nvPr/>
          </p:nvSpPr>
          <p:spPr bwMode="auto">
            <a:xfrm>
              <a:off x="975" y="1616"/>
              <a:ext cx="240" cy="250"/>
            </a:xfrm>
            <a:prstGeom prst="rect">
              <a:avLst/>
            </a:prstGeom>
            <a:noFill/>
            <a:ln w="9525">
              <a:noFill/>
              <a:miter lim="800000"/>
              <a:headEnd/>
              <a:tailEnd/>
            </a:ln>
            <a:effectLst/>
          </p:spPr>
          <p:txBody>
            <a:bodyPr>
              <a:spAutoFit/>
            </a:bodyPr>
            <a:lstStyle/>
            <a:p>
              <a:pPr>
                <a:spcBef>
                  <a:spcPct val="50000"/>
                </a:spcBef>
              </a:pPr>
              <a:r>
                <a:rPr kumimoji="1" lang="zh-CN" altLang="en-US" sz="2000">
                  <a:solidFill>
                    <a:srgbClr val="FF3300"/>
                  </a:solidFill>
                  <a:latin typeface="Times New Roman" pitchFamily="18" charset="0"/>
                </a:rPr>
                <a:t>－</a:t>
              </a:r>
            </a:p>
          </p:txBody>
        </p:sp>
        <p:sp>
          <p:nvSpPr>
            <p:cNvPr id="78862" name="Text Box 14"/>
            <p:cNvSpPr txBox="1">
              <a:spLocks noChangeArrowheads="1"/>
            </p:cNvSpPr>
            <p:nvPr/>
          </p:nvSpPr>
          <p:spPr bwMode="auto">
            <a:xfrm>
              <a:off x="1519" y="1162"/>
              <a:ext cx="240" cy="250"/>
            </a:xfrm>
            <a:prstGeom prst="rect">
              <a:avLst/>
            </a:prstGeom>
            <a:noFill/>
            <a:ln w="9525">
              <a:noFill/>
              <a:miter lim="800000"/>
              <a:headEnd/>
              <a:tailEnd/>
            </a:ln>
            <a:effectLst/>
          </p:spPr>
          <p:txBody>
            <a:bodyPr>
              <a:spAutoFit/>
            </a:bodyPr>
            <a:lstStyle/>
            <a:p>
              <a:pPr>
                <a:spcBef>
                  <a:spcPct val="50000"/>
                </a:spcBef>
              </a:pPr>
              <a:r>
                <a:rPr kumimoji="1" lang="zh-CN" altLang="en-US" sz="2000">
                  <a:solidFill>
                    <a:srgbClr val="FF3300"/>
                  </a:solidFill>
                  <a:latin typeface="Times New Roman" pitchFamily="18" charset="0"/>
                  <a:ea typeface="黑体" pitchFamily="2" charset="-122"/>
                </a:rPr>
                <a:t>－</a:t>
              </a:r>
            </a:p>
          </p:txBody>
        </p:sp>
        <p:sp>
          <p:nvSpPr>
            <p:cNvPr id="78863" name="Text Box 15"/>
            <p:cNvSpPr txBox="1">
              <a:spLocks noChangeArrowheads="1"/>
            </p:cNvSpPr>
            <p:nvPr/>
          </p:nvSpPr>
          <p:spPr bwMode="auto">
            <a:xfrm>
              <a:off x="2336" y="1661"/>
              <a:ext cx="240" cy="250"/>
            </a:xfrm>
            <a:prstGeom prst="rect">
              <a:avLst/>
            </a:prstGeom>
            <a:noFill/>
            <a:ln w="9525">
              <a:noFill/>
              <a:miter lim="800000"/>
              <a:headEnd/>
              <a:tailEnd/>
            </a:ln>
            <a:effectLst/>
          </p:spPr>
          <p:txBody>
            <a:bodyPr>
              <a:spAutoFit/>
            </a:bodyPr>
            <a:lstStyle/>
            <a:p>
              <a:pPr>
                <a:spcBef>
                  <a:spcPct val="50000"/>
                </a:spcBef>
              </a:pPr>
              <a:r>
                <a:rPr kumimoji="1" lang="zh-CN" altLang="en-US" sz="2000" b="1">
                  <a:solidFill>
                    <a:srgbClr val="FF3300"/>
                  </a:solidFill>
                  <a:latin typeface="Times New Roman" pitchFamily="18" charset="0"/>
                </a:rPr>
                <a:t>＋</a:t>
              </a:r>
            </a:p>
          </p:txBody>
        </p:sp>
        <p:sp>
          <p:nvSpPr>
            <p:cNvPr id="78864" name="Text Box 16"/>
            <p:cNvSpPr txBox="1">
              <a:spLocks noChangeArrowheads="1"/>
            </p:cNvSpPr>
            <p:nvPr/>
          </p:nvSpPr>
          <p:spPr bwMode="auto">
            <a:xfrm>
              <a:off x="3560" y="1117"/>
              <a:ext cx="240" cy="250"/>
            </a:xfrm>
            <a:prstGeom prst="rect">
              <a:avLst/>
            </a:prstGeom>
            <a:noFill/>
            <a:ln w="9525">
              <a:noFill/>
              <a:miter lim="800000"/>
              <a:headEnd/>
              <a:tailEnd/>
            </a:ln>
            <a:effectLst/>
          </p:spPr>
          <p:txBody>
            <a:bodyPr>
              <a:spAutoFit/>
            </a:bodyPr>
            <a:lstStyle/>
            <a:p>
              <a:pPr>
                <a:spcBef>
                  <a:spcPct val="50000"/>
                </a:spcBef>
              </a:pPr>
              <a:r>
                <a:rPr kumimoji="1" lang="zh-CN" altLang="en-US" sz="2000" b="1">
                  <a:solidFill>
                    <a:srgbClr val="FF3300"/>
                  </a:solidFill>
                  <a:latin typeface="Times New Roman" pitchFamily="18" charset="0"/>
                </a:rPr>
                <a:t>＋</a:t>
              </a:r>
            </a:p>
          </p:txBody>
        </p:sp>
        <p:sp>
          <p:nvSpPr>
            <p:cNvPr id="78865" name="Text Box 17"/>
            <p:cNvSpPr txBox="1">
              <a:spLocks noChangeArrowheads="1"/>
            </p:cNvSpPr>
            <p:nvPr/>
          </p:nvSpPr>
          <p:spPr bwMode="auto">
            <a:xfrm>
              <a:off x="2336" y="754"/>
              <a:ext cx="240" cy="250"/>
            </a:xfrm>
            <a:prstGeom prst="rect">
              <a:avLst/>
            </a:prstGeom>
            <a:noFill/>
            <a:ln w="9525">
              <a:noFill/>
              <a:miter lim="800000"/>
              <a:headEnd/>
              <a:tailEnd/>
            </a:ln>
            <a:effectLst/>
          </p:spPr>
          <p:txBody>
            <a:bodyPr>
              <a:spAutoFit/>
            </a:bodyPr>
            <a:lstStyle/>
            <a:p>
              <a:pPr>
                <a:spcBef>
                  <a:spcPct val="50000"/>
                </a:spcBef>
              </a:pPr>
              <a:r>
                <a:rPr kumimoji="1" lang="zh-CN" altLang="en-US" sz="2000" b="1">
                  <a:solidFill>
                    <a:srgbClr val="FF3300"/>
                  </a:solidFill>
                  <a:latin typeface="Times New Roman"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78854"/>
                                        </p:tgtEl>
                                        <p:attrNameLst>
                                          <p:attrName>style.visibility</p:attrName>
                                        </p:attrNameLst>
                                      </p:cBhvr>
                                      <p:to>
                                        <p:strVal val="visible"/>
                                      </p:to>
                                    </p:set>
                                    <p:anim calcmode="lin" valueType="num">
                                      <p:cBhvr>
                                        <p:cTn id="12" dur="500" fill="hold"/>
                                        <p:tgtEl>
                                          <p:spTgt spid="78854"/>
                                        </p:tgtEl>
                                        <p:attrNameLst>
                                          <p:attrName>ppt_x</p:attrName>
                                        </p:attrNameLst>
                                      </p:cBhvr>
                                      <p:tavLst>
                                        <p:tav tm="0">
                                          <p:val>
                                            <p:strVal val="#ppt_x-#ppt_w/2"/>
                                          </p:val>
                                        </p:tav>
                                        <p:tav tm="100000">
                                          <p:val>
                                            <p:strVal val="#ppt_x"/>
                                          </p:val>
                                        </p:tav>
                                      </p:tavLst>
                                    </p:anim>
                                    <p:anim calcmode="lin" valueType="num">
                                      <p:cBhvr>
                                        <p:cTn id="13" dur="500" fill="hold"/>
                                        <p:tgtEl>
                                          <p:spTgt spid="78854"/>
                                        </p:tgtEl>
                                        <p:attrNameLst>
                                          <p:attrName>ppt_y</p:attrName>
                                        </p:attrNameLst>
                                      </p:cBhvr>
                                      <p:tavLst>
                                        <p:tav tm="0">
                                          <p:val>
                                            <p:strVal val="#ppt_y"/>
                                          </p:val>
                                        </p:tav>
                                        <p:tav tm="100000">
                                          <p:val>
                                            <p:strVal val="#ppt_y"/>
                                          </p:val>
                                        </p:tav>
                                      </p:tavLst>
                                    </p:anim>
                                    <p:anim calcmode="lin" valueType="num">
                                      <p:cBhvr>
                                        <p:cTn id="14" dur="500" fill="hold"/>
                                        <p:tgtEl>
                                          <p:spTgt spid="78854"/>
                                        </p:tgtEl>
                                        <p:attrNameLst>
                                          <p:attrName>ppt_w</p:attrName>
                                        </p:attrNameLst>
                                      </p:cBhvr>
                                      <p:tavLst>
                                        <p:tav tm="0">
                                          <p:val>
                                            <p:fltVal val="0"/>
                                          </p:val>
                                        </p:tav>
                                        <p:tav tm="100000">
                                          <p:val>
                                            <p:strVal val="#ppt_w"/>
                                          </p:val>
                                        </p:tav>
                                      </p:tavLst>
                                    </p:anim>
                                    <p:anim calcmode="lin" valueType="num">
                                      <p:cBhvr>
                                        <p:cTn id="15" dur="500" fill="hold"/>
                                        <p:tgtEl>
                                          <p:spTgt spid="78854"/>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8858"/>
                                        </p:tgtEl>
                                        <p:attrNameLst>
                                          <p:attrName>style.visibility</p:attrName>
                                        </p:attrNameLst>
                                      </p:cBhvr>
                                      <p:to>
                                        <p:strVal val="visible"/>
                                      </p:to>
                                    </p:set>
                                    <p:animEffect transition="in" filter="wipe(up)">
                                      <p:cBhvr>
                                        <p:cTn id="20" dur="500"/>
                                        <p:tgtEl>
                                          <p:spTgt spid="78858"/>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78855"/>
                                        </p:tgtEl>
                                        <p:attrNameLst>
                                          <p:attrName>style.visibility</p:attrName>
                                        </p:attrNameLst>
                                      </p:cBhvr>
                                      <p:to>
                                        <p:strVal val="visible"/>
                                      </p:to>
                                    </p:set>
                                    <p:anim calcmode="lin" valueType="num">
                                      <p:cBhvr>
                                        <p:cTn id="25" dur="500" fill="hold"/>
                                        <p:tgtEl>
                                          <p:spTgt spid="78855"/>
                                        </p:tgtEl>
                                        <p:attrNameLst>
                                          <p:attrName>ppt_x</p:attrName>
                                        </p:attrNameLst>
                                      </p:cBhvr>
                                      <p:tavLst>
                                        <p:tav tm="0">
                                          <p:val>
                                            <p:strVal val="#ppt_x-#ppt_w/2"/>
                                          </p:val>
                                        </p:tav>
                                        <p:tav tm="100000">
                                          <p:val>
                                            <p:strVal val="#ppt_x"/>
                                          </p:val>
                                        </p:tav>
                                      </p:tavLst>
                                    </p:anim>
                                    <p:anim calcmode="lin" valueType="num">
                                      <p:cBhvr>
                                        <p:cTn id="26" dur="500" fill="hold"/>
                                        <p:tgtEl>
                                          <p:spTgt spid="78855"/>
                                        </p:tgtEl>
                                        <p:attrNameLst>
                                          <p:attrName>ppt_y</p:attrName>
                                        </p:attrNameLst>
                                      </p:cBhvr>
                                      <p:tavLst>
                                        <p:tav tm="0">
                                          <p:val>
                                            <p:strVal val="#ppt_y"/>
                                          </p:val>
                                        </p:tav>
                                        <p:tav tm="100000">
                                          <p:val>
                                            <p:strVal val="#ppt_y"/>
                                          </p:val>
                                        </p:tav>
                                      </p:tavLst>
                                    </p:anim>
                                    <p:anim calcmode="lin" valueType="num">
                                      <p:cBhvr>
                                        <p:cTn id="27" dur="500" fill="hold"/>
                                        <p:tgtEl>
                                          <p:spTgt spid="78855"/>
                                        </p:tgtEl>
                                        <p:attrNameLst>
                                          <p:attrName>ppt_w</p:attrName>
                                        </p:attrNameLst>
                                      </p:cBhvr>
                                      <p:tavLst>
                                        <p:tav tm="0">
                                          <p:val>
                                            <p:fltVal val="0"/>
                                          </p:val>
                                        </p:tav>
                                        <p:tav tm="100000">
                                          <p:val>
                                            <p:strVal val="#ppt_w"/>
                                          </p:val>
                                        </p:tav>
                                      </p:tavLst>
                                    </p:anim>
                                    <p:anim calcmode="lin" valueType="num">
                                      <p:cBhvr>
                                        <p:cTn id="28" dur="500" fill="hold"/>
                                        <p:tgtEl>
                                          <p:spTgt spid="7885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78856"/>
                                        </p:tgtEl>
                                        <p:attrNameLst>
                                          <p:attrName>style.visibility</p:attrName>
                                        </p:attrNameLst>
                                      </p:cBhvr>
                                      <p:to>
                                        <p:strVal val="visible"/>
                                      </p:to>
                                    </p:set>
                                    <p:anim calcmode="lin" valueType="num">
                                      <p:cBhvr>
                                        <p:cTn id="33" dur="500" fill="hold"/>
                                        <p:tgtEl>
                                          <p:spTgt spid="78856"/>
                                        </p:tgtEl>
                                        <p:attrNameLst>
                                          <p:attrName>ppt_x</p:attrName>
                                        </p:attrNameLst>
                                      </p:cBhvr>
                                      <p:tavLst>
                                        <p:tav tm="0">
                                          <p:val>
                                            <p:strVal val="#ppt_x-#ppt_w/2"/>
                                          </p:val>
                                        </p:tav>
                                        <p:tav tm="100000">
                                          <p:val>
                                            <p:strVal val="#ppt_x"/>
                                          </p:val>
                                        </p:tav>
                                      </p:tavLst>
                                    </p:anim>
                                    <p:anim calcmode="lin" valueType="num">
                                      <p:cBhvr>
                                        <p:cTn id="34" dur="500" fill="hold"/>
                                        <p:tgtEl>
                                          <p:spTgt spid="78856"/>
                                        </p:tgtEl>
                                        <p:attrNameLst>
                                          <p:attrName>ppt_y</p:attrName>
                                        </p:attrNameLst>
                                      </p:cBhvr>
                                      <p:tavLst>
                                        <p:tav tm="0">
                                          <p:val>
                                            <p:strVal val="#ppt_y"/>
                                          </p:val>
                                        </p:tav>
                                        <p:tav tm="100000">
                                          <p:val>
                                            <p:strVal val="#ppt_y"/>
                                          </p:val>
                                        </p:tav>
                                      </p:tavLst>
                                    </p:anim>
                                    <p:anim calcmode="lin" valueType="num">
                                      <p:cBhvr>
                                        <p:cTn id="35" dur="500" fill="hold"/>
                                        <p:tgtEl>
                                          <p:spTgt spid="78856"/>
                                        </p:tgtEl>
                                        <p:attrNameLst>
                                          <p:attrName>ppt_w</p:attrName>
                                        </p:attrNameLst>
                                      </p:cBhvr>
                                      <p:tavLst>
                                        <p:tav tm="0">
                                          <p:val>
                                            <p:fltVal val="0"/>
                                          </p:val>
                                        </p:tav>
                                        <p:tav tm="100000">
                                          <p:val>
                                            <p:strVal val="#ppt_w"/>
                                          </p:val>
                                        </p:tav>
                                      </p:tavLst>
                                    </p:anim>
                                    <p:anim calcmode="lin" valueType="num">
                                      <p:cBhvr>
                                        <p:cTn id="36" dur="500" fill="hold"/>
                                        <p:tgtEl>
                                          <p:spTgt spid="78856"/>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8857"/>
                                        </p:tgtEl>
                                        <p:attrNameLst>
                                          <p:attrName>style.visibility</p:attrName>
                                        </p:attrNameLst>
                                      </p:cBhvr>
                                      <p:to>
                                        <p:strVal val="visible"/>
                                      </p:to>
                                    </p:set>
                                    <p:animEffect transition="in" filter="wipe(left)">
                                      <p:cBhvr>
                                        <p:cTn id="41" dur="500"/>
                                        <p:tgtEl>
                                          <p:spTgt spid="78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7" grpId="0" autoUpdateAnimBg="0"/>
      <p:bldP spid="7885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nvGraphicFramePr>
        <p:xfrm>
          <a:off x="971550" y="2133600"/>
          <a:ext cx="7162800" cy="4486275"/>
        </p:xfrm>
        <a:graphic>
          <a:graphicData uri="http://schemas.openxmlformats.org/presentationml/2006/ole">
            <mc:AlternateContent xmlns:mc="http://schemas.openxmlformats.org/markup-compatibility/2006">
              <mc:Choice xmlns:v="urn:schemas-microsoft-com:vml" Requires="v">
                <p:oleObj spid="_x0000_s199691" name="Photo Editor 照片" r:id="rId3" imgW="24457143" imgH="16742857" progId="">
                  <p:embed/>
                </p:oleObj>
              </mc:Choice>
              <mc:Fallback>
                <p:oleObj name="Photo Editor 照片" r:id="rId3" imgW="24457143" imgH="16742857"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b="8495"/>
                      <a:stretch>
                        <a:fillRect/>
                      </a:stretch>
                    </p:blipFill>
                    <p:spPr bwMode="auto">
                      <a:xfrm>
                        <a:off x="971550" y="2133600"/>
                        <a:ext cx="716280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5" name="Rectangle 3"/>
          <p:cNvSpPr>
            <a:spLocks noGrp="1" noChangeArrowheads="1"/>
          </p:cNvSpPr>
          <p:nvPr>
            <p:ph type="title"/>
          </p:nvPr>
        </p:nvSpPr>
        <p:spPr>
          <a:xfrm>
            <a:off x="250825" y="571480"/>
            <a:ext cx="7956550" cy="685800"/>
          </a:xfrm>
        </p:spPr>
        <p:txBody>
          <a:bodyPr/>
          <a:lstStyle/>
          <a:p>
            <a:pPr algn="l"/>
            <a:r>
              <a:rPr lang="en-US" altLang="zh-CN" sz="2800" b="1" dirty="0" smtClean="0">
                <a:solidFill>
                  <a:schemeClr val="tx1"/>
                </a:solidFill>
                <a:latin typeface="Times New Roman" pitchFamily="18" charset="0"/>
                <a:ea typeface="+mn-ea"/>
                <a:cs typeface="Times New Roman" pitchFamily="18" charset="0"/>
              </a:rPr>
              <a:t>2.</a:t>
            </a:r>
            <a:r>
              <a:rPr lang="zh-CN" altLang="en-US" sz="2800" b="1" dirty="0" smtClean="0">
                <a:solidFill>
                  <a:schemeClr val="tx1"/>
                </a:solidFill>
                <a:latin typeface="Times New Roman" pitchFamily="18" charset="0"/>
                <a:ea typeface="+mn-ea"/>
                <a:cs typeface="Times New Roman" pitchFamily="18" charset="0"/>
              </a:rPr>
              <a:t>实例</a:t>
            </a:r>
            <a:r>
              <a:rPr lang="zh-CN" altLang="en-US" sz="2800" b="1" dirty="0">
                <a:solidFill>
                  <a:schemeClr val="tx1"/>
                </a:solidFill>
                <a:latin typeface="Times New Roman" pitchFamily="18" charset="0"/>
                <a:ea typeface="+mn-ea"/>
                <a:cs typeface="Times New Roman" pitchFamily="18" charset="0"/>
              </a:rPr>
              <a:t>：</a:t>
            </a:r>
            <a:r>
              <a:rPr lang="en-US" altLang="zh-CN" sz="2800" b="1" dirty="0">
                <a:solidFill>
                  <a:schemeClr val="tx1"/>
                </a:solidFill>
                <a:latin typeface="Times New Roman" pitchFamily="18" charset="0"/>
                <a:ea typeface="+mn-ea"/>
                <a:cs typeface="Times New Roman" pitchFamily="18" charset="0"/>
              </a:rPr>
              <a:t>F007——</a:t>
            </a:r>
            <a:r>
              <a:rPr lang="zh-CN" altLang="en-US" sz="2800" b="1" dirty="0">
                <a:solidFill>
                  <a:schemeClr val="tx1"/>
                </a:solidFill>
                <a:latin typeface="Times New Roman" pitchFamily="18" charset="0"/>
                <a:ea typeface="+mn-ea"/>
                <a:cs typeface="Times New Roman" pitchFamily="18" charset="0"/>
              </a:rPr>
              <a:t>通用型集成运放</a:t>
            </a:r>
          </a:p>
        </p:txBody>
      </p:sp>
      <p:sp>
        <p:nvSpPr>
          <p:cNvPr id="33796" name="Text Box 4"/>
          <p:cNvSpPr txBox="1">
            <a:spLocks noChangeArrowheads="1"/>
          </p:cNvSpPr>
          <p:nvPr/>
        </p:nvSpPr>
        <p:spPr bwMode="auto">
          <a:xfrm>
            <a:off x="539750" y="1268413"/>
            <a:ext cx="8077200" cy="822325"/>
          </a:xfrm>
          <a:prstGeom prst="rect">
            <a:avLst/>
          </a:prstGeom>
          <a:noFill/>
          <a:ln w="9525">
            <a:noFill/>
            <a:miter lim="800000"/>
            <a:headEnd/>
            <a:tailEnd/>
          </a:ln>
          <a:effectLst/>
        </p:spPr>
        <p:txBody>
          <a:bodyPr>
            <a:spAutoFit/>
          </a:bodyPr>
          <a:lstStyle/>
          <a:p>
            <a:pPr>
              <a:spcBef>
                <a:spcPct val="50000"/>
              </a:spcBef>
            </a:pPr>
            <a:r>
              <a:rPr kumimoji="1" lang="en-US" altLang="zh-CN" sz="2400" b="1">
                <a:latin typeface="Times New Roman" pitchFamily="18" charset="0"/>
              </a:rPr>
              <a:t>    </a:t>
            </a:r>
            <a:r>
              <a:rPr kumimoji="1" lang="zh-CN" altLang="en-US" sz="2400" b="1">
                <a:latin typeface="Times New Roman" pitchFamily="18" charset="0"/>
              </a:rPr>
              <a:t>对于集成运放电路，应首先找出偏置电路，然后根据信号流通顺序，将其分为输入级、中间级和输出级电路。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animEffect transition="in" filter="wipe(left)">
                                      <p:cBhvr>
                                        <p:cTn id="7" dur="500"/>
                                        <p:tgtEl>
                                          <p:spTgt spid="33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3794"/>
                                        </p:tgtEl>
                                        <p:attrNameLst>
                                          <p:attrName>style.visibility</p:attrName>
                                        </p:attrNameLst>
                                      </p:cBhvr>
                                      <p:to>
                                        <p:strVal val="visible"/>
                                      </p:to>
                                    </p:set>
                                    <p:anim calcmode="lin" valueType="num">
                                      <p:cBhvr>
                                        <p:cTn id="12" dur="500" fill="hold"/>
                                        <p:tgtEl>
                                          <p:spTgt spid="33794"/>
                                        </p:tgtEl>
                                        <p:attrNameLst>
                                          <p:attrName>ppt_w</p:attrName>
                                        </p:attrNameLst>
                                      </p:cBhvr>
                                      <p:tavLst>
                                        <p:tav tm="0">
                                          <p:val>
                                            <p:fltVal val="0"/>
                                          </p:val>
                                        </p:tav>
                                        <p:tav tm="100000">
                                          <p:val>
                                            <p:strVal val="#ppt_w"/>
                                          </p:val>
                                        </p:tav>
                                      </p:tavLst>
                                    </p:anim>
                                    <p:anim calcmode="lin" valueType="num">
                                      <p:cBhvr>
                                        <p:cTn id="13" dur="500" fill="hold"/>
                                        <p:tgtEl>
                                          <p:spTgt spid="337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p:cNvGraphicFramePr>
            <a:graphicFrameLocks noChangeAspect="1"/>
          </p:cNvGraphicFramePr>
          <p:nvPr/>
        </p:nvGraphicFramePr>
        <p:xfrm>
          <a:off x="827088" y="908050"/>
          <a:ext cx="7467600" cy="4676775"/>
        </p:xfrm>
        <a:graphic>
          <a:graphicData uri="http://schemas.openxmlformats.org/presentationml/2006/ole">
            <mc:AlternateContent xmlns:mc="http://schemas.openxmlformats.org/markup-compatibility/2006">
              <mc:Choice xmlns:v="urn:schemas-microsoft-com:vml" Requires="v">
                <p:oleObj spid="_x0000_s200715" name="Photo Editor 照片" r:id="rId3" imgW="24457143" imgH="16742857" progId="">
                  <p:embed/>
                </p:oleObj>
              </mc:Choice>
              <mc:Fallback>
                <p:oleObj name="Photo Editor 照片" r:id="rId3" imgW="24457143" imgH="16742857"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b="8495"/>
                      <a:stretch>
                        <a:fillRect/>
                      </a:stretch>
                    </p:blipFill>
                    <p:spPr bwMode="auto">
                      <a:xfrm>
                        <a:off x="827088" y="908050"/>
                        <a:ext cx="7467600"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
          <p:cNvGrpSpPr>
            <a:grpSpLocks/>
          </p:cNvGrpSpPr>
          <p:nvPr/>
        </p:nvGrpSpPr>
        <p:grpSpPr bwMode="auto">
          <a:xfrm>
            <a:off x="1893888" y="908050"/>
            <a:ext cx="4267200" cy="4419600"/>
            <a:chOff x="1200" y="480"/>
            <a:chExt cx="2688" cy="2784"/>
          </a:xfrm>
        </p:grpSpPr>
        <p:sp>
          <p:nvSpPr>
            <p:cNvPr id="34820" name="Rectangle 4"/>
            <p:cNvSpPr>
              <a:spLocks noChangeArrowheads="1"/>
            </p:cNvSpPr>
            <p:nvPr/>
          </p:nvSpPr>
          <p:spPr bwMode="auto">
            <a:xfrm>
              <a:off x="1200" y="480"/>
              <a:ext cx="2688" cy="624"/>
            </a:xfrm>
            <a:prstGeom prst="rect">
              <a:avLst/>
            </a:prstGeom>
            <a:solidFill>
              <a:srgbClr val="FF9999">
                <a:alpha val="50000"/>
              </a:srgbClr>
            </a:solidFill>
            <a:ln w="9525">
              <a:noFill/>
              <a:miter lim="800000"/>
              <a:headEnd/>
              <a:tailEnd/>
            </a:ln>
            <a:effectLst/>
          </p:spPr>
          <p:txBody>
            <a:bodyPr wrap="none" anchor="ctr"/>
            <a:lstStyle/>
            <a:p>
              <a:endParaRPr lang="zh-CN" altLang="en-US"/>
            </a:p>
          </p:txBody>
        </p:sp>
        <p:sp>
          <p:nvSpPr>
            <p:cNvPr id="34821" name="Rectangle 5"/>
            <p:cNvSpPr>
              <a:spLocks noChangeArrowheads="1"/>
            </p:cNvSpPr>
            <p:nvPr/>
          </p:nvSpPr>
          <p:spPr bwMode="auto">
            <a:xfrm>
              <a:off x="2208" y="1104"/>
              <a:ext cx="768" cy="2160"/>
            </a:xfrm>
            <a:prstGeom prst="rect">
              <a:avLst/>
            </a:prstGeom>
            <a:solidFill>
              <a:srgbClr val="FF9999">
                <a:alpha val="50000"/>
              </a:srgbClr>
            </a:solidFill>
            <a:ln w="9525">
              <a:noFill/>
              <a:miter lim="800000"/>
              <a:headEnd/>
              <a:tailEnd/>
            </a:ln>
            <a:effectLst/>
          </p:spPr>
          <p:txBody>
            <a:bodyPr wrap="none" anchor="ctr"/>
            <a:lstStyle/>
            <a:p>
              <a:endParaRPr lang="zh-CN" altLang="en-US"/>
            </a:p>
          </p:txBody>
        </p:sp>
      </p:grpSp>
      <p:sp>
        <p:nvSpPr>
          <p:cNvPr id="34822" name="Rectangle 6"/>
          <p:cNvSpPr>
            <a:spLocks noChangeArrowheads="1"/>
          </p:cNvSpPr>
          <p:nvPr/>
        </p:nvSpPr>
        <p:spPr bwMode="auto">
          <a:xfrm>
            <a:off x="598488" y="5480050"/>
            <a:ext cx="8077200" cy="906463"/>
          </a:xfrm>
          <a:prstGeom prst="rect">
            <a:avLst/>
          </a:prstGeom>
          <a:noFill/>
          <a:ln w="9525">
            <a:noFill/>
            <a:miter lim="800000"/>
            <a:headEnd/>
            <a:tailEnd/>
          </a:ln>
        </p:spPr>
        <p:txBody>
          <a:bodyPr anchor="b"/>
          <a:lstStyle/>
          <a:p>
            <a:r>
              <a:rPr kumimoji="1" lang="en-US" altLang="zh-CN" sz="2400">
                <a:solidFill>
                  <a:schemeClr val="tx2"/>
                </a:solidFill>
                <a:latin typeface="Times New Roman" pitchFamily="18" charset="0"/>
              </a:rPr>
              <a:t>        </a:t>
            </a:r>
            <a:r>
              <a:rPr kumimoji="1" lang="zh-CN" altLang="en-US" sz="2400" b="1">
                <a:latin typeface="Times New Roman" pitchFamily="18" charset="0"/>
              </a:rPr>
              <a:t>若在集成运放电路中能够估算出某一支路的电流，则这个电流往往是偏置电路中的基准电流。</a:t>
            </a:r>
          </a:p>
        </p:txBody>
      </p:sp>
      <p:sp>
        <p:nvSpPr>
          <p:cNvPr id="34823" name="Rectangle 7"/>
          <p:cNvSpPr>
            <a:spLocks noGrp="1" noChangeArrowheads="1"/>
          </p:cNvSpPr>
          <p:nvPr>
            <p:ph type="title"/>
          </p:nvPr>
        </p:nvSpPr>
        <p:spPr>
          <a:xfrm>
            <a:off x="755650" y="0"/>
            <a:ext cx="3240088" cy="620713"/>
          </a:xfrm>
          <a:solidFill>
            <a:schemeClr val="bg1"/>
          </a:solidFill>
        </p:spPr>
        <p:txBody>
          <a:bodyPr/>
          <a:lstStyle/>
          <a:p>
            <a:pPr algn="l"/>
            <a:r>
              <a:rPr lang="zh-CN" altLang="en-US" sz="3600">
                <a:ea typeface="华文行楷" pitchFamily="2" charset="-122"/>
              </a:rPr>
              <a:t>找出偏置电路</a:t>
            </a:r>
          </a:p>
        </p:txBody>
      </p:sp>
      <p:sp>
        <p:nvSpPr>
          <p:cNvPr id="34824" name="Line 8"/>
          <p:cNvSpPr>
            <a:spLocks noChangeShapeType="1"/>
          </p:cNvSpPr>
          <p:nvPr/>
        </p:nvSpPr>
        <p:spPr bwMode="auto">
          <a:xfrm>
            <a:off x="4344988" y="2206625"/>
            <a:ext cx="0" cy="360363"/>
          </a:xfrm>
          <a:prstGeom prst="line">
            <a:avLst/>
          </a:prstGeom>
          <a:noFill/>
          <a:ln w="28575">
            <a:solidFill>
              <a:srgbClr val="990033"/>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2">
                                            <p:txEl>
                                              <p:pRg st="0" end="0"/>
                                            </p:txEl>
                                          </p:spTgt>
                                        </p:tgtEl>
                                        <p:attrNameLst>
                                          <p:attrName>style.visibility</p:attrName>
                                        </p:attrNameLst>
                                      </p:cBhvr>
                                      <p:to>
                                        <p:strVal val="visible"/>
                                      </p:to>
                                    </p:set>
                                    <p:animEffect transition="in" filter="wipe(left)">
                                      <p:cBhvr>
                                        <p:cTn id="7" dur="500"/>
                                        <p:tgtEl>
                                          <p:spTgt spid="348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824"/>
                                        </p:tgtEl>
                                        <p:attrNameLst>
                                          <p:attrName>style.visibility</p:attrName>
                                        </p:attrNameLst>
                                      </p:cBhvr>
                                      <p:to>
                                        <p:strVal val="visible"/>
                                      </p:to>
                                    </p:set>
                                    <p:animEffect transition="in" filter="wipe(up)">
                                      <p:cBhvr>
                                        <p:cTn id="12" dur="500"/>
                                        <p:tgtEl>
                                          <p:spTgt spid="348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build="p" autoUpdateAnimBg="0"/>
      <p:bldP spid="348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p:cNvGraphicFramePr>
            <a:graphicFrameLocks noChangeAspect="1"/>
          </p:cNvGraphicFramePr>
          <p:nvPr/>
        </p:nvGraphicFramePr>
        <p:xfrm>
          <a:off x="990600" y="533400"/>
          <a:ext cx="7315200" cy="4719638"/>
        </p:xfrm>
        <a:graphic>
          <a:graphicData uri="http://schemas.openxmlformats.org/presentationml/2006/ole">
            <mc:AlternateContent xmlns:mc="http://schemas.openxmlformats.org/markup-compatibility/2006">
              <mc:Choice xmlns:v="urn:schemas-microsoft-com:vml" Requires="v">
                <p:oleObj spid="_x0000_s201739" name="Photo Editor 照片" r:id="rId3" imgW="21190476" imgH="16295238" progId="">
                  <p:embed/>
                </p:oleObj>
              </mc:Choice>
              <mc:Fallback>
                <p:oleObj name="Photo Editor 照片" r:id="rId3" imgW="21190476" imgH="1629523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b="7802"/>
                      <a:stretch>
                        <a:fillRect/>
                      </a:stretch>
                    </p:blipFill>
                    <p:spPr bwMode="auto">
                      <a:xfrm>
                        <a:off x="990600" y="533400"/>
                        <a:ext cx="7315200" cy="471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3" name="Text Box 3"/>
          <p:cNvSpPr txBox="1">
            <a:spLocks noChangeArrowheads="1"/>
          </p:cNvSpPr>
          <p:nvPr/>
        </p:nvSpPr>
        <p:spPr bwMode="auto">
          <a:xfrm>
            <a:off x="1676400" y="5334000"/>
            <a:ext cx="2133600" cy="1016000"/>
          </a:xfrm>
          <a:prstGeom prst="rect">
            <a:avLst/>
          </a:prstGeom>
          <a:solidFill>
            <a:srgbClr val="00FFFF"/>
          </a:solidFill>
          <a:ln w="9525">
            <a:solidFill>
              <a:srgbClr val="FF3300"/>
            </a:solidFill>
            <a:miter lim="800000"/>
            <a:headEnd/>
            <a:tailEnd/>
          </a:ln>
          <a:effectLst/>
        </p:spPr>
        <p:txBody>
          <a:bodyPr>
            <a:spAutoFit/>
          </a:bodyPr>
          <a:lstStyle/>
          <a:p>
            <a:pPr>
              <a:spcBef>
                <a:spcPct val="50000"/>
              </a:spcBef>
            </a:pPr>
            <a:r>
              <a:rPr kumimoji="1" lang="zh-CN" altLang="en-US" sz="2000" b="1">
                <a:latin typeface="Times New Roman" pitchFamily="18" charset="0"/>
              </a:rPr>
              <a:t>双端输入、单端输出差分放大电路</a:t>
            </a:r>
          </a:p>
        </p:txBody>
      </p:sp>
      <p:sp>
        <p:nvSpPr>
          <p:cNvPr id="35844" name="Text Box 4"/>
          <p:cNvSpPr txBox="1">
            <a:spLocks noChangeArrowheads="1"/>
          </p:cNvSpPr>
          <p:nvPr/>
        </p:nvSpPr>
        <p:spPr bwMode="auto">
          <a:xfrm>
            <a:off x="3886200" y="5334000"/>
            <a:ext cx="2362200" cy="1016000"/>
          </a:xfrm>
          <a:prstGeom prst="rect">
            <a:avLst/>
          </a:prstGeom>
          <a:solidFill>
            <a:srgbClr val="00FFFF"/>
          </a:solidFill>
          <a:ln w="9525">
            <a:solidFill>
              <a:srgbClr val="FF3300"/>
            </a:solidFill>
            <a:miter lim="800000"/>
            <a:headEnd/>
            <a:tailEnd/>
          </a:ln>
          <a:effectLst/>
        </p:spPr>
        <p:txBody>
          <a:bodyPr>
            <a:spAutoFit/>
          </a:bodyPr>
          <a:lstStyle/>
          <a:p>
            <a:pPr>
              <a:spcBef>
                <a:spcPct val="50000"/>
              </a:spcBef>
            </a:pPr>
            <a:r>
              <a:rPr kumimoji="1" lang="zh-CN" altLang="en-US" sz="2000" b="1">
                <a:latin typeface="Times New Roman" pitchFamily="18" charset="0"/>
              </a:rPr>
              <a:t>以复合管为放大管、恒流源作负载的共射放大电路</a:t>
            </a:r>
          </a:p>
        </p:txBody>
      </p:sp>
      <p:sp>
        <p:nvSpPr>
          <p:cNvPr id="35845" name="Text Box 5"/>
          <p:cNvSpPr txBox="1">
            <a:spLocks noChangeArrowheads="1"/>
          </p:cNvSpPr>
          <p:nvPr/>
        </p:nvSpPr>
        <p:spPr bwMode="auto">
          <a:xfrm>
            <a:off x="6400800" y="5334000"/>
            <a:ext cx="2209800" cy="1016000"/>
          </a:xfrm>
          <a:prstGeom prst="rect">
            <a:avLst/>
          </a:prstGeom>
          <a:solidFill>
            <a:srgbClr val="00FFFF"/>
          </a:solidFill>
          <a:ln w="9525">
            <a:solidFill>
              <a:srgbClr val="FF3300"/>
            </a:solidFill>
            <a:miter lim="800000"/>
            <a:headEnd/>
            <a:tailEnd/>
          </a:ln>
          <a:effectLst/>
        </p:spPr>
        <p:txBody>
          <a:bodyPr>
            <a:spAutoFit/>
          </a:bodyPr>
          <a:lstStyle/>
          <a:p>
            <a:pPr>
              <a:spcBef>
                <a:spcPct val="50000"/>
              </a:spcBef>
            </a:pPr>
            <a:r>
              <a:rPr kumimoji="1" lang="zh-CN" altLang="en-US" sz="2000" b="1">
                <a:latin typeface="Times New Roman" pitchFamily="18" charset="0"/>
              </a:rPr>
              <a:t>用</a:t>
            </a:r>
            <a:r>
              <a:rPr kumimoji="1" lang="en-US" altLang="zh-CN" sz="2000" b="1" i="1">
                <a:latin typeface="Times New Roman" pitchFamily="18" charset="0"/>
              </a:rPr>
              <a:t>U</a:t>
            </a:r>
            <a:r>
              <a:rPr kumimoji="1" lang="en-US" altLang="zh-CN" sz="2000" b="1" baseline="-25000">
                <a:latin typeface="Times New Roman" pitchFamily="18" charset="0"/>
              </a:rPr>
              <a:t>BE</a:t>
            </a:r>
            <a:r>
              <a:rPr kumimoji="1" lang="zh-CN" altLang="zh-CN" sz="2000" b="1">
                <a:latin typeface="Times New Roman" pitchFamily="18" charset="0"/>
              </a:rPr>
              <a:t>倍增电路消除交越失真的</a:t>
            </a:r>
            <a:r>
              <a:rPr kumimoji="1" lang="zh-CN" altLang="en-US" sz="2000" b="1">
                <a:latin typeface="Times New Roman" pitchFamily="18" charset="0"/>
              </a:rPr>
              <a:t>准互补输出级</a:t>
            </a:r>
          </a:p>
        </p:txBody>
      </p:sp>
      <p:sp>
        <p:nvSpPr>
          <p:cNvPr id="35846" name="Text Box 6"/>
          <p:cNvSpPr txBox="1">
            <a:spLocks noChangeArrowheads="1"/>
          </p:cNvSpPr>
          <p:nvPr/>
        </p:nvSpPr>
        <p:spPr bwMode="auto">
          <a:xfrm>
            <a:off x="5334000" y="533400"/>
            <a:ext cx="2209800" cy="457200"/>
          </a:xfrm>
          <a:prstGeom prst="rect">
            <a:avLst/>
          </a:prstGeom>
          <a:noFill/>
          <a:ln w="9525">
            <a:noFill/>
            <a:miter lim="800000"/>
            <a:headEnd/>
            <a:tailEnd/>
          </a:ln>
          <a:effectLst/>
        </p:spPr>
        <p:txBody>
          <a:bodyPr>
            <a:spAutoFit/>
          </a:bodyPr>
          <a:lstStyle/>
          <a:p>
            <a:pPr eaLnBrk="0" hangingPunct="0">
              <a:spcBef>
                <a:spcPct val="50000"/>
              </a:spcBef>
            </a:pPr>
            <a:r>
              <a:rPr lang="zh-CN" altLang="en-US" sz="2400" b="1">
                <a:solidFill>
                  <a:srgbClr val="990033"/>
                </a:solidFill>
                <a:latin typeface="Times New Roman" pitchFamily="18" charset="0"/>
              </a:rPr>
              <a:t>三级放大电路</a:t>
            </a:r>
          </a:p>
        </p:txBody>
      </p:sp>
      <p:sp>
        <p:nvSpPr>
          <p:cNvPr id="35847" name="Line 7"/>
          <p:cNvSpPr>
            <a:spLocks noChangeShapeType="1"/>
          </p:cNvSpPr>
          <p:nvPr/>
        </p:nvSpPr>
        <p:spPr bwMode="auto">
          <a:xfrm>
            <a:off x="3460750" y="3760788"/>
            <a:ext cx="877888" cy="0"/>
          </a:xfrm>
          <a:prstGeom prst="line">
            <a:avLst/>
          </a:prstGeom>
          <a:noFill/>
          <a:ln w="28575">
            <a:solidFill>
              <a:srgbClr val="FF3300"/>
            </a:solidFill>
            <a:round/>
            <a:headEnd/>
            <a:tailEnd/>
          </a:ln>
          <a:effectLst/>
        </p:spPr>
        <p:txBody>
          <a:bodyPr/>
          <a:lstStyle/>
          <a:p>
            <a:endParaRPr lang="zh-CN" altLang="en-US"/>
          </a:p>
        </p:txBody>
      </p:sp>
      <p:sp>
        <p:nvSpPr>
          <p:cNvPr id="35848" name="Line 8"/>
          <p:cNvSpPr>
            <a:spLocks noChangeShapeType="1"/>
          </p:cNvSpPr>
          <p:nvPr/>
        </p:nvSpPr>
        <p:spPr bwMode="auto">
          <a:xfrm>
            <a:off x="1295400" y="1855788"/>
            <a:ext cx="304800" cy="0"/>
          </a:xfrm>
          <a:prstGeom prst="line">
            <a:avLst/>
          </a:prstGeom>
          <a:noFill/>
          <a:ln w="28575">
            <a:solidFill>
              <a:srgbClr val="FF0000"/>
            </a:solidFill>
            <a:round/>
            <a:headEnd/>
            <a:tailEnd/>
          </a:ln>
          <a:effectLst/>
        </p:spPr>
        <p:txBody>
          <a:bodyPr/>
          <a:lstStyle/>
          <a:p>
            <a:endParaRPr lang="zh-CN" altLang="en-US"/>
          </a:p>
        </p:txBody>
      </p:sp>
      <p:grpSp>
        <p:nvGrpSpPr>
          <p:cNvPr id="2" name="Group 9"/>
          <p:cNvGrpSpPr>
            <a:grpSpLocks/>
          </p:cNvGrpSpPr>
          <p:nvPr/>
        </p:nvGrpSpPr>
        <p:grpSpPr bwMode="auto">
          <a:xfrm>
            <a:off x="1295400" y="1866900"/>
            <a:ext cx="2667000" cy="485775"/>
            <a:chOff x="528" y="1008"/>
            <a:chExt cx="1801" cy="336"/>
          </a:xfrm>
        </p:grpSpPr>
        <p:sp>
          <p:nvSpPr>
            <p:cNvPr id="35850" name="Line 10"/>
            <p:cNvSpPr>
              <a:spLocks noChangeShapeType="1"/>
            </p:cNvSpPr>
            <p:nvPr/>
          </p:nvSpPr>
          <p:spPr bwMode="auto">
            <a:xfrm>
              <a:off x="528" y="1337"/>
              <a:ext cx="1776" cy="0"/>
            </a:xfrm>
            <a:prstGeom prst="line">
              <a:avLst/>
            </a:prstGeom>
            <a:noFill/>
            <a:ln w="28575">
              <a:solidFill>
                <a:srgbClr val="FF0000"/>
              </a:solidFill>
              <a:round/>
              <a:headEnd/>
              <a:tailEnd/>
            </a:ln>
            <a:effectLst/>
          </p:spPr>
          <p:txBody>
            <a:bodyPr/>
            <a:lstStyle/>
            <a:p>
              <a:endParaRPr lang="zh-CN" altLang="en-US"/>
            </a:p>
          </p:txBody>
        </p:sp>
        <p:sp>
          <p:nvSpPr>
            <p:cNvPr id="35851" name="Line 11"/>
            <p:cNvSpPr>
              <a:spLocks noChangeShapeType="1"/>
            </p:cNvSpPr>
            <p:nvPr/>
          </p:nvSpPr>
          <p:spPr bwMode="auto">
            <a:xfrm flipV="1">
              <a:off x="2325" y="1008"/>
              <a:ext cx="0" cy="336"/>
            </a:xfrm>
            <a:prstGeom prst="line">
              <a:avLst/>
            </a:prstGeom>
            <a:noFill/>
            <a:ln w="28575">
              <a:solidFill>
                <a:srgbClr val="FF0000"/>
              </a:solidFill>
              <a:round/>
              <a:headEnd/>
              <a:tailEnd/>
            </a:ln>
            <a:effectLst/>
          </p:spPr>
          <p:txBody>
            <a:bodyPr/>
            <a:lstStyle/>
            <a:p>
              <a:endParaRPr lang="zh-CN" altLang="en-US"/>
            </a:p>
          </p:txBody>
        </p:sp>
        <p:sp>
          <p:nvSpPr>
            <p:cNvPr id="35852" name="Line 12"/>
            <p:cNvSpPr>
              <a:spLocks noChangeShapeType="1"/>
            </p:cNvSpPr>
            <p:nvPr/>
          </p:nvSpPr>
          <p:spPr bwMode="auto">
            <a:xfrm flipH="1">
              <a:off x="2185" y="1008"/>
              <a:ext cx="144" cy="0"/>
            </a:xfrm>
            <a:prstGeom prst="line">
              <a:avLst/>
            </a:prstGeom>
            <a:noFill/>
            <a:ln w="28575">
              <a:solidFill>
                <a:srgbClr val="FF0000"/>
              </a:solidFill>
              <a:round/>
              <a:headEnd/>
              <a:tailEnd/>
            </a:ln>
            <a:effectLst/>
          </p:spPr>
          <p:txBody>
            <a:bodyPr/>
            <a:lstStyle/>
            <a:p>
              <a:endParaRPr lang="zh-CN" altLang="en-US"/>
            </a:p>
          </p:txBody>
        </p:sp>
      </p:grpSp>
      <p:grpSp>
        <p:nvGrpSpPr>
          <p:cNvPr id="3" name="Group 13"/>
          <p:cNvGrpSpPr>
            <a:grpSpLocks/>
          </p:cNvGrpSpPr>
          <p:nvPr/>
        </p:nvGrpSpPr>
        <p:grpSpPr bwMode="auto">
          <a:xfrm>
            <a:off x="4572000" y="1752600"/>
            <a:ext cx="2362200" cy="1752600"/>
            <a:chOff x="2880" y="1104"/>
            <a:chExt cx="1488" cy="1104"/>
          </a:xfrm>
        </p:grpSpPr>
        <p:sp>
          <p:nvSpPr>
            <p:cNvPr id="35854" name="Line 14"/>
            <p:cNvSpPr>
              <a:spLocks noChangeShapeType="1"/>
            </p:cNvSpPr>
            <p:nvPr/>
          </p:nvSpPr>
          <p:spPr bwMode="auto">
            <a:xfrm>
              <a:off x="3216" y="2208"/>
              <a:ext cx="912" cy="0"/>
            </a:xfrm>
            <a:prstGeom prst="line">
              <a:avLst/>
            </a:prstGeom>
            <a:noFill/>
            <a:ln w="28575">
              <a:solidFill>
                <a:srgbClr val="FF0000"/>
              </a:solidFill>
              <a:round/>
              <a:headEnd/>
              <a:tailEnd/>
            </a:ln>
            <a:effectLst/>
          </p:spPr>
          <p:txBody>
            <a:bodyPr/>
            <a:lstStyle/>
            <a:p>
              <a:endParaRPr lang="zh-CN" altLang="en-US"/>
            </a:p>
          </p:txBody>
        </p:sp>
        <p:sp>
          <p:nvSpPr>
            <p:cNvPr id="35855" name="Freeform 15"/>
            <p:cNvSpPr>
              <a:spLocks/>
            </p:cNvSpPr>
            <p:nvPr/>
          </p:nvSpPr>
          <p:spPr bwMode="auto">
            <a:xfrm>
              <a:off x="2880" y="1104"/>
              <a:ext cx="336" cy="1104"/>
            </a:xfrm>
            <a:custGeom>
              <a:avLst/>
              <a:gdLst/>
              <a:ahLst/>
              <a:cxnLst>
                <a:cxn ang="0">
                  <a:pos x="440" y="0"/>
                </a:cxn>
                <a:cxn ang="0">
                  <a:pos x="104" y="192"/>
                </a:cxn>
                <a:cxn ang="0">
                  <a:pos x="56" y="912"/>
                </a:cxn>
                <a:cxn ang="0">
                  <a:pos x="440" y="1200"/>
                </a:cxn>
              </a:cxnLst>
              <a:rect l="0" t="0" r="r" b="b"/>
              <a:pathLst>
                <a:path w="440" h="1200">
                  <a:moveTo>
                    <a:pt x="440" y="0"/>
                  </a:moveTo>
                  <a:cubicBezTo>
                    <a:pt x="304" y="20"/>
                    <a:pt x="168" y="40"/>
                    <a:pt x="104" y="192"/>
                  </a:cubicBezTo>
                  <a:cubicBezTo>
                    <a:pt x="40" y="344"/>
                    <a:pt x="0" y="744"/>
                    <a:pt x="56" y="912"/>
                  </a:cubicBezTo>
                  <a:cubicBezTo>
                    <a:pt x="112" y="1080"/>
                    <a:pt x="376" y="1152"/>
                    <a:pt x="440" y="1200"/>
                  </a:cubicBezTo>
                </a:path>
              </a:pathLst>
            </a:custGeom>
            <a:noFill/>
            <a:ln w="19050" cap="flat" cmpd="sng">
              <a:solidFill>
                <a:srgbClr val="FF0000"/>
              </a:solidFill>
              <a:prstDash val="lgDash"/>
              <a:round/>
              <a:headEnd/>
              <a:tailEnd/>
            </a:ln>
            <a:effectLst/>
          </p:spPr>
          <p:txBody>
            <a:bodyPr/>
            <a:lstStyle/>
            <a:p>
              <a:endParaRPr lang="zh-CN" altLang="en-US"/>
            </a:p>
          </p:txBody>
        </p:sp>
        <p:sp>
          <p:nvSpPr>
            <p:cNvPr id="35856" name="Line 16"/>
            <p:cNvSpPr>
              <a:spLocks noChangeShapeType="1"/>
            </p:cNvSpPr>
            <p:nvPr/>
          </p:nvSpPr>
          <p:spPr bwMode="auto">
            <a:xfrm>
              <a:off x="3216" y="1104"/>
              <a:ext cx="1152" cy="0"/>
            </a:xfrm>
            <a:prstGeom prst="line">
              <a:avLst/>
            </a:prstGeom>
            <a:noFill/>
            <a:ln w="28575">
              <a:solidFill>
                <a:srgbClr val="FF0000"/>
              </a:solidFill>
              <a:round/>
              <a:headEnd/>
              <a:tailEnd/>
            </a:ln>
            <a:effectLst/>
          </p:spPr>
          <p:txBody>
            <a:bodyPr/>
            <a:lstStyle/>
            <a:p>
              <a:endParaRPr lang="zh-CN" altLang="en-US"/>
            </a:p>
          </p:txBody>
        </p:sp>
      </p:grpSp>
      <p:sp>
        <p:nvSpPr>
          <p:cNvPr id="35857" name="Rectangle 17"/>
          <p:cNvSpPr>
            <a:spLocks noGrp="1" noChangeArrowheads="1"/>
          </p:cNvSpPr>
          <p:nvPr>
            <p:ph type="title"/>
          </p:nvPr>
        </p:nvSpPr>
        <p:spPr>
          <a:xfrm>
            <a:off x="0" y="1052513"/>
            <a:ext cx="2667000" cy="381000"/>
          </a:xfrm>
        </p:spPr>
        <p:txBody>
          <a:bodyPr/>
          <a:lstStyle/>
          <a:p>
            <a:pPr algn="l">
              <a:lnSpc>
                <a:spcPct val="80000"/>
              </a:lnSpc>
            </a:pPr>
            <a:r>
              <a:rPr lang="zh-CN" altLang="en-US" sz="3200" dirty="0">
                <a:ea typeface="华文行楷" pitchFamily="2" charset="-122"/>
              </a:rPr>
              <a:t>简化电路</a:t>
            </a:r>
            <a:br>
              <a:rPr lang="zh-CN" altLang="en-US" sz="3200" dirty="0">
                <a:ea typeface="华文行楷" pitchFamily="2" charset="-122"/>
              </a:rPr>
            </a:br>
            <a:r>
              <a:rPr lang="zh-CN" altLang="en-US" sz="3200" dirty="0">
                <a:ea typeface="华文行楷" pitchFamily="2" charset="-122"/>
              </a:rPr>
              <a:t>分解电路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8"/>
                                        </p:tgtEl>
                                        <p:attrNameLst>
                                          <p:attrName>style.visibility</p:attrName>
                                        </p:attrNameLst>
                                      </p:cBhvr>
                                      <p:to>
                                        <p:strVal val="visible"/>
                                      </p:to>
                                    </p:set>
                                    <p:animEffect transition="in" filter="wipe(left)">
                                      <p:cBhvr>
                                        <p:cTn id="7" dur="500"/>
                                        <p:tgtEl>
                                          <p:spTgt spid="358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35847"/>
                                        </p:tgtEl>
                                        <p:attrNameLst>
                                          <p:attrName>style.visibility</p:attrName>
                                        </p:attrNameLst>
                                      </p:cBhvr>
                                      <p:to>
                                        <p:strVal val="visible"/>
                                      </p:to>
                                    </p:set>
                                    <p:anim calcmode="lin" valueType="num">
                                      <p:cBhvr>
                                        <p:cTn id="17" dur="500" fill="hold"/>
                                        <p:tgtEl>
                                          <p:spTgt spid="35847"/>
                                        </p:tgtEl>
                                        <p:attrNameLst>
                                          <p:attrName>ppt_w</p:attrName>
                                        </p:attrNameLst>
                                      </p:cBhvr>
                                      <p:tavLst>
                                        <p:tav tm="0">
                                          <p:val>
                                            <p:fltVal val="0"/>
                                          </p:val>
                                        </p:tav>
                                        <p:tav tm="100000">
                                          <p:val>
                                            <p:strVal val="#ppt_w"/>
                                          </p:val>
                                        </p:tav>
                                      </p:tavLst>
                                    </p:anim>
                                    <p:anim calcmode="lin" valueType="num">
                                      <p:cBhvr>
                                        <p:cTn id="18" dur="500" fill="hold"/>
                                        <p:tgtEl>
                                          <p:spTgt spid="3584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5843"/>
                                        </p:tgtEl>
                                        <p:attrNameLst>
                                          <p:attrName>style.visibility</p:attrName>
                                        </p:attrNameLst>
                                      </p:cBhvr>
                                      <p:to>
                                        <p:strVal val="visible"/>
                                      </p:to>
                                    </p:set>
                                    <p:animEffect transition="in" filter="wipe(left)">
                                      <p:cBhvr>
                                        <p:cTn id="23" dur="500"/>
                                        <p:tgtEl>
                                          <p:spTgt spid="3584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5844"/>
                                        </p:tgtEl>
                                        <p:attrNameLst>
                                          <p:attrName>style.visibility</p:attrName>
                                        </p:attrNameLst>
                                      </p:cBhvr>
                                      <p:to>
                                        <p:strVal val="visible"/>
                                      </p:to>
                                    </p:set>
                                    <p:animEffect transition="in" filter="wipe(left)">
                                      <p:cBhvr>
                                        <p:cTn id="33" dur="500"/>
                                        <p:tgtEl>
                                          <p:spTgt spid="3584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5845"/>
                                        </p:tgtEl>
                                        <p:attrNameLst>
                                          <p:attrName>style.visibility</p:attrName>
                                        </p:attrNameLst>
                                      </p:cBhvr>
                                      <p:to>
                                        <p:strVal val="visible"/>
                                      </p:to>
                                    </p:set>
                                    <p:animEffect transition="in" filter="wipe(left)">
                                      <p:cBhvr>
                                        <p:cTn id="38" dur="500"/>
                                        <p:tgtEl>
                                          <p:spTgt spid="3584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58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nimBg="1" autoUpdateAnimBg="0"/>
      <p:bldP spid="35844" grpId="0" animBg="1" autoUpdateAnimBg="0"/>
      <p:bldP spid="35845" grpId="0" animBg="1" autoUpdateAnimBg="0"/>
      <p:bldP spid="35846" grpId="0" build="p" autoUpdateAnimBg="0"/>
      <p:bldP spid="35847" grpId="0" animBg="1"/>
      <p:bldP spid="358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850" y="714356"/>
            <a:ext cx="5545138" cy="620712"/>
          </a:xfrm>
          <a:noFill/>
        </p:spPr>
        <p:txBody>
          <a:bodyPr/>
          <a:lstStyle/>
          <a:p>
            <a:pPr algn="l"/>
            <a:r>
              <a:rPr lang="en-US" altLang="zh-CN" sz="2800" b="1" dirty="0">
                <a:solidFill>
                  <a:schemeClr val="tx1"/>
                </a:solidFill>
                <a:latin typeface="Times New Roman" pitchFamily="18" charset="0"/>
                <a:cs typeface="Times New Roman" pitchFamily="18" charset="0"/>
              </a:rPr>
              <a:t>NPN</a:t>
            </a:r>
            <a:r>
              <a:rPr lang="zh-CN" altLang="zh-CN" sz="2800" dirty="0">
                <a:solidFill>
                  <a:schemeClr val="tx1"/>
                </a:solidFill>
                <a:latin typeface="Times New Roman" pitchFamily="18" charset="0"/>
                <a:ea typeface="华文行楷" pitchFamily="2" charset="-122"/>
                <a:cs typeface="Times New Roman" pitchFamily="18" charset="0"/>
              </a:rPr>
              <a:t>型管和</a:t>
            </a:r>
            <a:r>
              <a:rPr lang="zh-CN" altLang="zh-CN" sz="2800" b="1" dirty="0">
                <a:solidFill>
                  <a:schemeClr val="tx1"/>
                </a:solidFill>
                <a:latin typeface="Times New Roman" pitchFamily="18" charset="0"/>
                <a:cs typeface="Times New Roman" pitchFamily="18" charset="0"/>
              </a:rPr>
              <a:t>PNP</a:t>
            </a:r>
            <a:r>
              <a:rPr lang="zh-CN" altLang="zh-CN" sz="2800" dirty="0">
                <a:solidFill>
                  <a:schemeClr val="tx1"/>
                </a:solidFill>
                <a:latin typeface="Times New Roman" pitchFamily="18" charset="0"/>
                <a:ea typeface="华文行楷" pitchFamily="2" charset="-122"/>
                <a:cs typeface="Times New Roman" pitchFamily="18" charset="0"/>
              </a:rPr>
              <a:t>型管混合使用</a:t>
            </a:r>
            <a:endParaRPr lang="zh-CN" altLang="en-US" sz="2800" dirty="0">
              <a:solidFill>
                <a:schemeClr val="tx1"/>
              </a:solidFill>
              <a:latin typeface="Times New Roman" pitchFamily="18" charset="0"/>
              <a:ea typeface="华文行楷" pitchFamily="2" charset="-122"/>
              <a:cs typeface="Times New Roman" pitchFamily="18" charset="0"/>
            </a:endParaRPr>
          </a:p>
        </p:txBody>
      </p:sp>
      <p:sp>
        <p:nvSpPr>
          <p:cNvPr id="23555" name="Text Box 3"/>
          <p:cNvSpPr txBox="1">
            <a:spLocks noChangeArrowheads="1"/>
          </p:cNvSpPr>
          <p:nvPr/>
        </p:nvSpPr>
        <p:spPr bwMode="auto">
          <a:xfrm>
            <a:off x="539750" y="5157788"/>
            <a:ext cx="8197850" cy="1406525"/>
          </a:xfrm>
          <a:prstGeom prst="rect">
            <a:avLst/>
          </a:prstGeom>
          <a:noFill/>
          <a:ln w="9525">
            <a:noFill/>
            <a:miter lim="800000"/>
            <a:headEnd/>
            <a:tailEnd/>
          </a:ln>
          <a:effectLst/>
        </p:spPr>
        <p:txBody>
          <a:bodyPr>
            <a:spAutoFit/>
          </a:bodyPr>
          <a:lstStyle/>
          <a:p>
            <a:pPr>
              <a:lnSpc>
                <a:spcPct val="120000"/>
              </a:lnSpc>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在</a:t>
            </a:r>
            <a:r>
              <a:rPr kumimoji="1" lang="zh-CN" altLang="en-US" sz="2400" b="1" dirty="0">
                <a:latin typeface="Times New Roman" pitchFamily="18" charset="0"/>
              </a:rPr>
              <a:t>用</a:t>
            </a:r>
            <a:r>
              <a:rPr kumimoji="1" lang="en-US" altLang="zh-CN" sz="2400" b="1" dirty="0">
                <a:latin typeface="Times New Roman" pitchFamily="18" charset="0"/>
              </a:rPr>
              <a:t>NPN</a:t>
            </a:r>
            <a:r>
              <a:rPr kumimoji="1" lang="zh-CN" altLang="zh-CN" sz="2400" b="1" dirty="0">
                <a:latin typeface="Times New Roman" pitchFamily="18" charset="0"/>
              </a:rPr>
              <a:t>型管组成</a:t>
            </a:r>
            <a:r>
              <a:rPr kumimoji="1" lang="zh-CN" altLang="zh-CN" sz="2400" b="1" i="1" dirty="0">
                <a:latin typeface="Times New Roman" pitchFamily="18" charset="0"/>
              </a:rPr>
              <a:t>N</a:t>
            </a:r>
            <a:r>
              <a:rPr kumimoji="1" lang="zh-CN" altLang="zh-CN" sz="2400" b="1" dirty="0">
                <a:latin typeface="Times New Roman" pitchFamily="18" charset="0"/>
              </a:rPr>
              <a:t>级共射放大电路，由于</a:t>
            </a:r>
            <a:r>
              <a:rPr kumimoji="1" lang="zh-CN" altLang="zh-CN" sz="2400" b="1" i="1" dirty="0">
                <a:latin typeface="Times New Roman" pitchFamily="18" charset="0"/>
              </a:rPr>
              <a:t>U</a:t>
            </a:r>
            <a:r>
              <a:rPr kumimoji="1" lang="zh-CN" altLang="zh-CN" sz="2400" b="1" baseline="-25000" dirty="0">
                <a:latin typeface="Times New Roman" pitchFamily="18" charset="0"/>
              </a:rPr>
              <a:t>CQ</a:t>
            </a:r>
            <a:r>
              <a:rPr kumimoji="1" lang="zh-CN" altLang="zh-CN" sz="2400" b="1" i="1" baseline="-25000" dirty="0">
                <a:latin typeface="Times New Roman" pitchFamily="18" charset="0"/>
              </a:rPr>
              <a:t>i</a:t>
            </a:r>
            <a:r>
              <a:rPr kumimoji="1" lang="zh-CN" altLang="zh-CN" sz="2400" b="1" dirty="0">
                <a:latin typeface="Times New Roman" pitchFamily="18" charset="0"/>
              </a:rPr>
              <a:t>＞ </a:t>
            </a:r>
            <a:r>
              <a:rPr kumimoji="1" lang="zh-CN" altLang="zh-CN" sz="2400" b="1" i="1" dirty="0" smtClean="0">
                <a:latin typeface="Times New Roman" pitchFamily="18" charset="0"/>
              </a:rPr>
              <a:t>U</a:t>
            </a:r>
            <a:r>
              <a:rPr kumimoji="1" lang="zh-CN" altLang="zh-CN" sz="2400" b="1" baseline="-25000" dirty="0" smtClean="0">
                <a:latin typeface="Times New Roman" pitchFamily="18" charset="0"/>
              </a:rPr>
              <a:t>BQ</a:t>
            </a:r>
            <a:r>
              <a:rPr kumimoji="1" lang="en-US" altLang="zh-CN" sz="2400" b="1" baseline="-25000" dirty="0" smtClean="0">
                <a:latin typeface="Times New Roman" pitchFamily="18" charset="0"/>
              </a:rPr>
              <a:t> </a:t>
            </a:r>
            <a:r>
              <a:rPr kumimoji="1" lang="zh-CN" altLang="zh-CN" sz="2400" b="1" i="1" baseline="-25000" dirty="0" smtClean="0">
                <a:latin typeface="Times New Roman" pitchFamily="18" charset="0"/>
              </a:rPr>
              <a:t>i</a:t>
            </a:r>
            <a:r>
              <a:rPr kumimoji="1" lang="zh-CN" altLang="zh-CN" sz="2400" b="1" dirty="0">
                <a:latin typeface="Times New Roman" pitchFamily="18" charset="0"/>
              </a:rPr>
              <a:t>，所以 </a:t>
            </a:r>
            <a:r>
              <a:rPr kumimoji="1" lang="zh-CN" altLang="zh-CN" sz="2400" b="1" i="1" dirty="0">
                <a:latin typeface="Times New Roman" pitchFamily="18" charset="0"/>
              </a:rPr>
              <a:t>U</a:t>
            </a:r>
            <a:r>
              <a:rPr kumimoji="1" lang="zh-CN" altLang="zh-CN" sz="2400" b="1" baseline="-25000" dirty="0">
                <a:latin typeface="Times New Roman" pitchFamily="18" charset="0"/>
              </a:rPr>
              <a:t>CQ</a:t>
            </a:r>
            <a:r>
              <a:rPr kumimoji="1" lang="zh-CN" altLang="zh-CN" sz="2400" b="1" i="1" baseline="-25000" dirty="0">
                <a:latin typeface="Times New Roman" pitchFamily="18" charset="0"/>
              </a:rPr>
              <a:t>i</a:t>
            </a:r>
            <a:r>
              <a:rPr kumimoji="1" lang="zh-CN" altLang="zh-CN" sz="2400" b="1" dirty="0">
                <a:latin typeface="Times New Roman" pitchFamily="18" charset="0"/>
              </a:rPr>
              <a:t>＞ </a:t>
            </a:r>
            <a:r>
              <a:rPr kumimoji="1" lang="zh-CN" altLang="zh-CN" sz="2400" b="1" i="1" dirty="0">
                <a:latin typeface="Times New Roman" pitchFamily="18" charset="0"/>
              </a:rPr>
              <a:t>U</a:t>
            </a:r>
            <a:r>
              <a:rPr kumimoji="1" lang="zh-CN" altLang="zh-CN" sz="2400" b="1" baseline="-25000" dirty="0">
                <a:latin typeface="Times New Roman" pitchFamily="18" charset="0"/>
              </a:rPr>
              <a:t>CQ(</a:t>
            </a:r>
            <a:r>
              <a:rPr kumimoji="1" lang="zh-CN" altLang="zh-CN" sz="2400" b="1" i="1" baseline="-25000" dirty="0">
                <a:latin typeface="Times New Roman" pitchFamily="18" charset="0"/>
              </a:rPr>
              <a:t>i</a:t>
            </a:r>
            <a:r>
              <a:rPr kumimoji="1" lang="zh-CN" altLang="zh-CN" sz="2400" b="1" baseline="-25000" dirty="0">
                <a:latin typeface="Times New Roman" pitchFamily="18" charset="0"/>
              </a:rPr>
              <a:t>-1</a:t>
            </a:r>
            <a:r>
              <a:rPr kumimoji="1" lang="zh-CN" altLang="en-US" sz="2400" b="1" baseline="-25000" dirty="0">
                <a:latin typeface="Times New Roman" pitchFamily="18" charset="0"/>
              </a:rPr>
              <a:t>）</a:t>
            </a:r>
            <a:r>
              <a:rPr kumimoji="1" lang="zh-CN" altLang="zh-CN" sz="2400" b="1" dirty="0">
                <a:latin typeface="Times New Roman" pitchFamily="18" charset="0"/>
              </a:rPr>
              <a:t>（</a:t>
            </a:r>
            <a:r>
              <a:rPr kumimoji="1" lang="zh-CN" altLang="zh-CN" sz="2400" b="1" i="1" dirty="0">
                <a:latin typeface="Times New Roman" pitchFamily="18" charset="0"/>
              </a:rPr>
              <a:t>i</a:t>
            </a:r>
            <a:r>
              <a:rPr kumimoji="1" lang="zh-CN" altLang="zh-CN" sz="2400" b="1" dirty="0">
                <a:latin typeface="Times New Roman" pitchFamily="18" charset="0"/>
              </a:rPr>
              <a:t>=1～</a:t>
            </a:r>
            <a:r>
              <a:rPr kumimoji="1" lang="zh-CN" altLang="zh-CN" sz="2400" b="1" i="1" dirty="0">
                <a:latin typeface="Times New Roman" pitchFamily="18" charset="0"/>
              </a:rPr>
              <a:t>N</a:t>
            </a:r>
            <a:r>
              <a:rPr kumimoji="1" lang="zh-CN" altLang="zh-CN" sz="2400" b="1" dirty="0">
                <a:latin typeface="Times New Roman" pitchFamily="18" charset="0"/>
              </a:rPr>
              <a:t>），以致于后级集电极电位接近电源电压，</a:t>
            </a:r>
            <a:r>
              <a:rPr kumimoji="1" lang="zh-CN" altLang="zh-CN" sz="2400" b="1" i="1" dirty="0">
                <a:latin typeface="Times New Roman" pitchFamily="18" charset="0"/>
              </a:rPr>
              <a:t>Q</a:t>
            </a:r>
            <a:r>
              <a:rPr kumimoji="1" lang="zh-CN" altLang="zh-CN" sz="2400" b="1" dirty="0">
                <a:latin typeface="Times New Roman" pitchFamily="18" charset="0"/>
              </a:rPr>
              <a:t>点不合适。</a:t>
            </a:r>
            <a:endParaRPr kumimoji="1" lang="zh-CN" altLang="en-US" sz="2400" b="1" dirty="0">
              <a:latin typeface="Times New Roman" pitchFamily="18" charset="0"/>
            </a:endParaRPr>
          </a:p>
        </p:txBody>
      </p:sp>
      <p:pic>
        <p:nvPicPr>
          <p:cNvPr id="23556" name="Picture 4" descr="Dz030101"/>
          <p:cNvPicPr>
            <a:picLocks noChangeAspect="1" noChangeArrowheads="1"/>
          </p:cNvPicPr>
          <p:nvPr/>
        </p:nvPicPr>
        <p:blipFill>
          <a:blip r:embed="rId3" cstate="print"/>
          <a:srcRect l="54546" t="51328" b="5594"/>
          <a:stretch>
            <a:fillRect/>
          </a:stretch>
        </p:blipFill>
        <p:spPr bwMode="auto">
          <a:xfrm>
            <a:off x="4714875" y="1320800"/>
            <a:ext cx="3810000" cy="2755900"/>
          </a:xfrm>
          <a:prstGeom prst="rect">
            <a:avLst/>
          </a:prstGeom>
          <a:noFill/>
        </p:spPr>
      </p:pic>
      <p:sp>
        <p:nvSpPr>
          <p:cNvPr id="23557" name="Text Box 5"/>
          <p:cNvSpPr txBox="1">
            <a:spLocks noChangeArrowheads="1"/>
          </p:cNvSpPr>
          <p:nvPr/>
        </p:nvSpPr>
        <p:spPr bwMode="auto">
          <a:xfrm>
            <a:off x="5002213" y="3911600"/>
            <a:ext cx="3581400" cy="1114425"/>
          </a:xfrm>
          <a:prstGeom prst="rect">
            <a:avLst/>
          </a:prstGeom>
          <a:noFill/>
          <a:ln w="9525">
            <a:noFill/>
            <a:miter lim="800000"/>
            <a:headEnd/>
            <a:tailEnd/>
          </a:ln>
          <a:effectLst/>
        </p:spPr>
        <p:txBody>
          <a:bodyPr>
            <a:spAutoFit/>
          </a:bodyPr>
          <a:lstStyle/>
          <a:p>
            <a:pPr>
              <a:lnSpc>
                <a:spcPct val="140000"/>
              </a:lnSpc>
            </a:pPr>
            <a:r>
              <a:rPr kumimoji="1" lang="zh-CN" altLang="zh-CN" sz="2400" b="1" i="1">
                <a:solidFill>
                  <a:srgbClr val="A50021"/>
                </a:solidFill>
                <a:latin typeface="Times New Roman" pitchFamily="18" charset="0"/>
              </a:rPr>
              <a:t>U</a:t>
            </a:r>
            <a:r>
              <a:rPr kumimoji="1" lang="zh-CN" altLang="zh-CN" sz="2400" b="1" baseline="-25000">
                <a:solidFill>
                  <a:srgbClr val="A50021"/>
                </a:solidFill>
                <a:latin typeface="Times New Roman" pitchFamily="18" charset="0"/>
              </a:rPr>
              <a:t>CQ1</a:t>
            </a:r>
            <a:r>
              <a:rPr kumimoji="1" lang="zh-CN" altLang="zh-CN" sz="2400" b="1" i="1">
                <a:solidFill>
                  <a:srgbClr val="A50021"/>
                </a:solidFill>
                <a:latin typeface="Times New Roman" pitchFamily="18" charset="0"/>
              </a:rPr>
              <a:t> </a:t>
            </a:r>
            <a:r>
              <a:rPr kumimoji="1" lang="zh-CN" altLang="zh-CN" sz="2400" b="1">
                <a:solidFill>
                  <a:srgbClr val="A50021"/>
                </a:solidFill>
                <a:latin typeface="Times New Roman" pitchFamily="18" charset="0"/>
              </a:rPr>
              <a:t>（ </a:t>
            </a:r>
            <a:r>
              <a:rPr kumimoji="1" lang="zh-CN" altLang="zh-CN" sz="2400" b="1" i="1">
                <a:solidFill>
                  <a:srgbClr val="A50021"/>
                </a:solidFill>
                <a:latin typeface="Times New Roman" pitchFamily="18" charset="0"/>
              </a:rPr>
              <a:t>U</a:t>
            </a:r>
            <a:r>
              <a:rPr kumimoji="1" lang="zh-CN" altLang="zh-CN" sz="2400" b="1" baseline="-25000">
                <a:solidFill>
                  <a:srgbClr val="A50021"/>
                </a:solidFill>
                <a:latin typeface="Times New Roman" pitchFamily="18" charset="0"/>
              </a:rPr>
              <a:t>BQ2</a:t>
            </a:r>
            <a:r>
              <a:rPr kumimoji="1" lang="zh-CN" altLang="zh-CN" sz="2400" b="1">
                <a:solidFill>
                  <a:srgbClr val="A50021"/>
                </a:solidFill>
                <a:latin typeface="Times New Roman" pitchFamily="18" charset="0"/>
              </a:rPr>
              <a:t> ）</a:t>
            </a:r>
            <a:r>
              <a:rPr kumimoji="1" lang="zh-CN" altLang="zh-CN" sz="2400" b="1" i="1">
                <a:solidFill>
                  <a:srgbClr val="A50021"/>
                </a:solidFill>
                <a:latin typeface="Times New Roman" pitchFamily="18" charset="0"/>
              </a:rPr>
              <a:t> </a:t>
            </a:r>
            <a:r>
              <a:rPr kumimoji="1" lang="zh-CN" altLang="zh-CN" sz="2400" b="1">
                <a:solidFill>
                  <a:srgbClr val="A50021"/>
                </a:solidFill>
                <a:latin typeface="Times New Roman" pitchFamily="18" charset="0"/>
              </a:rPr>
              <a:t>＞</a:t>
            </a:r>
            <a:r>
              <a:rPr kumimoji="1" lang="zh-CN" altLang="zh-CN" sz="2400" b="1" i="1">
                <a:solidFill>
                  <a:srgbClr val="A50021"/>
                </a:solidFill>
                <a:latin typeface="Times New Roman" pitchFamily="18" charset="0"/>
              </a:rPr>
              <a:t> U</a:t>
            </a:r>
            <a:r>
              <a:rPr kumimoji="1" lang="zh-CN" altLang="zh-CN" sz="2400" b="1" baseline="-25000">
                <a:solidFill>
                  <a:srgbClr val="A50021"/>
                </a:solidFill>
                <a:latin typeface="Times New Roman" pitchFamily="18" charset="0"/>
              </a:rPr>
              <a:t>BQ1</a:t>
            </a:r>
            <a:endParaRPr kumimoji="1" lang="zh-CN" altLang="zh-CN" sz="2400" b="1">
              <a:solidFill>
                <a:srgbClr val="A50021"/>
              </a:solidFill>
              <a:latin typeface="Times New Roman" pitchFamily="18" charset="0"/>
            </a:endParaRPr>
          </a:p>
          <a:p>
            <a:pPr>
              <a:lnSpc>
                <a:spcPct val="140000"/>
              </a:lnSpc>
            </a:pPr>
            <a:r>
              <a:rPr kumimoji="1" lang="zh-CN" altLang="zh-CN" sz="2400" b="1" i="1">
                <a:solidFill>
                  <a:srgbClr val="A50021"/>
                </a:solidFill>
                <a:latin typeface="Times New Roman" pitchFamily="18" charset="0"/>
              </a:rPr>
              <a:t>U</a:t>
            </a:r>
            <a:r>
              <a:rPr kumimoji="1" lang="zh-CN" altLang="zh-CN" sz="2400" b="1" baseline="-25000">
                <a:solidFill>
                  <a:srgbClr val="A50021"/>
                </a:solidFill>
                <a:latin typeface="Times New Roman" pitchFamily="18" charset="0"/>
              </a:rPr>
              <a:t>CQ2 </a:t>
            </a:r>
            <a:r>
              <a:rPr kumimoji="1" lang="zh-CN" altLang="zh-CN" sz="2400" b="1">
                <a:solidFill>
                  <a:srgbClr val="A50021"/>
                </a:solidFill>
                <a:latin typeface="Times New Roman" pitchFamily="18" charset="0"/>
              </a:rPr>
              <a:t>＜</a:t>
            </a:r>
            <a:r>
              <a:rPr kumimoji="1" lang="zh-CN" altLang="zh-CN" sz="2400" b="1" baseline="-25000">
                <a:solidFill>
                  <a:srgbClr val="A50021"/>
                </a:solidFill>
                <a:latin typeface="Times New Roman" pitchFamily="18" charset="0"/>
              </a:rPr>
              <a:t> </a:t>
            </a:r>
            <a:r>
              <a:rPr kumimoji="1" lang="zh-CN" altLang="zh-CN" sz="2400" b="1" i="1">
                <a:solidFill>
                  <a:srgbClr val="A50021"/>
                </a:solidFill>
                <a:latin typeface="Times New Roman" pitchFamily="18" charset="0"/>
              </a:rPr>
              <a:t>U</a:t>
            </a:r>
            <a:r>
              <a:rPr kumimoji="1" lang="zh-CN" altLang="zh-CN" sz="2400" b="1" baseline="-25000">
                <a:solidFill>
                  <a:srgbClr val="A50021"/>
                </a:solidFill>
                <a:latin typeface="Times New Roman" pitchFamily="18" charset="0"/>
              </a:rPr>
              <a:t>CQ1</a:t>
            </a:r>
            <a:r>
              <a:rPr kumimoji="1" lang="zh-CN" altLang="zh-CN" sz="2400" b="1">
                <a:solidFill>
                  <a:srgbClr val="A50021"/>
                </a:solidFill>
                <a:latin typeface="Times New Roman" pitchFamily="18" charset="0"/>
              </a:rPr>
              <a:t> </a:t>
            </a:r>
            <a:endParaRPr kumimoji="1" lang="en-US" altLang="zh-CN" sz="2400" b="1">
              <a:solidFill>
                <a:srgbClr val="A50021"/>
              </a:solidFill>
              <a:latin typeface="Times New Roman" pitchFamily="18" charset="0"/>
            </a:endParaRPr>
          </a:p>
        </p:txBody>
      </p:sp>
      <p:graphicFrame>
        <p:nvGraphicFramePr>
          <p:cNvPr id="23558" name="Object 6"/>
          <p:cNvGraphicFramePr>
            <a:graphicFrameLocks noGrp="1" noChangeAspect="1"/>
          </p:cNvGraphicFramePr>
          <p:nvPr>
            <p:ph idx="1"/>
          </p:nvPr>
        </p:nvGraphicFramePr>
        <p:xfrm>
          <a:off x="611188" y="1412875"/>
          <a:ext cx="3743325" cy="2633663"/>
        </p:xfrm>
        <a:graphic>
          <a:graphicData uri="http://schemas.openxmlformats.org/presentationml/2006/ole">
            <mc:AlternateContent xmlns:mc="http://schemas.openxmlformats.org/markup-compatibility/2006">
              <mc:Choice xmlns:v="urn:schemas-microsoft-com:vml" Requires="v">
                <p:oleObj spid="_x0000_s157707" name="Photo Editor 照片" r:id="rId4" imgW="12527124" imgH="8809524" progId="">
                  <p:embed/>
                </p:oleObj>
              </mc:Choice>
              <mc:Fallback>
                <p:oleObj name="Photo Editor 照片" r:id="rId4" imgW="12527124" imgH="880952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412875"/>
                        <a:ext cx="3743325" cy="263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9" name="Text Box 7"/>
          <p:cNvSpPr txBox="1">
            <a:spLocks noChangeArrowheads="1"/>
          </p:cNvSpPr>
          <p:nvPr/>
        </p:nvSpPr>
        <p:spPr bwMode="auto">
          <a:xfrm>
            <a:off x="827088" y="3984625"/>
            <a:ext cx="3581400" cy="1114425"/>
          </a:xfrm>
          <a:prstGeom prst="rect">
            <a:avLst/>
          </a:prstGeom>
          <a:noFill/>
          <a:ln w="9525">
            <a:noFill/>
            <a:miter lim="800000"/>
            <a:headEnd/>
            <a:tailEnd/>
          </a:ln>
          <a:effectLst/>
        </p:spPr>
        <p:txBody>
          <a:bodyPr>
            <a:spAutoFit/>
          </a:bodyPr>
          <a:lstStyle/>
          <a:p>
            <a:pPr>
              <a:lnSpc>
                <a:spcPct val="140000"/>
              </a:lnSpc>
            </a:pPr>
            <a:r>
              <a:rPr kumimoji="1" lang="zh-CN" altLang="zh-CN" sz="2400" b="1" i="1">
                <a:solidFill>
                  <a:srgbClr val="A50021"/>
                </a:solidFill>
                <a:latin typeface="Times New Roman" pitchFamily="18" charset="0"/>
              </a:rPr>
              <a:t>U</a:t>
            </a:r>
            <a:r>
              <a:rPr kumimoji="1" lang="zh-CN" altLang="zh-CN" sz="2400" b="1" baseline="-25000">
                <a:solidFill>
                  <a:srgbClr val="A50021"/>
                </a:solidFill>
                <a:latin typeface="Times New Roman" pitchFamily="18" charset="0"/>
              </a:rPr>
              <a:t>CQ1</a:t>
            </a:r>
            <a:r>
              <a:rPr kumimoji="1" lang="zh-CN" altLang="zh-CN" sz="2400" b="1" i="1">
                <a:solidFill>
                  <a:srgbClr val="A50021"/>
                </a:solidFill>
                <a:latin typeface="Times New Roman" pitchFamily="18" charset="0"/>
              </a:rPr>
              <a:t> </a:t>
            </a:r>
            <a:r>
              <a:rPr kumimoji="1" lang="zh-CN" altLang="zh-CN" sz="2400" b="1">
                <a:solidFill>
                  <a:srgbClr val="A50021"/>
                </a:solidFill>
                <a:latin typeface="Times New Roman" pitchFamily="18" charset="0"/>
              </a:rPr>
              <a:t>（ </a:t>
            </a:r>
            <a:r>
              <a:rPr kumimoji="1" lang="zh-CN" altLang="zh-CN" sz="2400" b="1" i="1">
                <a:solidFill>
                  <a:srgbClr val="A50021"/>
                </a:solidFill>
                <a:latin typeface="Times New Roman" pitchFamily="18" charset="0"/>
              </a:rPr>
              <a:t>U</a:t>
            </a:r>
            <a:r>
              <a:rPr kumimoji="1" lang="zh-CN" altLang="zh-CN" sz="2400" b="1" baseline="-25000">
                <a:solidFill>
                  <a:srgbClr val="A50021"/>
                </a:solidFill>
                <a:latin typeface="Times New Roman" pitchFamily="18" charset="0"/>
              </a:rPr>
              <a:t>BQ2</a:t>
            </a:r>
            <a:r>
              <a:rPr kumimoji="1" lang="zh-CN" altLang="zh-CN" sz="2400" b="1">
                <a:solidFill>
                  <a:srgbClr val="A50021"/>
                </a:solidFill>
                <a:latin typeface="Times New Roman" pitchFamily="18" charset="0"/>
              </a:rPr>
              <a:t> ）</a:t>
            </a:r>
            <a:r>
              <a:rPr kumimoji="1" lang="zh-CN" altLang="zh-CN" sz="2400" b="1" i="1">
                <a:solidFill>
                  <a:srgbClr val="A50021"/>
                </a:solidFill>
                <a:latin typeface="Times New Roman" pitchFamily="18" charset="0"/>
              </a:rPr>
              <a:t> </a:t>
            </a:r>
            <a:r>
              <a:rPr kumimoji="1" lang="zh-CN" altLang="zh-CN" sz="2400" b="1">
                <a:solidFill>
                  <a:srgbClr val="A50021"/>
                </a:solidFill>
                <a:latin typeface="Times New Roman" pitchFamily="18" charset="0"/>
              </a:rPr>
              <a:t>＞</a:t>
            </a:r>
            <a:r>
              <a:rPr kumimoji="1" lang="zh-CN" altLang="zh-CN" sz="2400" b="1" i="1">
                <a:solidFill>
                  <a:srgbClr val="A50021"/>
                </a:solidFill>
                <a:latin typeface="Times New Roman" pitchFamily="18" charset="0"/>
              </a:rPr>
              <a:t> U</a:t>
            </a:r>
            <a:r>
              <a:rPr kumimoji="1" lang="zh-CN" altLang="zh-CN" sz="2400" b="1" baseline="-25000">
                <a:solidFill>
                  <a:srgbClr val="A50021"/>
                </a:solidFill>
                <a:latin typeface="Times New Roman" pitchFamily="18" charset="0"/>
              </a:rPr>
              <a:t>BQ1</a:t>
            </a:r>
            <a:endParaRPr kumimoji="1" lang="zh-CN" altLang="zh-CN" sz="2400" b="1">
              <a:solidFill>
                <a:srgbClr val="A50021"/>
              </a:solidFill>
              <a:latin typeface="Times New Roman" pitchFamily="18" charset="0"/>
            </a:endParaRPr>
          </a:p>
          <a:p>
            <a:pPr>
              <a:lnSpc>
                <a:spcPct val="140000"/>
              </a:lnSpc>
            </a:pPr>
            <a:r>
              <a:rPr kumimoji="1" lang="zh-CN" altLang="zh-CN" sz="2400" b="1" i="1">
                <a:solidFill>
                  <a:srgbClr val="A50021"/>
                </a:solidFill>
                <a:latin typeface="Times New Roman" pitchFamily="18" charset="0"/>
              </a:rPr>
              <a:t>U</a:t>
            </a:r>
            <a:r>
              <a:rPr kumimoji="1" lang="zh-CN" altLang="zh-CN" sz="2400" b="1" baseline="-25000">
                <a:solidFill>
                  <a:srgbClr val="A50021"/>
                </a:solidFill>
                <a:latin typeface="Times New Roman" pitchFamily="18" charset="0"/>
              </a:rPr>
              <a:t>CQ2 </a:t>
            </a:r>
            <a:r>
              <a:rPr kumimoji="1" lang="zh-CN" altLang="zh-CN" sz="2400" b="1">
                <a:solidFill>
                  <a:srgbClr val="A50021"/>
                </a:solidFill>
                <a:latin typeface="Times New Roman" pitchFamily="18" charset="0"/>
              </a:rPr>
              <a:t>＞</a:t>
            </a:r>
            <a:r>
              <a:rPr kumimoji="1" lang="zh-CN" altLang="zh-CN" sz="2400" b="1" baseline="-25000">
                <a:solidFill>
                  <a:srgbClr val="A50021"/>
                </a:solidFill>
                <a:latin typeface="Times New Roman" pitchFamily="18" charset="0"/>
              </a:rPr>
              <a:t> </a:t>
            </a:r>
            <a:r>
              <a:rPr kumimoji="1" lang="zh-CN" altLang="zh-CN" sz="2400" b="1" i="1">
                <a:solidFill>
                  <a:srgbClr val="A50021"/>
                </a:solidFill>
                <a:latin typeface="Times New Roman" pitchFamily="18" charset="0"/>
              </a:rPr>
              <a:t>U</a:t>
            </a:r>
            <a:r>
              <a:rPr kumimoji="1" lang="zh-CN" altLang="zh-CN" sz="2400" b="1" baseline="-25000">
                <a:solidFill>
                  <a:srgbClr val="A50021"/>
                </a:solidFill>
                <a:latin typeface="Times New Roman" pitchFamily="18" charset="0"/>
              </a:rPr>
              <a:t>CQ1</a:t>
            </a:r>
            <a:r>
              <a:rPr kumimoji="1" lang="zh-CN" altLang="zh-CN" sz="2400" b="1">
                <a:solidFill>
                  <a:srgbClr val="A50021"/>
                </a:solidFill>
                <a:latin typeface="Times New Roman" pitchFamily="18" charset="0"/>
              </a:rPr>
              <a:t> </a:t>
            </a:r>
            <a:endParaRPr kumimoji="1" lang="en-US" altLang="zh-CN" sz="2400" b="1">
              <a:solidFill>
                <a:srgbClr val="A5002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9">
                                            <p:txEl>
                                              <p:pRg st="0" end="0"/>
                                            </p:txEl>
                                          </p:spTgt>
                                        </p:tgtEl>
                                        <p:attrNameLst>
                                          <p:attrName>style.visibility</p:attrName>
                                        </p:attrNameLst>
                                      </p:cBhvr>
                                      <p:to>
                                        <p:strVal val="visible"/>
                                      </p:to>
                                    </p:set>
                                    <p:animEffect transition="in" filter="wipe(left)">
                                      <p:cBhvr>
                                        <p:cTn id="7" dur="500"/>
                                        <p:tgtEl>
                                          <p:spTgt spid="235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9">
                                            <p:txEl>
                                              <p:pRg st="1" end="1"/>
                                            </p:txEl>
                                          </p:spTgt>
                                        </p:tgtEl>
                                        <p:attrNameLst>
                                          <p:attrName>style.visibility</p:attrName>
                                        </p:attrNameLst>
                                      </p:cBhvr>
                                      <p:to>
                                        <p:strVal val="visible"/>
                                      </p:to>
                                    </p:set>
                                    <p:animEffect transition="in" filter="wipe(left)">
                                      <p:cBhvr>
                                        <p:cTn id="12" dur="500"/>
                                        <p:tgtEl>
                                          <p:spTgt spid="235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555">
                                            <p:txEl>
                                              <p:pRg st="0" end="0"/>
                                            </p:txEl>
                                          </p:spTgt>
                                        </p:tgtEl>
                                        <p:attrNameLst>
                                          <p:attrName>style.visibility</p:attrName>
                                        </p:attrNameLst>
                                      </p:cBhvr>
                                      <p:to>
                                        <p:strVal val="visible"/>
                                      </p:to>
                                    </p:set>
                                    <p:animEffect transition="in" filter="wipe(left)">
                                      <p:cBhvr>
                                        <p:cTn id="17" dur="500"/>
                                        <p:tgtEl>
                                          <p:spTgt spid="2355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556"/>
                                        </p:tgtEl>
                                        <p:attrNameLst>
                                          <p:attrName>style.visibility</p:attrName>
                                        </p:attrNameLst>
                                      </p:cBhvr>
                                      <p:to>
                                        <p:strVal val="visible"/>
                                      </p:to>
                                    </p:set>
                                    <p:animEffect transition="in" filter="wipe(left)">
                                      <p:cBhvr>
                                        <p:cTn id="22" dur="500"/>
                                        <p:tgtEl>
                                          <p:spTgt spid="235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557">
                                            <p:txEl>
                                              <p:pRg st="0" end="0"/>
                                            </p:txEl>
                                          </p:spTgt>
                                        </p:tgtEl>
                                        <p:attrNameLst>
                                          <p:attrName>style.visibility</p:attrName>
                                        </p:attrNameLst>
                                      </p:cBhvr>
                                      <p:to>
                                        <p:strVal val="visible"/>
                                      </p:to>
                                    </p:set>
                                    <p:animEffect transition="in" filter="wipe(left)">
                                      <p:cBhvr>
                                        <p:cTn id="27" dur="500"/>
                                        <p:tgtEl>
                                          <p:spTgt spid="2355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557">
                                            <p:txEl>
                                              <p:pRg st="1" end="1"/>
                                            </p:txEl>
                                          </p:spTgt>
                                        </p:tgtEl>
                                        <p:attrNameLst>
                                          <p:attrName>style.visibility</p:attrName>
                                        </p:attrNameLst>
                                      </p:cBhvr>
                                      <p:to>
                                        <p:strVal val="visible"/>
                                      </p:to>
                                    </p:set>
                                    <p:animEffect transition="in" filter="wipe(left)">
                                      <p:cBhvr>
                                        <p:cTn id="32" dur="500"/>
                                        <p:tgtEl>
                                          <p:spTgt spid="235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P spid="23557" grpId="0" build="p" autoUpdateAnimBg="0"/>
      <p:bldP spid="23559"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611188" y="1628775"/>
          <a:ext cx="3216275" cy="4572000"/>
        </p:xfrm>
        <a:graphic>
          <a:graphicData uri="http://schemas.openxmlformats.org/presentationml/2006/ole">
            <mc:AlternateContent xmlns:mc="http://schemas.openxmlformats.org/markup-compatibility/2006">
              <mc:Choice xmlns:v="urn:schemas-microsoft-com:vml" Requires="v">
                <p:oleObj spid="_x0000_s202763" name="Photo Editor 照片" r:id="rId3" imgW="10488489" imgH="14904762" progId="">
                  <p:embed/>
                </p:oleObj>
              </mc:Choice>
              <mc:Fallback>
                <p:oleObj name="Photo Editor 照片" r:id="rId3" imgW="10488489" imgH="14904762"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628775"/>
                        <a:ext cx="32162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7" name="Rectangle 3"/>
          <p:cNvSpPr>
            <a:spLocks noGrp="1" noChangeArrowheads="1"/>
          </p:cNvSpPr>
          <p:nvPr>
            <p:ph type="title"/>
          </p:nvPr>
        </p:nvSpPr>
        <p:spPr>
          <a:xfrm>
            <a:off x="250825" y="908050"/>
            <a:ext cx="3124200" cy="533400"/>
          </a:xfrm>
        </p:spPr>
        <p:txBody>
          <a:bodyPr/>
          <a:lstStyle/>
          <a:p>
            <a:pPr algn="l"/>
            <a:r>
              <a:rPr lang="zh-CN" altLang="en-US" sz="3200">
                <a:solidFill>
                  <a:schemeClr val="tx1"/>
                </a:solidFill>
                <a:ea typeface="华文行楷" pitchFamily="2" charset="-122"/>
              </a:rPr>
              <a:t>输入级的分析</a:t>
            </a:r>
            <a:endParaRPr lang="zh-CN" altLang="en-US" sz="2400">
              <a:solidFill>
                <a:schemeClr val="tx1"/>
              </a:solidFill>
              <a:ea typeface="华文行楷" pitchFamily="2" charset="-122"/>
            </a:endParaRPr>
          </a:p>
        </p:txBody>
      </p:sp>
      <p:sp>
        <p:nvSpPr>
          <p:cNvPr id="36868" name="Text Box 4"/>
          <p:cNvSpPr txBox="1">
            <a:spLocks noChangeArrowheads="1"/>
          </p:cNvSpPr>
          <p:nvPr/>
        </p:nvSpPr>
        <p:spPr bwMode="auto">
          <a:xfrm>
            <a:off x="4116388" y="2543175"/>
            <a:ext cx="4191000" cy="1552575"/>
          </a:xfrm>
          <a:prstGeom prst="rect">
            <a:avLst/>
          </a:prstGeom>
          <a:noFill/>
          <a:ln w="9525">
            <a:noFill/>
            <a:miter lim="800000"/>
            <a:headEnd/>
            <a:tailEnd/>
          </a:ln>
          <a:effectLst/>
        </p:spPr>
        <p:txBody>
          <a:bodyPr>
            <a:spAutoFit/>
          </a:bodyPr>
          <a:lstStyle/>
          <a:p>
            <a:pPr>
              <a:spcBef>
                <a:spcPct val="50000"/>
              </a:spcBef>
            </a:pPr>
            <a:r>
              <a:rPr kumimoji="1" lang="en-US" altLang="zh-CN" sz="2000">
                <a:latin typeface="Times New Roman" pitchFamily="18" charset="0"/>
              </a:rPr>
              <a:t>     </a:t>
            </a:r>
            <a:r>
              <a:rPr kumimoji="1" lang="en-US" altLang="zh-CN" sz="2400" b="1">
                <a:latin typeface="Times New Roman" pitchFamily="18" charset="0"/>
              </a:rPr>
              <a:t>T</a:t>
            </a:r>
            <a:r>
              <a:rPr kumimoji="1" lang="en-US" altLang="zh-CN" sz="2400" b="1" baseline="-25000">
                <a:latin typeface="Times New Roman" pitchFamily="18" charset="0"/>
              </a:rPr>
              <a:t>3</a:t>
            </a:r>
            <a:r>
              <a:rPr kumimoji="1" lang="zh-CN" altLang="en-US" sz="2400" b="1">
                <a:latin typeface="Times New Roman" pitchFamily="18" charset="0"/>
              </a:rPr>
              <a:t>、</a:t>
            </a:r>
            <a:r>
              <a:rPr kumimoji="1" lang="en-US" altLang="zh-CN" sz="2400" b="1">
                <a:latin typeface="Times New Roman" pitchFamily="18" charset="0"/>
              </a:rPr>
              <a:t>T</a:t>
            </a:r>
            <a:r>
              <a:rPr kumimoji="1" lang="en-US" altLang="zh-CN" sz="2400" b="1" baseline="-25000">
                <a:latin typeface="Times New Roman" pitchFamily="18" charset="0"/>
              </a:rPr>
              <a:t>4</a:t>
            </a:r>
            <a:r>
              <a:rPr kumimoji="1" lang="zh-CN" altLang="zh-CN" sz="2400" b="1">
                <a:latin typeface="Times New Roman" pitchFamily="18" charset="0"/>
              </a:rPr>
              <a:t>为横向</a:t>
            </a:r>
            <a:r>
              <a:rPr kumimoji="1" lang="en-US" altLang="zh-CN" sz="2400" b="1">
                <a:latin typeface="Times New Roman" pitchFamily="18" charset="0"/>
              </a:rPr>
              <a:t>PNP</a:t>
            </a:r>
            <a:r>
              <a:rPr kumimoji="1" lang="zh-CN" altLang="zh-CN" sz="2400" b="1">
                <a:latin typeface="Times New Roman" pitchFamily="18" charset="0"/>
              </a:rPr>
              <a:t>型管，输入端耐压高。共集形式，输入电阻大，允许的共模输入电压幅值大。共基形式频带宽。</a:t>
            </a:r>
            <a:endParaRPr kumimoji="1" lang="zh-CN" altLang="en-US" sz="2400" b="1" baseline="-25000">
              <a:latin typeface="Times New Roman" pitchFamily="18" charset="0"/>
            </a:endParaRPr>
          </a:p>
        </p:txBody>
      </p:sp>
      <p:sp>
        <p:nvSpPr>
          <p:cNvPr id="36869" name="Text Box 5"/>
          <p:cNvSpPr txBox="1">
            <a:spLocks noChangeArrowheads="1"/>
          </p:cNvSpPr>
          <p:nvPr/>
        </p:nvSpPr>
        <p:spPr bwMode="auto">
          <a:xfrm>
            <a:off x="4040188" y="942975"/>
            <a:ext cx="2209800" cy="476250"/>
          </a:xfrm>
          <a:prstGeom prst="rect">
            <a:avLst/>
          </a:prstGeom>
          <a:solidFill>
            <a:srgbClr val="66FFFF"/>
          </a:solidFill>
          <a:ln w="19050">
            <a:solidFill>
              <a:srgbClr val="FF0000"/>
            </a:solidFill>
            <a:miter lim="800000"/>
            <a:headEnd/>
            <a:tailEnd/>
          </a:ln>
          <a:effectLst/>
        </p:spPr>
        <p:txBody>
          <a:bodyPr>
            <a:spAutoFit/>
          </a:bodyPr>
          <a:lstStyle/>
          <a:p>
            <a:pPr eaLnBrk="0" hangingPunct="0">
              <a:spcBef>
                <a:spcPct val="50000"/>
              </a:spcBef>
            </a:pPr>
            <a:r>
              <a:rPr kumimoji="1" lang="zh-CN" altLang="en-US" sz="2400" b="1">
                <a:latin typeface="Times New Roman" pitchFamily="18" charset="0"/>
              </a:rPr>
              <a:t>共集</a:t>
            </a:r>
            <a:r>
              <a:rPr kumimoji="1" lang="en-US" altLang="zh-CN" sz="2400" b="1">
                <a:latin typeface="Times New Roman" pitchFamily="18" charset="0"/>
              </a:rPr>
              <a:t>-</a:t>
            </a:r>
            <a:r>
              <a:rPr kumimoji="1" lang="zh-CN" altLang="en-US" sz="2400" b="1">
                <a:latin typeface="Times New Roman" pitchFamily="18" charset="0"/>
              </a:rPr>
              <a:t>共基形式</a:t>
            </a:r>
          </a:p>
        </p:txBody>
      </p:sp>
      <p:sp>
        <p:nvSpPr>
          <p:cNvPr id="36870" name="Text Box 6"/>
          <p:cNvSpPr txBox="1">
            <a:spLocks noChangeArrowheads="1"/>
          </p:cNvSpPr>
          <p:nvPr/>
        </p:nvSpPr>
        <p:spPr bwMode="auto">
          <a:xfrm>
            <a:off x="4192588" y="4067175"/>
            <a:ext cx="4419600" cy="968375"/>
          </a:xfrm>
          <a:prstGeom prst="rect">
            <a:avLst/>
          </a:prstGeom>
          <a:noFill/>
          <a:ln w="9525">
            <a:noFill/>
            <a:miter lim="800000"/>
            <a:headEnd/>
            <a:tailEnd/>
          </a:ln>
          <a:effectLst/>
        </p:spPr>
        <p:txBody>
          <a:bodyPr>
            <a:spAutoFit/>
          </a:bodyPr>
          <a:lstStyle/>
          <a:p>
            <a:pPr>
              <a:lnSpc>
                <a:spcPct val="120000"/>
              </a:lnSpc>
            </a:pPr>
            <a:r>
              <a:rPr kumimoji="1" lang="en-US" altLang="zh-CN" sz="2400" b="1" i="1">
                <a:solidFill>
                  <a:srgbClr val="990033"/>
                </a:solidFill>
                <a:latin typeface="Times New Roman" pitchFamily="18" charset="0"/>
              </a:rPr>
              <a:t>Q</a:t>
            </a:r>
            <a:r>
              <a:rPr kumimoji="1" lang="zh-CN" altLang="en-US" sz="2400" b="1">
                <a:solidFill>
                  <a:srgbClr val="990033"/>
                </a:solidFill>
                <a:latin typeface="Times New Roman" pitchFamily="18" charset="0"/>
              </a:rPr>
              <a:t>点的稳定：</a:t>
            </a:r>
          </a:p>
          <a:p>
            <a:pPr>
              <a:lnSpc>
                <a:spcPct val="120000"/>
              </a:lnSpc>
            </a:pPr>
            <a:r>
              <a:rPr kumimoji="1" lang="en-US" altLang="zh-CN" sz="2400" b="1" i="1">
                <a:latin typeface="Times New Roman" pitchFamily="18" charset="0"/>
              </a:rPr>
              <a:t>T</a:t>
            </a:r>
            <a:r>
              <a:rPr kumimoji="1" lang="zh-CN" altLang="en-US" sz="2400" b="1">
                <a:latin typeface="Times New Roman" pitchFamily="18" charset="0"/>
              </a:rPr>
              <a:t>（℃）↑→</a:t>
            </a:r>
            <a:r>
              <a:rPr kumimoji="1" lang="en-US" altLang="zh-CN" sz="2400" b="1" i="1">
                <a:latin typeface="Times New Roman" pitchFamily="18" charset="0"/>
              </a:rPr>
              <a:t>I</a:t>
            </a:r>
            <a:r>
              <a:rPr kumimoji="1" lang="en-US" altLang="zh-CN" sz="2400" b="1" baseline="-25000">
                <a:latin typeface="Times New Roman" pitchFamily="18" charset="0"/>
              </a:rPr>
              <a:t>C1</a:t>
            </a:r>
            <a:r>
              <a:rPr kumimoji="1" lang="en-US" altLang="zh-CN" sz="2400" b="1">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C2</a:t>
            </a:r>
            <a:r>
              <a:rPr kumimoji="1" lang="en-US" altLang="zh-CN" sz="2400" b="1">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C8</a:t>
            </a:r>
            <a:r>
              <a:rPr kumimoji="1" lang="en-US" altLang="zh-CN" sz="2400" b="1">
                <a:latin typeface="Times New Roman" pitchFamily="18" charset="0"/>
              </a:rPr>
              <a:t>↑ </a:t>
            </a:r>
          </a:p>
        </p:txBody>
      </p:sp>
      <p:sp>
        <p:nvSpPr>
          <p:cNvPr id="36871" name="Text Box 7"/>
          <p:cNvSpPr txBox="1">
            <a:spLocks noChangeArrowheads="1"/>
          </p:cNvSpPr>
          <p:nvPr/>
        </p:nvSpPr>
        <p:spPr bwMode="auto">
          <a:xfrm>
            <a:off x="4213225" y="4918075"/>
            <a:ext cx="4557713" cy="1406525"/>
          </a:xfrm>
          <a:prstGeom prst="rect">
            <a:avLst/>
          </a:prstGeom>
          <a:noFill/>
          <a:ln w="9525">
            <a:noFill/>
            <a:miter lim="800000"/>
            <a:headEnd/>
            <a:tailEnd/>
          </a:ln>
          <a:effectLst/>
        </p:spPr>
        <p:txBody>
          <a:bodyPr>
            <a:spAutoFit/>
          </a:bodyPr>
          <a:lstStyle/>
          <a:p>
            <a:pPr>
              <a:lnSpc>
                <a:spcPct val="120000"/>
              </a:lnSpc>
            </a:pPr>
            <a:r>
              <a:rPr kumimoji="1" lang="en-US" altLang="zh-CN" sz="2400" b="1" i="1">
                <a:latin typeface="Times New Roman" pitchFamily="18" charset="0"/>
              </a:rPr>
              <a:t>I</a:t>
            </a:r>
            <a:r>
              <a:rPr kumimoji="1" lang="en-US" altLang="zh-CN" sz="2400" b="1" baseline="-25000">
                <a:latin typeface="Times New Roman" pitchFamily="18" charset="0"/>
              </a:rPr>
              <a:t>C9</a:t>
            </a:r>
            <a:r>
              <a:rPr kumimoji="1" lang="zh-CN" altLang="en-US" sz="2400" b="1">
                <a:latin typeface="Times New Roman" pitchFamily="18" charset="0"/>
              </a:rPr>
              <a:t>与</a:t>
            </a:r>
            <a:r>
              <a:rPr kumimoji="1" lang="en-US" altLang="zh-CN" sz="2400" b="1" i="1">
                <a:latin typeface="Times New Roman" pitchFamily="18" charset="0"/>
              </a:rPr>
              <a:t>I</a:t>
            </a:r>
            <a:r>
              <a:rPr kumimoji="1" lang="en-US" altLang="zh-CN" sz="2400" b="1" baseline="-25000">
                <a:latin typeface="Times New Roman" pitchFamily="18" charset="0"/>
              </a:rPr>
              <a:t>C8</a:t>
            </a:r>
            <a:r>
              <a:rPr kumimoji="1" lang="zh-CN" altLang="en-US" sz="2400" b="1">
                <a:latin typeface="Times New Roman" pitchFamily="18" charset="0"/>
              </a:rPr>
              <a:t>为镜像关系→</a:t>
            </a:r>
            <a:r>
              <a:rPr kumimoji="1" lang="en-US" altLang="zh-CN" sz="2400" b="1" i="1">
                <a:latin typeface="Times New Roman" pitchFamily="18" charset="0"/>
              </a:rPr>
              <a:t>I</a:t>
            </a:r>
            <a:r>
              <a:rPr kumimoji="1" lang="en-US" altLang="zh-CN" sz="2400" b="1" baseline="-25000">
                <a:latin typeface="Times New Roman" pitchFamily="18" charset="0"/>
              </a:rPr>
              <a:t>C9</a:t>
            </a:r>
            <a:r>
              <a:rPr kumimoji="1" lang="en-US" altLang="zh-CN" sz="2400" b="1">
                <a:latin typeface="Times New Roman" pitchFamily="18" charset="0"/>
              </a:rPr>
              <a:t>↑</a:t>
            </a:r>
            <a:r>
              <a:rPr kumimoji="1" lang="zh-CN" altLang="en-US" sz="2400" b="1">
                <a:latin typeface="Times New Roman" pitchFamily="18" charset="0"/>
              </a:rPr>
              <a:t>，因</a:t>
            </a:r>
            <a:r>
              <a:rPr kumimoji="1" lang="en-US" altLang="zh-CN" sz="2400" b="1" i="1">
                <a:latin typeface="Times New Roman" pitchFamily="18" charset="0"/>
              </a:rPr>
              <a:t>I</a:t>
            </a:r>
            <a:r>
              <a:rPr kumimoji="1" lang="en-US" altLang="zh-CN" sz="2400" b="1" baseline="-25000">
                <a:latin typeface="Times New Roman" pitchFamily="18" charset="0"/>
              </a:rPr>
              <a:t>C10</a:t>
            </a:r>
            <a:r>
              <a:rPr kumimoji="1" lang="zh-CN" altLang="en-US" sz="2400" b="1">
                <a:latin typeface="Times New Roman" pitchFamily="18" charset="0"/>
              </a:rPr>
              <a:t>不变→</a:t>
            </a:r>
            <a:r>
              <a:rPr kumimoji="1" lang="zh-CN" altLang="en-US" sz="2400">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B3</a:t>
            </a:r>
            <a:r>
              <a:rPr kumimoji="1" lang="en-US" altLang="zh-CN" sz="2400" b="1">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B4</a:t>
            </a:r>
            <a:r>
              <a:rPr kumimoji="1" lang="en-US" altLang="zh-CN" sz="2400" b="1">
                <a:latin typeface="Times New Roman" pitchFamily="18" charset="0"/>
              </a:rPr>
              <a:t>↓ → </a:t>
            </a:r>
            <a:r>
              <a:rPr kumimoji="1" lang="en-US" altLang="zh-CN" sz="2400" b="1" i="1">
                <a:latin typeface="Times New Roman" pitchFamily="18" charset="0"/>
              </a:rPr>
              <a:t>I</a:t>
            </a:r>
            <a:r>
              <a:rPr kumimoji="1" lang="en-US" altLang="zh-CN" sz="2400" b="1" baseline="-25000">
                <a:latin typeface="Times New Roman" pitchFamily="18" charset="0"/>
              </a:rPr>
              <a:t>C3</a:t>
            </a:r>
            <a:r>
              <a:rPr kumimoji="1" lang="en-US" altLang="zh-CN" sz="2400" b="1">
                <a:latin typeface="Times New Roman" pitchFamily="18" charset="0"/>
              </a:rPr>
              <a:t> ↓ </a:t>
            </a:r>
            <a:r>
              <a:rPr kumimoji="1" lang="en-US" altLang="zh-CN" sz="2400" b="1" i="1">
                <a:latin typeface="Times New Roman" pitchFamily="18" charset="0"/>
              </a:rPr>
              <a:t>I</a:t>
            </a:r>
            <a:r>
              <a:rPr kumimoji="1" lang="en-US" altLang="zh-CN" sz="2400" b="1" baseline="-25000">
                <a:latin typeface="Times New Roman" pitchFamily="18" charset="0"/>
              </a:rPr>
              <a:t>C4</a:t>
            </a:r>
            <a:r>
              <a:rPr kumimoji="1" lang="en-US" altLang="zh-CN" sz="2400" b="1">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C1</a:t>
            </a:r>
            <a:r>
              <a:rPr kumimoji="1" lang="en-US" altLang="zh-CN" sz="2400" b="1">
                <a:latin typeface="Times New Roman" pitchFamily="18" charset="0"/>
              </a:rPr>
              <a:t>↓ </a:t>
            </a:r>
            <a:r>
              <a:rPr kumimoji="1" lang="en-US" altLang="zh-CN" sz="2400" b="1" i="1">
                <a:latin typeface="Times New Roman" pitchFamily="18" charset="0"/>
              </a:rPr>
              <a:t>I</a:t>
            </a:r>
            <a:r>
              <a:rPr kumimoji="1" lang="en-US" altLang="zh-CN" sz="2400" b="1" baseline="-25000">
                <a:latin typeface="Times New Roman" pitchFamily="18" charset="0"/>
              </a:rPr>
              <a:t>C2</a:t>
            </a:r>
            <a:r>
              <a:rPr kumimoji="1" lang="en-US" altLang="zh-CN" sz="2400" b="1">
                <a:latin typeface="Times New Roman" pitchFamily="18" charset="0"/>
              </a:rPr>
              <a:t>↓</a:t>
            </a:r>
            <a:r>
              <a:rPr kumimoji="1" lang="en-US" altLang="zh-CN" sz="2400">
                <a:latin typeface="Times New Roman" pitchFamily="18" charset="0"/>
              </a:rPr>
              <a:t> </a:t>
            </a:r>
          </a:p>
        </p:txBody>
      </p:sp>
      <p:grpSp>
        <p:nvGrpSpPr>
          <p:cNvPr id="2" name="Group 8"/>
          <p:cNvGrpSpPr>
            <a:grpSpLocks/>
          </p:cNvGrpSpPr>
          <p:nvPr/>
        </p:nvGrpSpPr>
        <p:grpSpPr bwMode="auto">
          <a:xfrm>
            <a:off x="1390650" y="3228975"/>
            <a:ext cx="1277938" cy="381000"/>
            <a:chOff x="875" y="1776"/>
            <a:chExt cx="805" cy="240"/>
          </a:xfrm>
        </p:grpSpPr>
        <p:sp>
          <p:nvSpPr>
            <p:cNvPr id="36873" name="Line 9"/>
            <p:cNvSpPr>
              <a:spLocks noChangeShapeType="1"/>
            </p:cNvSpPr>
            <p:nvPr/>
          </p:nvSpPr>
          <p:spPr bwMode="auto">
            <a:xfrm>
              <a:off x="875" y="1776"/>
              <a:ext cx="0" cy="240"/>
            </a:xfrm>
            <a:prstGeom prst="line">
              <a:avLst/>
            </a:prstGeom>
            <a:noFill/>
            <a:ln w="28575">
              <a:solidFill>
                <a:srgbClr val="FF0000"/>
              </a:solidFill>
              <a:round/>
              <a:headEnd/>
              <a:tailEnd/>
            </a:ln>
            <a:effectLst/>
          </p:spPr>
          <p:txBody>
            <a:bodyPr/>
            <a:lstStyle/>
            <a:p>
              <a:endParaRPr lang="zh-CN" altLang="en-US"/>
            </a:p>
          </p:txBody>
        </p:sp>
        <p:sp>
          <p:nvSpPr>
            <p:cNvPr id="36874" name="Line 10"/>
            <p:cNvSpPr>
              <a:spLocks noChangeShapeType="1"/>
            </p:cNvSpPr>
            <p:nvPr/>
          </p:nvSpPr>
          <p:spPr bwMode="auto">
            <a:xfrm>
              <a:off x="1680" y="1776"/>
              <a:ext cx="0" cy="240"/>
            </a:xfrm>
            <a:prstGeom prst="line">
              <a:avLst/>
            </a:prstGeom>
            <a:noFill/>
            <a:ln w="28575">
              <a:solidFill>
                <a:srgbClr val="FF0000"/>
              </a:solidFill>
              <a:round/>
              <a:headEnd/>
              <a:tailEnd/>
            </a:ln>
            <a:effectLst/>
          </p:spPr>
          <p:txBody>
            <a:bodyPr/>
            <a:lstStyle/>
            <a:p>
              <a:endParaRPr lang="zh-CN" altLang="en-US"/>
            </a:p>
          </p:txBody>
        </p:sp>
      </p:grpSp>
      <p:grpSp>
        <p:nvGrpSpPr>
          <p:cNvPr id="3" name="Group 11"/>
          <p:cNvGrpSpPr>
            <a:grpSpLocks/>
          </p:cNvGrpSpPr>
          <p:nvPr/>
        </p:nvGrpSpPr>
        <p:grpSpPr bwMode="auto">
          <a:xfrm>
            <a:off x="2668588" y="4068763"/>
            <a:ext cx="1066800" cy="982662"/>
            <a:chOff x="1680" y="2305"/>
            <a:chExt cx="672" cy="619"/>
          </a:xfrm>
        </p:grpSpPr>
        <p:sp>
          <p:nvSpPr>
            <p:cNvPr id="36876" name="Line 12"/>
            <p:cNvSpPr>
              <a:spLocks noChangeShapeType="1"/>
            </p:cNvSpPr>
            <p:nvPr/>
          </p:nvSpPr>
          <p:spPr bwMode="auto">
            <a:xfrm>
              <a:off x="1680" y="2305"/>
              <a:ext cx="0" cy="619"/>
            </a:xfrm>
            <a:prstGeom prst="line">
              <a:avLst/>
            </a:prstGeom>
            <a:noFill/>
            <a:ln w="28575">
              <a:solidFill>
                <a:srgbClr val="FF0000"/>
              </a:solidFill>
              <a:round/>
              <a:headEnd/>
              <a:tailEnd/>
            </a:ln>
            <a:effectLst/>
          </p:spPr>
          <p:txBody>
            <a:bodyPr/>
            <a:lstStyle/>
            <a:p>
              <a:endParaRPr lang="zh-CN" altLang="en-US"/>
            </a:p>
          </p:txBody>
        </p:sp>
        <p:sp>
          <p:nvSpPr>
            <p:cNvPr id="36877" name="Line 13"/>
            <p:cNvSpPr>
              <a:spLocks noChangeShapeType="1"/>
            </p:cNvSpPr>
            <p:nvPr/>
          </p:nvSpPr>
          <p:spPr bwMode="auto">
            <a:xfrm>
              <a:off x="1680" y="2756"/>
              <a:ext cx="672" cy="0"/>
            </a:xfrm>
            <a:prstGeom prst="line">
              <a:avLst/>
            </a:prstGeom>
            <a:noFill/>
            <a:ln w="28575">
              <a:solidFill>
                <a:srgbClr val="FF0000"/>
              </a:solidFill>
              <a:round/>
              <a:headEnd/>
              <a:tailEnd/>
            </a:ln>
            <a:effectLst/>
          </p:spPr>
          <p:txBody>
            <a:bodyPr/>
            <a:lstStyle/>
            <a:p>
              <a:endParaRPr lang="zh-CN" altLang="en-US"/>
            </a:p>
          </p:txBody>
        </p:sp>
      </p:grpSp>
      <p:grpSp>
        <p:nvGrpSpPr>
          <p:cNvPr id="4" name="Group 14"/>
          <p:cNvGrpSpPr>
            <a:grpSpLocks/>
          </p:cNvGrpSpPr>
          <p:nvPr/>
        </p:nvGrpSpPr>
        <p:grpSpPr bwMode="auto">
          <a:xfrm>
            <a:off x="803275" y="2924175"/>
            <a:ext cx="2398713" cy="457200"/>
            <a:chOff x="505" y="1584"/>
            <a:chExt cx="1511" cy="288"/>
          </a:xfrm>
        </p:grpSpPr>
        <p:sp>
          <p:nvSpPr>
            <p:cNvPr id="36879" name="Line 15"/>
            <p:cNvSpPr>
              <a:spLocks noChangeShapeType="1"/>
            </p:cNvSpPr>
            <p:nvPr/>
          </p:nvSpPr>
          <p:spPr bwMode="auto">
            <a:xfrm>
              <a:off x="528" y="1584"/>
              <a:ext cx="144" cy="0"/>
            </a:xfrm>
            <a:prstGeom prst="line">
              <a:avLst/>
            </a:prstGeom>
            <a:noFill/>
            <a:ln w="28575">
              <a:solidFill>
                <a:srgbClr val="FF0000"/>
              </a:solidFill>
              <a:round/>
              <a:headEnd/>
              <a:tailEnd/>
            </a:ln>
            <a:effectLst/>
          </p:spPr>
          <p:txBody>
            <a:bodyPr/>
            <a:lstStyle/>
            <a:p>
              <a:endParaRPr lang="zh-CN" altLang="en-US"/>
            </a:p>
          </p:txBody>
        </p:sp>
        <p:sp>
          <p:nvSpPr>
            <p:cNvPr id="36880" name="Line 16"/>
            <p:cNvSpPr>
              <a:spLocks noChangeShapeType="1"/>
            </p:cNvSpPr>
            <p:nvPr/>
          </p:nvSpPr>
          <p:spPr bwMode="auto">
            <a:xfrm>
              <a:off x="505" y="1872"/>
              <a:ext cx="1488" cy="0"/>
            </a:xfrm>
            <a:prstGeom prst="line">
              <a:avLst/>
            </a:prstGeom>
            <a:noFill/>
            <a:ln w="28575">
              <a:solidFill>
                <a:srgbClr val="FF0000"/>
              </a:solidFill>
              <a:round/>
              <a:headEnd/>
              <a:tailEnd/>
            </a:ln>
            <a:effectLst/>
          </p:spPr>
          <p:txBody>
            <a:bodyPr/>
            <a:lstStyle/>
            <a:p>
              <a:endParaRPr lang="zh-CN" altLang="en-US"/>
            </a:p>
          </p:txBody>
        </p:sp>
        <p:sp>
          <p:nvSpPr>
            <p:cNvPr id="36881" name="Line 17"/>
            <p:cNvSpPr>
              <a:spLocks noChangeShapeType="1"/>
            </p:cNvSpPr>
            <p:nvPr/>
          </p:nvSpPr>
          <p:spPr bwMode="auto">
            <a:xfrm flipV="1">
              <a:off x="1990" y="1584"/>
              <a:ext cx="0" cy="288"/>
            </a:xfrm>
            <a:prstGeom prst="line">
              <a:avLst/>
            </a:prstGeom>
            <a:noFill/>
            <a:ln w="28575">
              <a:solidFill>
                <a:srgbClr val="FF0000"/>
              </a:solidFill>
              <a:round/>
              <a:headEnd/>
              <a:tailEnd/>
            </a:ln>
            <a:effectLst/>
          </p:spPr>
          <p:txBody>
            <a:bodyPr/>
            <a:lstStyle/>
            <a:p>
              <a:endParaRPr lang="zh-CN" altLang="en-US"/>
            </a:p>
          </p:txBody>
        </p:sp>
        <p:sp>
          <p:nvSpPr>
            <p:cNvPr id="36882" name="Line 18"/>
            <p:cNvSpPr>
              <a:spLocks noChangeShapeType="1"/>
            </p:cNvSpPr>
            <p:nvPr/>
          </p:nvSpPr>
          <p:spPr bwMode="auto">
            <a:xfrm flipH="1">
              <a:off x="1872" y="1584"/>
              <a:ext cx="144" cy="0"/>
            </a:xfrm>
            <a:prstGeom prst="line">
              <a:avLst/>
            </a:prstGeom>
            <a:noFill/>
            <a:ln w="28575">
              <a:solidFill>
                <a:srgbClr val="FF0000"/>
              </a:solidFill>
              <a:round/>
              <a:headEnd/>
              <a:tailEnd/>
            </a:ln>
            <a:effectLst/>
          </p:spPr>
          <p:txBody>
            <a:bodyPr/>
            <a:lstStyle/>
            <a:p>
              <a:endParaRPr lang="zh-CN" altLang="en-US"/>
            </a:p>
          </p:txBody>
        </p:sp>
      </p:grpSp>
      <p:sp>
        <p:nvSpPr>
          <p:cNvPr id="36883" name="AutoShape 19"/>
          <p:cNvSpPr>
            <a:spLocks/>
          </p:cNvSpPr>
          <p:nvPr/>
        </p:nvSpPr>
        <p:spPr bwMode="auto">
          <a:xfrm>
            <a:off x="4040188" y="1485900"/>
            <a:ext cx="4572000" cy="523875"/>
          </a:xfrm>
          <a:prstGeom prst="borderCallout1">
            <a:avLst>
              <a:gd name="adj1" fmla="val 21819"/>
              <a:gd name="adj2" fmla="val -1667"/>
              <a:gd name="adj3" fmla="val 226667"/>
              <a:gd name="adj4" fmla="val -25486"/>
            </a:avLst>
          </a:prstGeom>
          <a:solidFill>
            <a:srgbClr val="FFFFCC"/>
          </a:solidFill>
          <a:ln w="19050">
            <a:solidFill>
              <a:srgbClr val="FF3300"/>
            </a:solidFill>
            <a:miter lim="800000"/>
            <a:headEnd/>
            <a:tailEnd/>
          </a:ln>
          <a:effectLst/>
        </p:spPr>
        <p:txBody>
          <a:bodyPr/>
          <a:lstStyle/>
          <a:p>
            <a:pPr>
              <a:spcBef>
                <a:spcPct val="50000"/>
              </a:spcBef>
            </a:pPr>
            <a:r>
              <a:rPr kumimoji="1" lang="en-US" altLang="zh-CN" sz="2400" b="1">
                <a:latin typeface="Times New Roman" pitchFamily="18" charset="0"/>
              </a:rPr>
              <a:t>T</a:t>
            </a:r>
            <a:r>
              <a:rPr kumimoji="1" lang="en-US" altLang="zh-CN" sz="2400" b="1" baseline="-25000">
                <a:latin typeface="Times New Roman" pitchFamily="18" charset="0"/>
              </a:rPr>
              <a:t>1</a:t>
            </a:r>
            <a:r>
              <a:rPr kumimoji="1" lang="zh-CN" altLang="en-US" sz="2400" b="1">
                <a:latin typeface="Times New Roman" pitchFamily="18" charset="0"/>
              </a:rPr>
              <a:t>和</a:t>
            </a:r>
            <a:r>
              <a:rPr kumimoji="1" lang="en-US" altLang="zh-CN" sz="2400" b="1">
                <a:latin typeface="Times New Roman" pitchFamily="18" charset="0"/>
              </a:rPr>
              <a:t>T</a:t>
            </a:r>
            <a:r>
              <a:rPr kumimoji="1" lang="en-US" altLang="zh-CN" sz="2400" b="1" baseline="-25000">
                <a:latin typeface="Times New Roman" pitchFamily="18" charset="0"/>
              </a:rPr>
              <a:t>2</a:t>
            </a:r>
            <a:r>
              <a:rPr kumimoji="1" lang="zh-CN" altLang="en-US" sz="2400" b="1">
                <a:latin typeface="Times New Roman" pitchFamily="18" charset="0"/>
              </a:rPr>
              <a:t>从基极输入、射极输出</a:t>
            </a:r>
            <a:endParaRPr kumimoji="1" lang="zh-CN" altLang="en-US" sz="2400">
              <a:latin typeface="Times New Roman" pitchFamily="18" charset="0"/>
            </a:endParaRPr>
          </a:p>
        </p:txBody>
      </p:sp>
      <p:sp>
        <p:nvSpPr>
          <p:cNvPr id="36884" name="AutoShape 20"/>
          <p:cNvSpPr>
            <a:spLocks/>
          </p:cNvSpPr>
          <p:nvPr/>
        </p:nvSpPr>
        <p:spPr bwMode="auto">
          <a:xfrm>
            <a:off x="4054475" y="2065338"/>
            <a:ext cx="4557713" cy="477837"/>
          </a:xfrm>
          <a:prstGeom prst="borderCallout1">
            <a:avLst>
              <a:gd name="adj1" fmla="val 23921"/>
              <a:gd name="adj2" fmla="val -1671"/>
              <a:gd name="adj3" fmla="val 373421"/>
              <a:gd name="adj4" fmla="val -30653"/>
            </a:avLst>
          </a:prstGeom>
          <a:solidFill>
            <a:srgbClr val="FFFFCC"/>
          </a:solidFill>
          <a:ln w="19050">
            <a:solidFill>
              <a:srgbClr val="FF3300"/>
            </a:solidFill>
            <a:miter lim="800000"/>
            <a:headEnd/>
            <a:tailEnd/>
          </a:ln>
          <a:effectLst/>
        </p:spPr>
        <p:txBody>
          <a:bodyPr/>
          <a:lstStyle/>
          <a:p>
            <a:r>
              <a:rPr kumimoji="1" lang="en-US" altLang="zh-CN" sz="2400" b="1">
                <a:latin typeface="Times New Roman" pitchFamily="18" charset="0"/>
              </a:rPr>
              <a:t>T</a:t>
            </a:r>
            <a:r>
              <a:rPr kumimoji="1" lang="en-US" altLang="zh-CN" sz="2400" b="1" baseline="-25000">
                <a:latin typeface="Times New Roman" pitchFamily="18" charset="0"/>
              </a:rPr>
              <a:t>3</a:t>
            </a:r>
            <a:r>
              <a:rPr kumimoji="1" lang="zh-CN" altLang="en-US" sz="2400" b="1">
                <a:latin typeface="Times New Roman" pitchFamily="18" charset="0"/>
              </a:rPr>
              <a:t>和</a:t>
            </a:r>
            <a:r>
              <a:rPr kumimoji="1" lang="en-US" altLang="zh-CN" sz="2400" b="1">
                <a:latin typeface="Times New Roman" pitchFamily="18" charset="0"/>
              </a:rPr>
              <a:t>T</a:t>
            </a:r>
            <a:r>
              <a:rPr kumimoji="1" lang="en-US" altLang="zh-CN" sz="2400" b="1" baseline="-25000">
                <a:latin typeface="Times New Roman" pitchFamily="18" charset="0"/>
              </a:rPr>
              <a:t>4</a:t>
            </a:r>
            <a:r>
              <a:rPr kumimoji="1" lang="zh-CN" altLang="en-US" sz="2400" b="1">
                <a:latin typeface="Times New Roman" pitchFamily="18" charset="0"/>
              </a:rPr>
              <a:t>从射极输入、集电极输出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83"/>
                                        </p:tgtEl>
                                        <p:attrNameLst>
                                          <p:attrName>style.visibility</p:attrName>
                                        </p:attrNameLst>
                                      </p:cBhvr>
                                      <p:to>
                                        <p:strVal val="visible"/>
                                      </p:to>
                                    </p:set>
                                    <p:animEffect transition="in" filter="wipe(left)">
                                      <p:cBhvr>
                                        <p:cTn id="17" dur="500"/>
                                        <p:tgtEl>
                                          <p:spTgt spid="368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884"/>
                                        </p:tgtEl>
                                        <p:attrNameLst>
                                          <p:attrName>style.visibility</p:attrName>
                                        </p:attrNameLst>
                                      </p:cBhvr>
                                      <p:to>
                                        <p:strVal val="visible"/>
                                      </p:to>
                                    </p:set>
                                    <p:animEffect transition="in" filter="wipe(left)">
                                      <p:cBhvr>
                                        <p:cTn id="27" dur="500"/>
                                        <p:tgtEl>
                                          <p:spTgt spid="368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869"/>
                                        </p:tgtEl>
                                        <p:attrNameLst>
                                          <p:attrName>style.visibility</p:attrName>
                                        </p:attrNameLst>
                                      </p:cBhvr>
                                      <p:to>
                                        <p:strVal val="visible"/>
                                      </p:to>
                                    </p:set>
                                    <p:animEffect transition="in" filter="wipe(left)">
                                      <p:cBhvr>
                                        <p:cTn id="32" dur="500"/>
                                        <p:tgtEl>
                                          <p:spTgt spid="368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868">
                                            <p:txEl>
                                              <p:pRg st="0" end="0"/>
                                            </p:txEl>
                                          </p:spTgt>
                                        </p:tgtEl>
                                        <p:attrNameLst>
                                          <p:attrName>style.visibility</p:attrName>
                                        </p:attrNameLst>
                                      </p:cBhvr>
                                      <p:to>
                                        <p:strVal val="visible"/>
                                      </p:to>
                                    </p:set>
                                    <p:animEffect transition="in" filter="wipe(left)">
                                      <p:cBhvr>
                                        <p:cTn id="37" dur="500"/>
                                        <p:tgtEl>
                                          <p:spTgt spid="3686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870">
                                            <p:txEl>
                                              <p:pRg st="0" end="0"/>
                                            </p:txEl>
                                          </p:spTgt>
                                        </p:tgtEl>
                                        <p:attrNameLst>
                                          <p:attrName>style.visibility</p:attrName>
                                        </p:attrNameLst>
                                      </p:cBhvr>
                                      <p:to>
                                        <p:strVal val="visible"/>
                                      </p:to>
                                    </p:set>
                                    <p:animEffect transition="in" filter="wipe(left)">
                                      <p:cBhvr>
                                        <p:cTn id="42" dur="500"/>
                                        <p:tgtEl>
                                          <p:spTgt spid="3687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870">
                                            <p:txEl>
                                              <p:pRg st="1" end="1"/>
                                            </p:txEl>
                                          </p:spTgt>
                                        </p:tgtEl>
                                        <p:attrNameLst>
                                          <p:attrName>style.visibility</p:attrName>
                                        </p:attrNameLst>
                                      </p:cBhvr>
                                      <p:to>
                                        <p:strVal val="visible"/>
                                      </p:to>
                                    </p:set>
                                    <p:animEffect transition="in" filter="wipe(left)">
                                      <p:cBhvr>
                                        <p:cTn id="47" dur="500"/>
                                        <p:tgtEl>
                                          <p:spTgt spid="36870">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871">
                                            <p:txEl>
                                              <p:pRg st="0" end="0"/>
                                            </p:txEl>
                                          </p:spTgt>
                                        </p:tgtEl>
                                        <p:attrNameLst>
                                          <p:attrName>style.visibility</p:attrName>
                                        </p:attrNameLst>
                                      </p:cBhvr>
                                      <p:to>
                                        <p:strVal val="visible"/>
                                      </p:to>
                                    </p:set>
                                    <p:animEffect transition="in" filter="wipe(left)">
                                      <p:cBhvr>
                                        <p:cTn id="52" dur="500"/>
                                        <p:tgtEl>
                                          <p:spTgt spid="368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autoUpdateAnimBg="0"/>
      <p:bldP spid="36869" grpId="0" animBg="1" autoUpdateAnimBg="0"/>
      <p:bldP spid="36870" grpId="0" build="p" autoUpdateAnimBg="0"/>
      <p:bldP spid="36871" grpId="0" build="p" autoUpdateAnimBg="0"/>
      <p:bldP spid="36883" grpId="0" animBg="1" autoUpdateAnimBg="0"/>
      <p:bldP spid="36884"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p:cNvGraphicFramePr>
            <a:graphicFrameLocks noChangeAspect="1"/>
          </p:cNvGraphicFramePr>
          <p:nvPr/>
        </p:nvGraphicFramePr>
        <p:xfrm>
          <a:off x="755650" y="1341438"/>
          <a:ext cx="3324225" cy="4724400"/>
        </p:xfrm>
        <a:graphic>
          <a:graphicData uri="http://schemas.openxmlformats.org/presentationml/2006/ole">
            <mc:AlternateContent xmlns:mc="http://schemas.openxmlformats.org/markup-compatibility/2006">
              <mc:Choice xmlns:v="urn:schemas-microsoft-com:vml" Requires="v">
                <p:oleObj spid="_x0000_s203787" name="Photo Editor 照片" r:id="rId3" imgW="10488489" imgH="14904762" progId="">
                  <p:embed/>
                </p:oleObj>
              </mc:Choice>
              <mc:Fallback>
                <p:oleObj name="Photo Editor 照片" r:id="rId3" imgW="10488489" imgH="14904762"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341438"/>
                        <a:ext cx="33242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1" name="Rectangle 3"/>
          <p:cNvSpPr>
            <a:spLocks noGrp="1" noChangeArrowheads="1"/>
          </p:cNvSpPr>
          <p:nvPr>
            <p:ph type="title"/>
          </p:nvPr>
        </p:nvSpPr>
        <p:spPr>
          <a:xfrm>
            <a:off x="250825" y="836613"/>
            <a:ext cx="3352800" cy="533400"/>
          </a:xfrm>
        </p:spPr>
        <p:txBody>
          <a:bodyPr/>
          <a:lstStyle/>
          <a:p>
            <a:pPr algn="l"/>
            <a:r>
              <a:rPr lang="zh-CN" altLang="en-US" sz="3200">
                <a:solidFill>
                  <a:schemeClr val="tx1"/>
                </a:solidFill>
                <a:ea typeface="华文行楷" pitchFamily="2" charset="-122"/>
              </a:rPr>
              <a:t>输入级的分析</a:t>
            </a:r>
            <a:endParaRPr lang="zh-CN" altLang="en-US" sz="2400">
              <a:solidFill>
                <a:schemeClr val="tx1"/>
              </a:solidFill>
              <a:ea typeface="华文行楷" pitchFamily="2" charset="-122"/>
            </a:endParaRPr>
          </a:p>
        </p:txBody>
      </p:sp>
      <p:sp>
        <p:nvSpPr>
          <p:cNvPr id="37892" name="Text Box 4"/>
          <p:cNvSpPr txBox="1">
            <a:spLocks noChangeArrowheads="1"/>
          </p:cNvSpPr>
          <p:nvPr/>
        </p:nvSpPr>
        <p:spPr bwMode="auto">
          <a:xfrm>
            <a:off x="4278313" y="1400175"/>
            <a:ext cx="3886200" cy="457200"/>
          </a:xfrm>
          <a:prstGeom prst="rect">
            <a:avLst/>
          </a:prstGeom>
          <a:noFill/>
          <a:ln w="9525">
            <a:noFill/>
            <a:miter lim="800000"/>
            <a:headEnd/>
            <a:tailEnd/>
          </a:ln>
          <a:effectLst/>
        </p:spPr>
        <p:txBody>
          <a:bodyPr>
            <a:spAutoFit/>
          </a:bodyPr>
          <a:lstStyle/>
          <a:p>
            <a:pPr>
              <a:spcBef>
                <a:spcPct val="10000"/>
              </a:spcBef>
            </a:pPr>
            <a:r>
              <a:rPr kumimoji="1" lang="en-US" altLang="zh-CN" sz="2400" b="1">
                <a:latin typeface="Times New Roman" pitchFamily="18" charset="0"/>
              </a:rPr>
              <a:t>T</a:t>
            </a:r>
            <a:r>
              <a:rPr kumimoji="1" lang="en-US" altLang="zh-CN" sz="2400" b="1" baseline="-25000">
                <a:latin typeface="Times New Roman" pitchFamily="18" charset="0"/>
              </a:rPr>
              <a:t>7</a:t>
            </a:r>
            <a:r>
              <a:rPr kumimoji="1" lang="zh-CN" altLang="zh-CN" sz="2400" b="1">
                <a:latin typeface="Times New Roman" pitchFamily="18" charset="0"/>
              </a:rPr>
              <a:t>的作用：</a:t>
            </a:r>
            <a:r>
              <a:rPr kumimoji="1" lang="zh-CN" altLang="en-US" sz="2400" b="1">
                <a:latin typeface="Times New Roman" pitchFamily="18" charset="0"/>
              </a:rPr>
              <a:t>抑制共模信号</a:t>
            </a:r>
          </a:p>
        </p:txBody>
      </p:sp>
      <p:sp>
        <p:nvSpPr>
          <p:cNvPr id="37893" name="Text Box 5"/>
          <p:cNvSpPr txBox="1">
            <a:spLocks noChangeArrowheads="1"/>
          </p:cNvSpPr>
          <p:nvPr/>
        </p:nvSpPr>
        <p:spPr bwMode="auto">
          <a:xfrm>
            <a:off x="4133850" y="2335213"/>
            <a:ext cx="4637088" cy="1187450"/>
          </a:xfrm>
          <a:prstGeom prst="rect">
            <a:avLst/>
          </a:prstGeom>
          <a:noFill/>
          <a:ln w="9525">
            <a:noFill/>
            <a:miter lim="800000"/>
            <a:headEnd/>
            <a:tailEnd/>
          </a:ln>
          <a:effectLst/>
        </p:spPr>
        <p:txBody>
          <a:bodyPr>
            <a:spAutoFit/>
          </a:bodyPr>
          <a:lstStyle/>
          <a:p>
            <a:pPr>
              <a:spcBef>
                <a:spcPct val="50000"/>
              </a:spcBef>
            </a:pPr>
            <a:r>
              <a:rPr kumimoji="1" lang="en-US" altLang="zh-CN" sz="2000">
                <a:latin typeface="Times New Roman" pitchFamily="18" charset="0"/>
              </a:rPr>
              <a:t>     </a:t>
            </a:r>
            <a:r>
              <a:rPr kumimoji="1" lang="en-US" altLang="zh-CN" sz="2400" b="1">
                <a:latin typeface="Times New Roman" pitchFamily="18" charset="0"/>
              </a:rPr>
              <a:t>T</a:t>
            </a:r>
            <a:r>
              <a:rPr kumimoji="1" lang="en-US" altLang="zh-CN" sz="2400" b="1" baseline="-25000">
                <a:latin typeface="Times New Roman" pitchFamily="18" charset="0"/>
              </a:rPr>
              <a:t>5</a:t>
            </a:r>
            <a:r>
              <a:rPr kumimoji="1" lang="zh-CN" altLang="en-US" sz="2400" b="1">
                <a:latin typeface="Times New Roman" pitchFamily="18" charset="0"/>
              </a:rPr>
              <a:t>、</a:t>
            </a:r>
            <a:r>
              <a:rPr kumimoji="1" lang="en-US" altLang="zh-CN" sz="2400" b="1">
                <a:latin typeface="Times New Roman" pitchFamily="18" charset="0"/>
              </a:rPr>
              <a:t>T</a:t>
            </a:r>
            <a:r>
              <a:rPr kumimoji="1" lang="en-US" altLang="zh-CN" sz="2400" b="1" baseline="-25000">
                <a:latin typeface="Times New Roman" pitchFamily="18" charset="0"/>
              </a:rPr>
              <a:t>6</a:t>
            </a:r>
            <a:r>
              <a:rPr kumimoji="1" lang="zh-CN" altLang="zh-CN" sz="2400" b="1">
                <a:latin typeface="Times New Roman" pitchFamily="18" charset="0"/>
              </a:rPr>
              <a:t>分别是</a:t>
            </a:r>
            <a:r>
              <a:rPr kumimoji="1" lang="en-US" altLang="zh-CN" sz="2400" b="1">
                <a:latin typeface="Times New Roman" pitchFamily="18" charset="0"/>
              </a:rPr>
              <a:t>T</a:t>
            </a:r>
            <a:r>
              <a:rPr kumimoji="1" lang="en-US" altLang="zh-CN" sz="2400" b="1" baseline="-25000">
                <a:latin typeface="Times New Roman" pitchFamily="18" charset="0"/>
              </a:rPr>
              <a:t>3</a:t>
            </a:r>
            <a:r>
              <a:rPr kumimoji="1" lang="zh-CN" altLang="en-US" sz="2400" b="1">
                <a:latin typeface="Times New Roman" pitchFamily="18" charset="0"/>
              </a:rPr>
              <a:t>、</a:t>
            </a:r>
            <a:r>
              <a:rPr kumimoji="1" lang="en-US" altLang="zh-CN" sz="2400" b="1">
                <a:latin typeface="Times New Roman" pitchFamily="18" charset="0"/>
              </a:rPr>
              <a:t>T</a:t>
            </a:r>
            <a:r>
              <a:rPr kumimoji="1" lang="en-US" altLang="zh-CN" sz="2400" b="1" baseline="-25000">
                <a:latin typeface="Times New Roman" pitchFamily="18" charset="0"/>
              </a:rPr>
              <a:t>4</a:t>
            </a:r>
            <a:r>
              <a:rPr kumimoji="1" lang="zh-CN" altLang="zh-CN" sz="2400" b="1">
                <a:latin typeface="Times New Roman" pitchFamily="18" charset="0"/>
              </a:rPr>
              <a:t>的有源负载，而</a:t>
            </a:r>
            <a:r>
              <a:rPr kumimoji="1" lang="en-US" altLang="zh-CN" sz="2400" b="1">
                <a:latin typeface="Times New Roman" pitchFamily="18" charset="0"/>
              </a:rPr>
              <a:t>T</a:t>
            </a:r>
            <a:r>
              <a:rPr kumimoji="1" lang="en-US" altLang="zh-CN" sz="2400" b="1" baseline="-25000">
                <a:latin typeface="Times New Roman" pitchFamily="18" charset="0"/>
              </a:rPr>
              <a:t>4</a:t>
            </a:r>
            <a:r>
              <a:rPr kumimoji="1" lang="zh-CN" altLang="zh-CN" sz="2400" b="1">
                <a:latin typeface="Times New Roman" pitchFamily="18" charset="0"/>
              </a:rPr>
              <a:t>又是</a:t>
            </a:r>
            <a:r>
              <a:rPr kumimoji="1" lang="en-US" altLang="zh-CN" sz="2400" b="1">
                <a:latin typeface="Times New Roman" pitchFamily="18" charset="0"/>
              </a:rPr>
              <a:t>T</a:t>
            </a:r>
            <a:r>
              <a:rPr kumimoji="1" lang="en-US" altLang="zh-CN" sz="2400" b="1" baseline="-25000">
                <a:latin typeface="Times New Roman" pitchFamily="18" charset="0"/>
              </a:rPr>
              <a:t>6</a:t>
            </a:r>
            <a:r>
              <a:rPr kumimoji="1" lang="zh-CN" altLang="zh-CN" sz="2400" b="1">
                <a:latin typeface="Times New Roman" pitchFamily="18" charset="0"/>
              </a:rPr>
              <a:t>的有源负载，增大电压放大倍数。</a:t>
            </a:r>
            <a:endParaRPr kumimoji="1" lang="zh-CN" altLang="en-US" sz="2400" b="1">
              <a:latin typeface="Times New Roman" pitchFamily="18" charset="0"/>
            </a:endParaRPr>
          </a:p>
        </p:txBody>
      </p:sp>
      <p:sp>
        <p:nvSpPr>
          <p:cNvPr id="37894" name="AutoShape 6"/>
          <p:cNvSpPr>
            <a:spLocks/>
          </p:cNvSpPr>
          <p:nvPr/>
        </p:nvSpPr>
        <p:spPr bwMode="auto">
          <a:xfrm>
            <a:off x="2940050" y="6142038"/>
            <a:ext cx="1265238" cy="411162"/>
          </a:xfrm>
          <a:prstGeom prst="borderCallout2">
            <a:avLst>
              <a:gd name="adj1" fmla="val 27801"/>
              <a:gd name="adj2" fmla="val -6023"/>
              <a:gd name="adj3" fmla="val 27801"/>
              <a:gd name="adj4" fmla="val -29611"/>
              <a:gd name="adj5" fmla="val -410426"/>
              <a:gd name="adj6" fmla="val -54329"/>
            </a:avLst>
          </a:prstGeom>
          <a:solidFill>
            <a:srgbClr val="00FFFF"/>
          </a:solidFill>
          <a:ln w="19050">
            <a:solidFill>
              <a:srgbClr val="FF3300"/>
            </a:solidFill>
            <a:miter lim="800000"/>
            <a:headEnd/>
            <a:tailEnd/>
          </a:ln>
          <a:effectLst/>
        </p:spPr>
        <p:txBody>
          <a:bodyPr/>
          <a:lstStyle/>
          <a:p>
            <a:pPr algn="ctr" eaLnBrk="0" hangingPunct="0"/>
            <a:r>
              <a:rPr lang="zh-CN" altLang="en-US" sz="2000" b="1">
                <a:latin typeface="Times New Roman" pitchFamily="18" charset="0"/>
              </a:rPr>
              <a:t>作用？</a:t>
            </a:r>
          </a:p>
        </p:txBody>
      </p:sp>
      <p:grpSp>
        <p:nvGrpSpPr>
          <p:cNvPr id="2" name="Group 7"/>
          <p:cNvGrpSpPr>
            <a:grpSpLocks/>
          </p:cNvGrpSpPr>
          <p:nvPr/>
        </p:nvGrpSpPr>
        <p:grpSpPr bwMode="auto">
          <a:xfrm>
            <a:off x="755650" y="2255838"/>
            <a:ext cx="457200" cy="1295400"/>
            <a:chOff x="480" y="1248"/>
            <a:chExt cx="288" cy="816"/>
          </a:xfrm>
        </p:grpSpPr>
        <p:sp>
          <p:nvSpPr>
            <p:cNvPr id="37896" name="Text Box 8"/>
            <p:cNvSpPr txBox="1">
              <a:spLocks noChangeArrowheads="1"/>
            </p:cNvSpPr>
            <p:nvPr/>
          </p:nvSpPr>
          <p:spPr bwMode="auto">
            <a:xfrm>
              <a:off x="480" y="1248"/>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37897" name="Text Box 9"/>
            <p:cNvSpPr txBox="1">
              <a:spLocks noChangeArrowheads="1"/>
            </p:cNvSpPr>
            <p:nvPr/>
          </p:nvSpPr>
          <p:spPr bwMode="auto">
            <a:xfrm>
              <a:off x="480" y="1776"/>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grpSp>
      <p:grpSp>
        <p:nvGrpSpPr>
          <p:cNvPr id="3" name="Group 10"/>
          <p:cNvGrpSpPr>
            <a:grpSpLocks/>
          </p:cNvGrpSpPr>
          <p:nvPr/>
        </p:nvGrpSpPr>
        <p:grpSpPr bwMode="auto">
          <a:xfrm>
            <a:off x="1517650" y="2789238"/>
            <a:ext cx="1447800" cy="457200"/>
            <a:chOff x="960" y="1584"/>
            <a:chExt cx="912" cy="288"/>
          </a:xfrm>
        </p:grpSpPr>
        <p:sp>
          <p:nvSpPr>
            <p:cNvPr id="37899" name="Text Box 11"/>
            <p:cNvSpPr txBox="1">
              <a:spLocks noChangeArrowheads="1"/>
            </p:cNvSpPr>
            <p:nvPr/>
          </p:nvSpPr>
          <p:spPr bwMode="auto">
            <a:xfrm>
              <a:off x="960" y="1584"/>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37900" name="Text Box 12"/>
            <p:cNvSpPr txBox="1">
              <a:spLocks noChangeArrowheads="1"/>
            </p:cNvSpPr>
            <p:nvPr/>
          </p:nvSpPr>
          <p:spPr bwMode="auto">
            <a:xfrm>
              <a:off x="1584" y="1584"/>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grpSp>
      <p:grpSp>
        <p:nvGrpSpPr>
          <p:cNvPr id="4" name="Group 13"/>
          <p:cNvGrpSpPr>
            <a:grpSpLocks/>
          </p:cNvGrpSpPr>
          <p:nvPr/>
        </p:nvGrpSpPr>
        <p:grpSpPr bwMode="auto">
          <a:xfrm>
            <a:off x="1212850" y="4084638"/>
            <a:ext cx="2057400" cy="533400"/>
            <a:chOff x="768" y="2400"/>
            <a:chExt cx="1296" cy="336"/>
          </a:xfrm>
        </p:grpSpPr>
        <p:sp>
          <p:nvSpPr>
            <p:cNvPr id="37902" name="Text Box 14"/>
            <p:cNvSpPr txBox="1">
              <a:spLocks noChangeArrowheads="1"/>
            </p:cNvSpPr>
            <p:nvPr/>
          </p:nvSpPr>
          <p:spPr bwMode="auto">
            <a:xfrm>
              <a:off x="768" y="2400"/>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37903" name="Text Box 15"/>
            <p:cNvSpPr txBox="1">
              <a:spLocks noChangeArrowheads="1"/>
            </p:cNvSpPr>
            <p:nvPr/>
          </p:nvSpPr>
          <p:spPr bwMode="auto">
            <a:xfrm>
              <a:off x="1776" y="2448"/>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grpSp>
      <p:sp>
        <p:nvSpPr>
          <p:cNvPr id="37904" name="Text Box 16"/>
          <p:cNvSpPr txBox="1">
            <a:spLocks noChangeArrowheads="1"/>
          </p:cNvSpPr>
          <p:nvPr/>
        </p:nvSpPr>
        <p:spPr bwMode="auto">
          <a:xfrm>
            <a:off x="2127250" y="4770438"/>
            <a:ext cx="457200" cy="457200"/>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37905" name="Text Box 17"/>
          <p:cNvSpPr txBox="1">
            <a:spLocks noChangeArrowheads="1"/>
          </p:cNvSpPr>
          <p:nvPr/>
        </p:nvSpPr>
        <p:spPr bwMode="auto">
          <a:xfrm>
            <a:off x="2813050" y="4313238"/>
            <a:ext cx="457200" cy="457200"/>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sp>
        <p:nvSpPr>
          <p:cNvPr id="37906" name="Text Box 18"/>
          <p:cNvSpPr txBox="1">
            <a:spLocks noChangeArrowheads="1"/>
          </p:cNvSpPr>
          <p:nvPr/>
        </p:nvSpPr>
        <p:spPr bwMode="auto">
          <a:xfrm>
            <a:off x="5861050" y="1831975"/>
            <a:ext cx="22098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放大差模信号</a:t>
            </a:r>
          </a:p>
        </p:txBody>
      </p:sp>
      <p:grpSp>
        <p:nvGrpSpPr>
          <p:cNvPr id="5" name="Group 19"/>
          <p:cNvGrpSpPr>
            <a:grpSpLocks/>
          </p:cNvGrpSpPr>
          <p:nvPr/>
        </p:nvGrpSpPr>
        <p:grpSpPr bwMode="auto">
          <a:xfrm>
            <a:off x="450850" y="2408238"/>
            <a:ext cx="457200" cy="838200"/>
            <a:chOff x="288" y="1344"/>
            <a:chExt cx="288" cy="528"/>
          </a:xfrm>
        </p:grpSpPr>
        <p:sp>
          <p:nvSpPr>
            <p:cNvPr id="37908" name="Text Box 20"/>
            <p:cNvSpPr txBox="1">
              <a:spLocks noChangeArrowheads="1"/>
            </p:cNvSpPr>
            <p:nvPr/>
          </p:nvSpPr>
          <p:spPr bwMode="auto">
            <a:xfrm>
              <a:off x="288" y="1344"/>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chemeClr val="accent1"/>
                  </a:solidFill>
                  <a:latin typeface="Times New Roman" pitchFamily="18" charset="0"/>
                </a:rPr>
                <a:t>+</a:t>
              </a:r>
            </a:p>
          </p:txBody>
        </p:sp>
        <p:sp>
          <p:nvSpPr>
            <p:cNvPr id="37909" name="Text Box 21"/>
            <p:cNvSpPr txBox="1">
              <a:spLocks noChangeArrowheads="1"/>
            </p:cNvSpPr>
            <p:nvPr/>
          </p:nvSpPr>
          <p:spPr bwMode="auto">
            <a:xfrm>
              <a:off x="288" y="1584"/>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chemeClr val="accent1"/>
                  </a:solidFill>
                  <a:latin typeface="Times New Roman" pitchFamily="18" charset="0"/>
                </a:rPr>
                <a:t>_</a:t>
              </a:r>
            </a:p>
          </p:txBody>
        </p:sp>
      </p:grpSp>
      <p:grpSp>
        <p:nvGrpSpPr>
          <p:cNvPr id="6" name="Group 22"/>
          <p:cNvGrpSpPr>
            <a:grpSpLocks/>
          </p:cNvGrpSpPr>
          <p:nvPr/>
        </p:nvGrpSpPr>
        <p:grpSpPr bwMode="auto">
          <a:xfrm>
            <a:off x="3575050" y="4008438"/>
            <a:ext cx="457200" cy="838200"/>
            <a:chOff x="288" y="1344"/>
            <a:chExt cx="288" cy="528"/>
          </a:xfrm>
        </p:grpSpPr>
        <p:sp>
          <p:nvSpPr>
            <p:cNvPr id="37911" name="Text Box 23"/>
            <p:cNvSpPr txBox="1">
              <a:spLocks noChangeArrowheads="1"/>
            </p:cNvSpPr>
            <p:nvPr/>
          </p:nvSpPr>
          <p:spPr bwMode="auto">
            <a:xfrm>
              <a:off x="288" y="1344"/>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chemeClr val="accent1"/>
                  </a:solidFill>
                  <a:latin typeface="Times New Roman" pitchFamily="18" charset="0"/>
                </a:rPr>
                <a:t>_</a:t>
              </a:r>
            </a:p>
          </p:txBody>
        </p:sp>
        <p:sp>
          <p:nvSpPr>
            <p:cNvPr id="37912" name="Text Box 24"/>
            <p:cNvSpPr txBox="1">
              <a:spLocks noChangeArrowheads="1"/>
            </p:cNvSpPr>
            <p:nvPr/>
          </p:nvSpPr>
          <p:spPr bwMode="auto">
            <a:xfrm>
              <a:off x="288" y="1584"/>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chemeClr val="accent1"/>
                  </a:solidFill>
                  <a:latin typeface="Times New Roman" pitchFamily="18" charset="0"/>
                </a:rPr>
                <a:t>_</a:t>
              </a:r>
            </a:p>
          </p:txBody>
        </p:sp>
      </p:grpSp>
      <p:sp>
        <p:nvSpPr>
          <p:cNvPr id="37913" name="Text Box 25"/>
          <p:cNvSpPr txBox="1">
            <a:spLocks noChangeArrowheads="1"/>
          </p:cNvSpPr>
          <p:nvPr/>
        </p:nvSpPr>
        <p:spPr bwMode="auto">
          <a:xfrm>
            <a:off x="4278313" y="3703638"/>
            <a:ext cx="4679950" cy="2282825"/>
          </a:xfrm>
          <a:prstGeom prst="rect">
            <a:avLst/>
          </a:prstGeom>
          <a:noFill/>
          <a:ln w="9525">
            <a:noFill/>
            <a:miter lim="800000"/>
            <a:headEnd/>
            <a:tailEnd/>
          </a:ln>
          <a:effectLst/>
        </p:spPr>
        <p:txBody>
          <a:bodyPr>
            <a:spAutoFit/>
          </a:bodyPr>
          <a:lstStyle/>
          <a:p>
            <a:pPr>
              <a:lnSpc>
                <a:spcPct val="120000"/>
              </a:lnSpc>
            </a:pPr>
            <a:r>
              <a:rPr kumimoji="1" lang="zh-CN" altLang="en-US" sz="2400" b="1">
                <a:solidFill>
                  <a:srgbClr val="990033"/>
                </a:solidFill>
                <a:latin typeface="Times New Roman" pitchFamily="18" charset="0"/>
              </a:rPr>
              <a:t>特点：</a:t>
            </a:r>
          </a:p>
          <a:p>
            <a:pPr>
              <a:lnSpc>
                <a:spcPct val="120000"/>
              </a:lnSpc>
            </a:pPr>
            <a:r>
              <a:rPr kumimoji="1" lang="zh-CN" altLang="en-US" sz="2400" b="1">
                <a:solidFill>
                  <a:srgbClr val="990033"/>
                </a:solidFill>
                <a:latin typeface="Times New Roman" pitchFamily="18" charset="0"/>
              </a:rPr>
              <a:t>输入电阻大、差模放大倍数大、共模放大倍数小、输入端耐压高，并完成电平转换（即对“地”输出）。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90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892">
                                            <p:txEl>
                                              <p:pRg st="0" end="0"/>
                                            </p:txEl>
                                          </p:spTgt>
                                        </p:tgtEl>
                                        <p:attrNameLst>
                                          <p:attrName>style.visibility</p:attrName>
                                        </p:attrNameLst>
                                      </p:cBhvr>
                                      <p:to>
                                        <p:strVal val="visible"/>
                                      </p:to>
                                    </p:set>
                                    <p:animEffect transition="in" filter="wipe(left)">
                                      <p:cBhvr>
                                        <p:cTn id="31" dur="500"/>
                                        <p:tgtEl>
                                          <p:spTgt spid="3789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7906">
                                            <p:txEl>
                                              <p:pRg st="0" end="0"/>
                                            </p:txEl>
                                          </p:spTgt>
                                        </p:tgtEl>
                                        <p:attrNameLst>
                                          <p:attrName>style.visibility</p:attrName>
                                        </p:attrNameLst>
                                      </p:cBhvr>
                                      <p:to>
                                        <p:strVal val="visible"/>
                                      </p:to>
                                    </p:set>
                                    <p:animEffect transition="in" filter="wipe(left)">
                                      <p:cBhvr>
                                        <p:cTn id="44" dur="500"/>
                                        <p:tgtEl>
                                          <p:spTgt spid="3790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7893">
                                            <p:txEl>
                                              <p:pRg st="0" end="0"/>
                                            </p:txEl>
                                          </p:spTgt>
                                        </p:tgtEl>
                                        <p:attrNameLst>
                                          <p:attrName>style.visibility</p:attrName>
                                        </p:attrNameLst>
                                      </p:cBhvr>
                                      <p:to>
                                        <p:strVal val="visible"/>
                                      </p:to>
                                    </p:set>
                                    <p:animEffect transition="in" filter="wipe(left)">
                                      <p:cBhvr>
                                        <p:cTn id="49" dur="500"/>
                                        <p:tgtEl>
                                          <p:spTgt spid="37893">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7913"/>
                                        </p:tgtEl>
                                        <p:attrNameLst>
                                          <p:attrName>style.visibility</p:attrName>
                                        </p:attrNameLst>
                                      </p:cBhvr>
                                      <p:to>
                                        <p:strVal val="visible"/>
                                      </p:to>
                                    </p:set>
                                    <p:animEffect transition="in" filter="wipe(left)">
                                      <p:cBhvr>
                                        <p:cTn id="54" dur="500"/>
                                        <p:tgtEl>
                                          <p:spTgt spid="37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autoUpdateAnimBg="0"/>
      <p:bldP spid="37904" grpId="0" build="p" autoUpdateAnimBg="0"/>
      <p:bldP spid="37905" grpId="0" build="p" autoUpdateAnimBg="0"/>
      <p:bldP spid="37906" grpId="0" build="p" autoUpdateAnimBg="0"/>
      <p:bldP spid="37913"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95288" y="981075"/>
            <a:ext cx="7072312" cy="381000"/>
          </a:xfrm>
        </p:spPr>
        <p:txBody>
          <a:bodyPr/>
          <a:lstStyle/>
          <a:p>
            <a:pPr algn="l"/>
            <a:r>
              <a:rPr lang="zh-CN" altLang="en-US" sz="3200">
                <a:solidFill>
                  <a:schemeClr val="tx1"/>
                </a:solidFill>
                <a:ea typeface="华文行楷" pitchFamily="2" charset="-122"/>
              </a:rPr>
              <a:t>中间级的分析</a:t>
            </a:r>
          </a:p>
        </p:txBody>
      </p:sp>
      <p:graphicFrame>
        <p:nvGraphicFramePr>
          <p:cNvPr id="38915" name="Object 3"/>
          <p:cNvGraphicFramePr>
            <a:graphicFrameLocks noChangeAspect="1"/>
          </p:cNvGraphicFramePr>
          <p:nvPr/>
        </p:nvGraphicFramePr>
        <p:xfrm>
          <a:off x="971550" y="1773238"/>
          <a:ext cx="3679825" cy="4267200"/>
        </p:xfrm>
        <a:graphic>
          <a:graphicData uri="http://schemas.openxmlformats.org/presentationml/2006/ole">
            <mc:AlternateContent xmlns:mc="http://schemas.openxmlformats.org/markup-compatibility/2006">
              <mc:Choice xmlns:v="urn:schemas-microsoft-com:vml" Requires="v">
                <p:oleObj spid="_x0000_s204811" name="Photo Editor 照片" r:id="rId3" imgW="13152381" imgH="15247619" progId="">
                  <p:embed/>
                </p:oleObj>
              </mc:Choice>
              <mc:Fallback>
                <p:oleObj name="Photo Editor 照片" r:id="rId3" imgW="13152381" imgH="1524761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773238"/>
                        <a:ext cx="36798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6" name="Line 4"/>
          <p:cNvSpPr>
            <a:spLocks noChangeShapeType="1"/>
          </p:cNvSpPr>
          <p:nvPr/>
        </p:nvSpPr>
        <p:spPr bwMode="auto">
          <a:xfrm>
            <a:off x="2876550" y="1697038"/>
            <a:ext cx="0" cy="4495800"/>
          </a:xfrm>
          <a:prstGeom prst="line">
            <a:avLst/>
          </a:prstGeom>
          <a:noFill/>
          <a:ln w="9525">
            <a:solidFill>
              <a:srgbClr val="FF0000"/>
            </a:solidFill>
            <a:prstDash val="lgDash"/>
            <a:round/>
            <a:headEnd/>
            <a:tailEnd/>
          </a:ln>
          <a:effectLst/>
        </p:spPr>
        <p:txBody>
          <a:bodyPr/>
          <a:lstStyle/>
          <a:p>
            <a:endParaRPr lang="zh-CN" altLang="en-US"/>
          </a:p>
        </p:txBody>
      </p:sp>
      <p:sp>
        <p:nvSpPr>
          <p:cNvPr id="38917" name="Text Box 5"/>
          <p:cNvSpPr txBox="1">
            <a:spLocks noChangeArrowheads="1"/>
          </p:cNvSpPr>
          <p:nvPr/>
        </p:nvSpPr>
        <p:spPr bwMode="auto">
          <a:xfrm>
            <a:off x="4933950" y="2078038"/>
            <a:ext cx="3581400" cy="1196975"/>
          </a:xfrm>
          <a:prstGeom prst="rect">
            <a:avLst/>
          </a:prstGeom>
          <a:solidFill>
            <a:srgbClr val="66FFFF"/>
          </a:solidFill>
          <a:ln w="9525">
            <a:solidFill>
              <a:srgbClr val="FF0000"/>
            </a:solidFill>
            <a:miter lim="800000"/>
            <a:headEnd/>
            <a:tailEnd/>
          </a:ln>
          <a:effectLst/>
        </p:spPr>
        <p:txBody>
          <a:bodyPr>
            <a:spAutoFit/>
          </a:bodyPr>
          <a:lstStyle/>
          <a:p>
            <a:pPr>
              <a:spcBef>
                <a:spcPct val="50000"/>
              </a:spcBef>
            </a:pPr>
            <a:r>
              <a:rPr kumimoji="1" lang="en-US" altLang="zh-CN" sz="2400" b="1">
                <a:latin typeface="Times New Roman" pitchFamily="18" charset="0"/>
              </a:rPr>
              <a:t>    </a:t>
            </a:r>
            <a:r>
              <a:rPr kumimoji="1" lang="zh-CN" altLang="en-US" sz="2400" b="1">
                <a:latin typeface="Times New Roman" pitchFamily="18" charset="0"/>
              </a:rPr>
              <a:t>中间级是主放大器，它所采取的一切措施都是为了增大放大倍数。</a:t>
            </a:r>
          </a:p>
        </p:txBody>
      </p:sp>
      <p:sp>
        <p:nvSpPr>
          <p:cNvPr id="38918" name="Text Box 6"/>
          <p:cNvSpPr txBox="1">
            <a:spLocks noChangeArrowheads="1"/>
          </p:cNvSpPr>
          <p:nvPr/>
        </p:nvSpPr>
        <p:spPr bwMode="auto">
          <a:xfrm>
            <a:off x="4933950" y="3525838"/>
            <a:ext cx="3581400" cy="2282825"/>
          </a:xfrm>
          <a:prstGeom prst="rect">
            <a:avLst/>
          </a:prstGeom>
          <a:noFill/>
          <a:ln w="9525">
            <a:noFill/>
            <a:miter lim="800000"/>
            <a:headEnd/>
            <a:tailEnd/>
          </a:ln>
          <a:effectLst/>
        </p:spPr>
        <p:txBody>
          <a:bodyPr>
            <a:spAutoFit/>
          </a:bodyPr>
          <a:lstStyle/>
          <a:p>
            <a:pPr>
              <a:spcBef>
                <a:spcPct val="50000"/>
              </a:spcBef>
            </a:pPr>
            <a:r>
              <a:rPr kumimoji="1" lang="en-US" altLang="zh-CN" sz="2400">
                <a:latin typeface="Times New Roman" pitchFamily="18" charset="0"/>
              </a:rPr>
              <a:t>   </a:t>
            </a:r>
            <a:r>
              <a:rPr kumimoji="1" lang="en-US" altLang="zh-CN" sz="2400" b="1">
                <a:latin typeface="Times New Roman" pitchFamily="18" charset="0"/>
              </a:rPr>
              <a:t>F007</a:t>
            </a:r>
            <a:r>
              <a:rPr kumimoji="1" lang="zh-CN" altLang="en-US" sz="2400" b="1">
                <a:latin typeface="Times New Roman" pitchFamily="18" charset="0"/>
              </a:rPr>
              <a:t>的中间级是以复合管为放大管、采用有源负载的共射放大电路。由于等效的集电极电阻趋于无穷大，故动态电流几乎全部流入输出级。</a:t>
            </a:r>
          </a:p>
        </p:txBody>
      </p:sp>
      <p:sp>
        <p:nvSpPr>
          <p:cNvPr id="38919" name="Text Box 7"/>
          <p:cNvSpPr txBox="1">
            <a:spLocks noChangeArrowheads="1"/>
          </p:cNvSpPr>
          <p:nvPr/>
        </p:nvSpPr>
        <p:spPr bwMode="auto">
          <a:xfrm>
            <a:off x="1581150" y="6040438"/>
            <a:ext cx="1295400" cy="396875"/>
          </a:xfrm>
          <a:prstGeom prst="rect">
            <a:avLst/>
          </a:prstGeom>
          <a:noFill/>
          <a:ln w="9525">
            <a:noFill/>
            <a:miter lim="800000"/>
            <a:headEnd/>
            <a:tailEnd/>
          </a:ln>
          <a:effectLst/>
        </p:spPr>
        <p:txBody>
          <a:bodyPr>
            <a:spAutoFit/>
          </a:bodyPr>
          <a:lstStyle/>
          <a:p>
            <a:pPr>
              <a:spcBef>
                <a:spcPct val="50000"/>
              </a:spcBef>
            </a:pPr>
            <a:r>
              <a:rPr kumimoji="1" lang="zh-CN" altLang="en-US" sz="2000" b="1">
                <a:latin typeface="Times New Roman" pitchFamily="18" charset="0"/>
              </a:rPr>
              <a:t>中间级</a:t>
            </a:r>
          </a:p>
        </p:txBody>
      </p:sp>
      <p:sp>
        <p:nvSpPr>
          <p:cNvPr id="38920" name="Text Box 8"/>
          <p:cNvSpPr txBox="1">
            <a:spLocks noChangeArrowheads="1"/>
          </p:cNvSpPr>
          <p:nvPr/>
        </p:nvSpPr>
        <p:spPr bwMode="auto">
          <a:xfrm>
            <a:off x="3105150" y="6040438"/>
            <a:ext cx="1295400" cy="396875"/>
          </a:xfrm>
          <a:prstGeom prst="rect">
            <a:avLst/>
          </a:prstGeom>
          <a:noFill/>
          <a:ln w="9525">
            <a:noFill/>
            <a:miter lim="800000"/>
            <a:headEnd/>
            <a:tailEnd/>
          </a:ln>
          <a:effectLst/>
        </p:spPr>
        <p:txBody>
          <a:bodyPr>
            <a:spAutoFit/>
          </a:bodyPr>
          <a:lstStyle/>
          <a:p>
            <a:pPr>
              <a:spcBef>
                <a:spcPct val="50000"/>
              </a:spcBef>
            </a:pPr>
            <a:r>
              <a:rPr kumimoji="1" lang="zh-CN" altLang="en-US" sz="2000" b="1">
                <a:latin typeface="Times New Roman" pitchFamily="18" charset="0"/>
              </a:rPr>
              <a:t>输出级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left)">
                                      <p:cBhvr>
                                        <p:cTn id="7" dur="500"/>
                                        <p:tgtEl>
                                          <p:spTgt spid="389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18">
                                            <p:txEl>
                                              <p:pRg st="0" end="0"/>
                                            </p:txEl>
                                          </p:spTgt>
                                        </p:tgtEl>
                                        <p:attrNameLst>
                                          <p:attrName>style.visibility</p:attrName>
                                        </p:attrNameLst>
                                      </p:cBhvr>
                                      <p:to>
                                        <p:strVal val="visible"/>
                                      </p:to>
                                    </p:set>
                                    <p:animEffect transition="in" filter="wipe(left)">
                                      <p:cBhvr>
                                        <p:cTn id="12" dur="500"/>
                                        <p:tgtEl>
                                          <p:spTgt spid="389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autoUpdateAnimBg="0"/>
      <p:bldP spid="38918"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79388" y="836613"/>
            <a:ext cx="7072312" cy="381000"/>
          </a:xfrm>
        </p:spPr>
        <p:txBody>
          <a:bodyPr/>
          <a:lstStyle/>
          <a:p>
            <a:pPr algn="l"/>
            <a:r>
              <a:rPr lang="zh-CN" altLang="en-US" sz="3200">
                <a:solidFill>
                  <a:schemeClr val="tx1"/>
                </a:solidFill>
                <a:ea typeface="华文行楷" pitchFamily="2" charset="-122"/>
              </a:rPr>
              <a:t>输出级的分析</a:t>
            </a:r>
          </a:p>
        </p:txBody>
      </p:sp>
      <p:sp>
        <p:nvSpPr>
          <p:cNvPr id="39939" name="Text Box 3"/>
          <p:cNvSpPr txBox="1">
            <a:spLocks noChangeArrowheads="1"/>
          </p:cNvSpPr>
          <p:nvPr/>
        </p:nvSpPr>
        <p:spPr bwMode="auto">
          <a:xfrm>
            <a:off x="4494213" y="2454275"/>
            <a:ext cx="4392612" cy="822325"/>
          </a:xfrm>
          <a:prstGeom prst="rect">
            <a:avLst/>
          </a:prstGeom>
          <a:noFill/>
          <a:ln w="9525">
            <a:noFill/>
            <a:miter lim="800000"/>
            <a:headEnd/>
            <a:tailEnd/>
          </a:ln>
          <a:effectLst/>
        </p:spPr>
        <p:txBody>
          <a:bodyPr>
            <a:spAutoFit/>
          </a:bodyPr>
          <a:lstStyle/>
          <a:p>
            <a:pPr>
              <a:spcBef>
                <a:spcPct val="50000"/>
              </a:spcBef>
            </a:pPr>
            <a:r>
              <a:rPr kumimoji="1" lang="en-US" altLang="zh-CN" sz="2400" b="1">
                <a:latin typeface="Times New Roman" pitchFamily="18" charset="0"/>
              </a:rPr>
              <a:t>    D</a:t>
            </a:r>
            <a:r>
              <a:rPr kumimoji="1" lang="en-US" altLang="zh-CN" sz="2400" b="1" baseline="-25000">
                <a:latin typeface="Times New Roman" pitchFamily="18" charset="0"/>
              </a:rPr>
              <a:t>1</a:t>
            </a:r>
            <a:r>
              <a:rPr kumimoji="1" lang="zh-CN" altLang="zh-CN" sz="2400" b="1">
                <a:latin typeface="Times New Roman" pitchFamily="18" charset="0"/>
              </a:rPr>
              <a:t>和</a:t>
            </a:r>
            <a:r>
              <a:rPr kumimoji="1" lang="en-US" altLang="zh-CN" sz="2400" b="1">
                <a:latin typeface="Times New Roman" pitchFamily="18" charset="0"/>
              </a:rPr>
              <a:t>D</a:t>
            </a:r>
            <a:r>
              <a:rPr kumimoji="1" lang="en-US" altLang="zh-CN" sz="2400" b="1" baseline="-25000">
                <a:latin typeface="Times New Roman" pitchFamily="18" charset="0"/>
              </a:rPr>
              <a:t>2</a:t>
            </a:r>
            <a:r>
              <a:rPr kumimoji="1" lang="zh-CN" altLang="zh-CN" sz="2400" b="1">
                <a:latin typeface="Times New Roman" pitchFamily="18" charset="0"/>
              </a:rPr>
              <a:t>起过流保护作用，未过流时，两只二极管均截止。</a:t>
            </a:r>
            <a:endParaRPr kumimoji="1" lang="zh-CN" altLang="en-US" sz="2400" b="1">
              <a:latin typeface="Times New Roman" pitchFamily="18" charset="0"/>
            </a:endParaRPr>
          </a:p>
        </p:txBody>
      </p:sp>
      <p:graphicFrame>
        <p:nvGraphicFramePr>
          <p:cNvPr id="39940" name="Object 4"/>
          <p:cNvGraphicFramePr>
            <a:graphicFrameLocks noChangeAspect="1"/>
          </p:cNvGraphicFramePr>
          <p:nvPr/>
        </p:nvGraphicFramePr>
        <p:xfrm>
          <a:off x="4875213" y="3368675"/>
          <a:ext cx="3200400" cy="468313"/>
        </p:xfrm>
        <a:graphic>
          <a:graphicData uri="http://schemas.openxmlformats.org/presentationml/2006/ole">
            <mc:AlternateContent xmlns:mc="http://schemas.openxmlformats.org/markup-compatibility/2006">
              <mc:Choice xmlns:v="urn:schemas-microsoft-com:vml" Requires="v">
                <p:oleObj spid="_x0000_s205844" name="公式" r:id="rId3" imgW="1562040" imgH="228600" progId="Equation.3">
                  <p:embed/>
                </p:oleObj>
              </mc:Choice>
              <mc:Fallback>
                <p:oleObj name="公式" r:id="rId3" imgW="156204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213" y="3368675"/>
                        <a:ext cx="3200400" cy="468313"/>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39941" name="Text Box 5"/>
          <p:cNvSpPr txBox="1">
            <a:spLocks noChangeArrowheads="1"/>
          </p:cNvSpPr>
          <p:nvPr/>
        </p:nvSpPr>
        <p:spPr bwMode="auto">
          <a:xfrm>
            <a:off x="4494213" y="3902075"/>
            <a:ext cx="4103687" cy="1187450"/>
          </a:xfrm>
          <a:prstGeom prst="rect">
            <a:avLst/>
          </a:prstGeom>
          <a:noFill/>
          <a:ln w="9525">
            <a:noFill/>
            <a:miter lim="800000"/>
            <a:headEnd/>
            <a:tailEnd/>
          </a:ln>
          <a:effectLst/>
        </p:spPr>
        <p:txBody>
          <a:bodyPr>
            <a:spAutoFit/>
          </a:bodyPr>
          <a:lstStyle/>
          <a:p>
            <a:pPr>
              <a:spcBef>
                <a:spcPct val="50000"/>
              </a:spcBef>
            </a:pPr>
            <a:r>
              <a:rPr kumimoji="1" lang="en-US" altLang="zh-CN" sz="2400" b="1" i="1">
                <a:latin typeface="Times New Roman" pitchFamily="18" charset="0"/>
              </a:rPr>
              <a:t>     i</a:t>
            </a:r>
            <a:r>
              <a:rPr kumimoji="1" lang="en-US" altLang="zh-CN" sz="2400" b="1" baseline="-25000">
                <a:latin typeface="Times New Roman" pitchFamily="18" charset="0"/>
              </a:rPr>
              <a:t>O</a:t>
            </a:r>
            <a:r>
              <a:rPr kumimoji="1" lang="zh-CN" altLang="en-US" sz="2400" b="1">
                <a:latin typeface="Times New Roman" pitchFamily="18" charset="0"/>
              </a:rPr>
              <a:t>增大到一定程度，</a:t>
            </a:r>
            <a:r>
              <a:rPr kumimoji="1" lang="en-US" altLang="zh-CN" sz="2400" b="1">
                <a:latin typeface="Times New Roman" pitchFamily="18" charset="0"/>
              </a:rPr>
              <a:t>D</a:t>
            </a:r>
            <a:r>
              <a:rPr kumimoji="1" lang="en-US" altLang="zh-CN" sz="2400" b="1" baseline="-25000">
                <a:latin typeface="Times New Roman" pitchFamily="18" charset="0"/>
              </a:rPr>
              <a:t>1</a:t>
            </a:r>
            <a:r>
              <a:rPr kumimoji="1" lang="zh-CN" altLang="zh-CN" sz="2400" b="1">
                <a:latin typeface="Times New Roman" pitchFamily="18" charset="0"/>
              </a:rPr>
              <a:t>导通，为</a:t>
            </a:r>
            <a:r>
              <a:rPr kumimoji="1" lang="en-US" altLang="zh-CN" sz="2400" b="1">
                <a:latin typeface="Times New Roman" pitchFamily="18" charset="0"/>
              </a:rPr>
              <a:t>T</a:t>
            </a:r>
            <a:r>
              <a:rPr kumimoji="1" lang="en-US" altLang="zh-CN" sz="2400" b="1" baseline="-25000">
                <a:latin typeface="Times New Roman" pitchFamily="18" charset="0"/>
              </a:rPr>
              <a:t>14</a:t>
            </a:r>
            <a:r>
              <a:rPr kumimoji="1" lang="zh-CN" altLang="zh-CN" sz="2400" b="1">
                <a:latin typeface="Times New Roman" pitchFamily="18" charset="0"/>
              </a:rPr>
              <a:t>基极分流，从而保护</a:t>
            </a:r>
            <a:r>
              <a:rPr kumimoji="1" lang="zh-CN" altLang="en-US" sz="2400" b="1">
                <a:latin typeface="Times New Roman" pitchFamily="18" charset="0"/>
              </a:rPr>
              <a:t>了</a:t>
            </a:r>
            <a:r>
              <a:rPr kumimoji="1" lang="en-US" altLang="zh-CN" sz="2400" b="1">
                <a:latin typeface="Times New Roman" pitchFamily="18" charset="0"/>
              </a:rPr>
              <a:t>T</a:t>
            </a:r>
            <a:r>
              <a:rPr kumimoji="1" lang="en-US" altLang="zh-CN" sz="2400" b="1" baseline="-25000">
                <a:latin typeface="Times New Roman" pitchFamily="18" charset="0"/>
              </a:rPr>
              <a:t>14</a:t>
            </a:r>
            <a:r>
              <a:rPr kumimoji="1" lang="zh-CN" altLang="en-US" sz="2400" b="1">
                <a:latin typeface="Times New Roman" pitchFamily="18" charset="0"/>
              </a:rPr>
              <a:t>。</a:t>
            </a:r>
            <a:endParaRPr kumimoji="1" lang="zh-CN" altLang="en-US" sz="2400" b="1" baseline="-25000">
              <a:latin typeface="Times New Roman" pitchFamily="18" charset="0"/>
            </a:endParaRPr>
          </a:p>
        </p:txBody>
      </p:sp>
      <p:graphicFrame>
        <p:nvGraphicFramePr>
          <p:cNvPr id="39942" name="Object 6"/>
          <p:cNvGraphicFramePr>
            <a:graphicFrameLocks noChangeAspect="1"/>
          </p:cNvGraphicFramePr>
          <p:nvPr/>
        </p:nvGraphicFramePr>
        <p:xfrm>
          <a:off x="684213" y="1844675"/>
          <a:ext cx="3744912" cy="4343400"/>
        </p:xfrm>
        <a:graphic>
          <a:graphicData uri="http://schemas.openxmlformats.org/presentationml/2006/ole">
            <mc:AlternateContent xmlns:mc="http://schemas.openxmlformats.org/markup-compatibility/2006">
              <mc:Choice xmlns:v="urn:schemas-microsoft-com:vml" Requires="v">
                <p:oleObj spid="_x0000_s205845" name="Photo Editor 照片" r:id="rId5" imgW="13152381" imgH="15247619" progId="">
                  <p:embed/>
                </p:oleObj>
              </mc:Choice>
              <mc:Fallback>
                <p:oleObj name="Photo Editor 照片" r:id="rId5" imgW="13152381" imgH="15247619"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1844675"/>
                        <a:ext cx="3744912"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3" name="Text Box 7"/>
          <p:cNvSpPr txBox="1">
            <a:spLocks noChangeArrowheads="1"/>
          </p:cNvSpPr>
          <p:nvPr/>
        </p:nvSpPr>
        <p:spPr bwMode="auto">
          <a:xfrm>
            <a:off x="608013" y="1235075"/>
            <a:ext cx="7467600" cy="457200"/>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准互补输出级，</a:t>
            </a:r>
            <a:r>
              <a:rPr kumimoji="1" lang="en-US" altLang="zh-CN" sz="2400" b="1" i="1">
                <a:latin typeface="Times New Roman" pitchFamily="18" charset="0"/>
              </a:rPr>
              <a:t>U</a:t>
            </a:r>
            <a:r>
              <a:rPr kumimoji="1" lang="en-US" altLang="zh-CN" sz="2400" b="1" baseline="-25000">
                <a:latin typeface="Times New Roman" pitchFamily="18" charset="0"/>
              </a:rPr>
              <a:t>BE</a:t>
            </a:r>
            <a:r>
              <a:rPr kumimoji="1" lang="zh-CN" altLang="en-US" sz="2400" b="1">
                <a:latin typeface="Times New Roman" pitchFamily="18" charset="0"/>
              </a:rPr>
              <a:t>倍增电路消除交越失真。</a:t>
            </a:r>
          </a:p>
        </p:txBody>
      </p:sp>
      <p:sp>
        <p:nvSpPr>
          <p:cNvPr id="39944" name="Line 8"/>
          <p:cNvSpPr>
            <a:spLocks noChangeShapeType="1"/>
          </p:cNvSpPr>
          <p:nvPr/>
        </p:nvSpPr>
        <p:spPr bwMode="auto">
          <a:xfrm>
            <a:off x="2589213" y="1768475"/>
            <a:ext cx="0" cy="4495800"/>
          </a:xfrm>
          <a:prstGeom prst="line">
            <a:avLst/>
          </a:prstGeom>
          <a:noFill/>
          <a:ln w="9525">
            <a:solidFill>
              <a:srgbClr val="FF0000"/>
            </a:solidFill>
            <a:prstDash val="lgDash"/>
            <a:round/>
            <a:headEnd/>
            <a:tailEnd/>
          </a:ln>
          <a:effectLst/>
        </p:spPr>
        <p:txBody>
          <a:bodyPr/>
          <a:lstStyle/>
          <a:p>
            <a:endParaRPr lang="zh-CN" altLang="en-US"/>
          </a:p>
        </p:txBody>
      </p:sp>
      <p:sp>
        <p:nvSpPr>
          <p:cNvPr id="39945" name="Text Box 9"/>
          <p:cNvSpPr txBox="1">
            <a:spLocks noChangeArrowheads="1"/>
          </p:cNvSpPr>
          <p:nvPr/>
        </p:nvSpPr>
        <p:spPr bwMode="auto">
          <a:xfrm>
            <a:off x="1370013" y="6111875"/>
            <a:ext cx="1295400" cy="396875"/>
          </a:xfrm>
          <a:prstGeom prst="rect">
            <a:avLst/>
          </a:prstGeom>
          <a:noFill/>
          <a:ln w="9525">
            <a:noFill/>
            <a:miter lim="800000"/>
            <a:headEnd/>
            <a:tailEnd/>
          </a:ln>
          <a:effectLst/>
        </p:spPr>
        <p:txBody>
          <a:bodyPr>
            <a:spAutoFit/>
          </a:bodyPr>
          <a:lstStyle/>
          <a:p>
            <a:pPr>
              <a:spcBef>
                <a:spcPct val="50000"/>
              </a:spcBef>
            </a:pPr>
            <a:r>
              <a:rPr kumimoji="1" lang="zh-CN" altLang="en-US" sz="2000" b="1">
                <a:latin typeface="Times New Roman" pitchFamily="18" charset="0"/>
              </a:rPr>
              <a:t>中间级</a:t>
            </a:r>
          </a:p>
        </p:txBody>
      </p:sp>
      <p:sp>
        <p:nvSpPr>
          <p:cNvPr id="39946" name="Text Box 10"/>
          <p:cNvSpPr txBox="1">
            <a:spLocks noChangeArrowheads="1"/>
          </p:cNvSpPr>
          <p:nvPr/>
        </p:nvSpPr>
        <p:spPr bwMode="auto">
          <a:xfrm>
            <a:off x="2894013" y="6111875"/>
            <a:ext cx="1295400" cy="396875"/>
          </a:xfrm>
          <a:prstGeom prst="rect">
            <a:avLst/>
          </a:prstGeom>
          <a:noFill/>
          <a:ln w="9525">
            <a:noFill/>
            <a:miter lim="800000"/>
            <a:headEnd/>
            <a:tailEnd/>
          </a:ln>
          <a:effectLst/>
        </p:spPr>
        <p:txBody>
          <a:bodyPr>
            <a:spAutoFit/>
          </a:bodyPr>
          <a:lstStyle/>
          <a:p>
            <a:pPr>
              <a:spcBef>
                <a:spcPct val="50000"/>
              </a:spcBef>
            </a:pPr>
            <a:r>
              <a:rPr kumimoji="1" lang="zh-CN" altLang="en-US" sz="2000" b="1">
                <a:latin typeface="Times New Roman" pitchFamily="18" charset="0"/>
              </a:rPr>
              <a:t>输出级</a:t>
            </a:r>
          </a:p>
        </p:txBody>
      </p:sp>
      <p:grpSp>
        <p:nvGrpSpPr>
          <p:cNvPr id="2" name="Group 11"/>
          <p:cNvGrpSpPr>
            <a:grpSpLocks/>
          </p:cNvGrpSpPr>
          <p:nvPr/>
        </p:nvGrpSpPr>
        <p:grpSpPr bwMode="auto">
          <a:xfrm>
            <a:off x="3732213" y="1768475"/>
            <a:ext cx="3944937" cy="2133600"/>
            <a:chOff x="2400" y="960"/>
            <a:chExt cx="2485" cy="1344"/>
          </a:xfrm>
        </p:grpSpPr>
        <p:sp>
          <p:nvSpPr>
            <p:cNvPr id="39948" name="AutoShape 12"/>
            <p:cNvSpPr>
              <a:spLocks/>
            </p:cNvSpPr>
            <p:nvPr/>
          </p:nvSpPr>
          <p:spPr bwMode="auto">
            <a:xfrm>
              <a:off x="3360" y="960"/>
              <a:ext cx="1525" cy="310"/>
            </a:xfrm>
            <a:prstGeom prst="borderCallout2">
              <a:avLst>
                <a:gd name="adj1" fmla="val 23227"/>
                <a:gd name="adj2" fmla="val -3148"/>
                <a:gd name="adj3" fmla="val 23227"/>
                <a:gd name="adj4" fmla="val -32000"/>
                <a:gd name="adj5" fmla="val 332259"/>
                <a:gd name="adj6" fmla="val -62032"/>
              </a:avLst>
            </a:prstGeom>
            <a:solidFill>
              <a:srgbClr val="00FFFF"/>
            </a:solidFill>
            <a:ln w="19050">
              <a:solidFill>
                <a:srgbClr val="FF3300"/>
              </a:solidFill>
              <a:miter lim="800000"/>
              <a:headEnd/>
              <a:tailEnd/>
            </a:ln>
            <a:effectLst/>
          </p:spPr>
          <p:txBody>
            <a:bodyPr/>
            <a:lstStyle/>
            <a:p>
              <a:pPr algn="ctr" eaLnBrk="0" hangingPunct="0"/>
              <a:r>
                <a:rPr lang="zh-CN" altLang="en-US" sz="2400" b="1">
                  <a:solidFill>
                    <a:srgbClr val="000000"/>
                  </a:solidFill>
                  <a:latin typeface="Times New Roman" pitchFamily="18" charset="0"/>
                </a:rPr>
                <a:t>电流采样电阻</a:t>
              </a:r>
            </a:p>
          </p:txBody>
        </p:sp>
        <p:sp>
          <p:nvSpPr>
            <p:cNvPr id="39949" name="Line 13"/>
            <p:cNvSpPr>
              <a:spLocks noChangeShapeType="1"/>
            </p:cNvSpPr>
            <p:nvPr/>
          </p:nvSpPr>
          <p:spPr bwMode="auto">
            <a:xfrm flipV="1">
              <a:off x="2400" y="1056"/>
              <a:ext cx="624" cy="1248"/>
            </a:xfrm>
            <a:prstGeom prst="line">
              <a:avLst/>
            </a:prstGeom>
            <a:noFill/>
            <a:ln w="19050">
              <a:solidFill>
                <a:srgbClr val="FF3300"/>
              </a:solidFill>
              <a:round/>
              <a:headEnd/>
              <a:tailEnd/>
            </a:ln>
            <a:effectLst/>
          </p:spPr>
          <p:txBody>
            <a:bodyPr/>
            <a:lstStyle/>
            <a:p>
              <a:endParaRPr lang="zh-CN" altLang="en-US"/>
            </a:p>
          </p:txBody>
        </p:sp>
      </p:grpSp>
      <p:sp>
        <p:nvSpPr>
          <p:cNvPr id="39950" name="Text Box 14"/>
          <p:cNvSpPr txBox="1">
            <a:spLocks noChangeArrowheads="1"/>
          </p:cNvSpPr>
          <p:nvPr/>
        </p:nvSpPr>
        <p:spPr bwMode="auto">
          <a:xfrm>
            <a:off x="4799013" y="5197475"/>
            <a:ext cx="3276600" cy="1187450"/>
          </a:xfrm>
          <a:prstGeom prst="rect">
            <a:avLst/>
          </a:prstGeom>
          <a:noFill/>
          <a:ln w="9525">
            <a:noFill/>
            <a:miter lim="800000"/>
            <a:headEnd/>
            <a:tailEnd/>
          </a:ln>
          <a:effectLst/>
        </p:spPr>
        <p:txBody>
          <a:bodyPr>
            <a:spAutoFit/>
          </a:bodyPr>
          <a:lstStyle/>
          <a:p>
            <a:r>
              <a:rPr kumimoji="1" lang="zh-CN" altLang="en-US" sz="2400" b="1">
                <a:solidFill>
                  <a:srgbClr val="990033"/>
                </a:solidFill>
                <a:latin typeface="Times New Roman" pitchFamily="18" charset="0"/>
              </a:rPr>
              <a:t>特点：</a:t>
            </a:r>
          </a:p>
          <a:p>
            <a:r>
              <a:rPr kumimoji="1" lang="zh-CN" altLang="en-US" sz="2400" b="1">
                <a:solidFill>
                  <a:srgbClr val="990033"/>
                </a:solidFill>
                <a:latin typeface="Times New Roman" pitchFamily="18" charset="0"/>
              </a:rPr>
              <a:t>输出电阻小</a:t>
            </a:r>
          </a:p>
          <a:p>
            <a:r>
              <a:rPr kumimoji="1" lang="zh-CN" altLang="en-US" sz="2400" b="1">
                <a:solidFill>
                  <a:srgbClr val="990033"/>
                </a:solidFill>
                <a:latin typeface="Times New Roman" pitchFamily="18" charset="0"/>
              </a:rPr>
              <a:t>最大不失真输出电压高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3">
                                            <p:txEl>
                                              <p:pRg st="0" end="0"/>
                                            </p:txEl>
                                          </p:spTgt>
                                        </p:tgtEl>
                                        <p:attrNameLst>
                                          <p:attrName>style.visibility</p:attrName>
                                        </p:attrNameLst>
                                      </p:cBhvr>
                                      <p:to>
                                        <p:strVal val="visible"/>
                                      </p:to>
                                    </p:set>
                                    <p:animEffect transition="in" filter="wipe(left)">
                                      <p:cBhvr>
                                        <p:cTn id="7" dur="500"/>
                                        <p:tgtEl>
                                          <p:spTgt spid="399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39">
                                            <p:txEl>
                                              <p:pRg st="0" end="0"/>
                                            </p:txEl>
                                          </p:spTgt>
                                        </p:tgtEl>
                                        <p:attrNameLst>
                                          <p:attrName>style.visibility</p:attrName>
                                        </p:attrNameLst>
                                      </p:cBhvr>
                                      <p:to>
                                        <p:strVal val="visible"/>
                                      </p:to>
                                    </p:set>
                                    <p:animEffect transition="in" filter="wipe(left)">
                                      <p:cBhvr>
                                        <p:cTn id="17" dur="500"/>
                                        <p:tgtEl>
                                          <p:spTgt spid="3993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9940"/>
                                        </p:tgtEl>
                                        <p:attrNameLst>
                                          <p:attrName>style.visibility</p:attrName>
                                        </p:attrNameLst>
                                      </p:cBhvr>
                                      <p:to>
                                        <p:strVal val="visible"/>
                                      </p:to>
                                    </p:set>
                                    <p:animEffect transition="in" filter="wipe(left)">
                                      <p:cBhvr>
                                        <p:cTn id="22" dur="500"/>
                                        <p:tgtEl>
                                          <p:spTgt spid="399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41">
                                            <p:txEl>
                                              <p:pRg st="0" end="0"/>
                                            </p:txEl>
                                          </p:spTgt>
                                        </p:tgtEl>
                                        <p:attrNameLst>
                                          <p:attrName>style.visibility</p:attrName>
                                        </p:attrNameLst>
                                      </p:cBhvr>
                                      <p:to>
                                        <p:strVal val="visible"/>
                                      </p:to>
                                    </p:set>
                                    <p:animEffect transition="in" filter="wipe(left)">
                                      <p:cBhvr>
                                        <p:cTn id="27" dur="500"/>
                                        <p:tgtEl>
                                          <p:spTgt spid="3994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50"/>
                                        </p:tgtEl>
                                        <p:attrNameLst>
                                          <p:attrName>style.visibility</p:attrName>
                                        </p:attrNameLst>
                                      </p:cBhvr>
                                      <p:to>
                                        <p:strVal val="visible"/>
                                      </p:to>
                                    </p:set>
                                    <p:animEffect transition="in" filter="wipe(left)">
                                      <p:cBhvr>
                                        <p:cTn id="32" dur="500"/>
                                        <p:tgtEl>
                                          <p:spTgt spid="39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P spid="39941" grpId="0" build="p" autoUpdateAnimBg="0"/>
      <p:bldP spid="39943" grpId="0" build="p" autoUpdateAnimBg="0"/>
      <p:bldP spid="3995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684213" y="1427163"/>
          <a:ext cx="7315200" cy="4579937"/>
        </p:xfrm>
        <a:graphic>
          <a:graphicData uri="http://schemas.openxmlformats.org/presentationml/2006/ole">
            <mc:AlternateContent xmlns:mc="http://schemas.openxmlformats.org/markup-compatibility/2006">
              <mc:Choice xmlns:v="urn:schemas-microsoft-com:vml" Requires="v">
                <p:oleObj spid="_x0000_s206931" name="Photo Editor 照片" r:id="rId3" imgW="24457143" imgH="16742857" progId="">
                  <p:embed/>
                </p:oleObj>
              </mc:Choice>
              <mc:Fallback>
                <p:oleObj name="Photo Editor 照片" r:id="rId3" imgW="24457143" imgH="16742857"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b="8495"/>
                      <a:stretch>
                        <a:fillRect/>
                      </a:stretch>
                    </p:blipFill>
                    <p:spPr bwMode="auto">
                      <a:xfrm>
                        <a:off x="684213" y="1427163"/>
                        <a:ext cx="7315200" cy="457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3" name="Object 3"/>
          <p:cNvGraphicFramePr>
            <a:graphicFrameLocks noChangeAspect="1"/>
          </p:cNvGraphicFramePr>
          <p:nvPr/>
        </p:nvGraphicFramePr>
        <p:xfrm>
          <a:off x="1293813" y="4017963"/>
          <a:ext cx="228600" cy="228600"/>
        </p:xfrm>
        <a:graphic>
          <a:graphicData uri="http://schemas.openxmlformats.org/presentationml/2006/ole">
            <mc:AlternateContent xmlns:mc="http://schemas.openxmlformats.org/markup-compatibility/2006">
              <mc:Choice xmlns:v="urn:schemas-microsoft-com:vml" Requires="v">
                <p:oleObj spid="_x0000_s206932" name="Equation" r:id="rId5" imgW="139680" imgH="139680" progId="Equation.3">
                  <p:embed/>
                </p:oleObj>
              </mc:Choice>
              <mc:Fallback>
                <p:oleObj name="Equation" r:id="rId5" imgW="139680" imgH="1396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3813" y="4017963"/>
                        <a:ext cx="228600" cy="228600"/>
                      </a:xfrm>
                      <a:prstGeom prst="rect">
                        <a:avLst/>
                      </a:prstGeom>
                      <a:solidFill>
                        <a:srgbClr val="66FFFF"/>
                      </a:solidFill>
                    </p:spPr>
                  </p:pic>
                </p:oleObj>
              </mc:Fallback>
            </mc:AlternateContent>
          </a:graphicData>
        </a:graphic>
      </p:graphicFrame>
      <p:graphicFrame>
        <p:nvGraphicFramePr>
          <p:cNvPr id="40964" name="Object 4"/>
          <p:cNvGraphicFramePr>
            <a:graphicFrameLocks noChangeAspect="1"/>
          </p:cNvGraphicFramePr>
          <p:nvPr/>
        </p:nvGraphicFramePr>
        <p:xfrm>
          <a:off x="1979613" y="4475163"/>
          <a:ext cx="228600" cy="228600"/>
        </p:xfrm>
        <a:graphic>
          <a:graphicData uri="http://schemas.openxmlformats.org/presentationml/2006/ole">
            <mc:AlternateContent xmlns:mc="http://schemas.openxmlformats.org/markup-compatibility/2006">
              <mc:Choice xmlns:v="urn:schemas-microsoft-com:vml" Requires="v">
                <p:oleObj spid="_x0000_s206933" name="Equation" r:id="rId7" imgW="139680" imgH="139680" progId="Equation.3">
                  <p:embed/>
                </p:oleObj>
              </mc:Choice>
              <mc:Fallback>
                <p:oleObj name="Equation" r:id="rId7" imgW="139680" imgH="13968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4475163"/>
                        <a:ext cx="228600" cy="228600"/>
                      </a:xfrm>
                      <a:prstGeom prst="rect">
                        <a:avLst/>
                      </a:prstGeom>
                      <a:solidFill>
                        <a:srgbClr val="66FFFF"/>
                      </a:solidFill>
                    </p:spPr>
                  </p:pic>
                </p:oleObj>
              </mc:Fallback>
            </mc:AlternateContent>
          </a:graphicData>
        </a:graphic>
      </p:graphicFrame>
      <p:graphicFrame>
        <p:nvGraphicFramePr>
          <p:cNvPr id="40965" name="Object 5"/>
          <p:cNvGraphicFramePr>
            <a:graphicFrameLocks noChangeAspect="1"/>
          </p:cNvGraphicFramePr>
          <p:nvPr/>
        </p:nvGraphicFramePr>
        <p:xfrm>
          <a:off x="2589213" y="4322763"/>
          <a:ext cx="207962" cy="125412"/>
        </p:xfrm>
        <a:graphic>
          <a:graphicData uri="http://schemas.openxmlformats.org/presentationml/2006/ole">
            <mc:AlternateContent xmlns:mc="http://schemas.openxmlformats.org/markup-compatibility/2006">
              <mc:Choice xmlns:v="urn:schemas-microsoft-com:vml" Requires="v">
                <p:oleObj spid="_x0000_s206934" name="Equation" r:id="rId8" imgW="126720" imgH="75960" progId="Equation.3">
                  <p:embed/>
                </p:oleObj>
              </mc:Choice>
              <mc:Fallback>
                <p:oleObj name="Equation" r:id="rId8" imgW="126720" imgH="7596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9213" y="4322763"/>
                        <a:ext cx="207962" cy="125412"/>
                      </a:xfrm>
                      <a:prstGeom prst="rect">
                        <a:avLst/>
                      </a:prstGeom>
                      <a:solidFill>
                        <a:srgbClr val="66FFFF"/>
                      </a:solidFill>
                    </p:spPr>
                  </p:pic>
                </p:oleObj>
              </mc:Fallback>
            </mc:AlternateContent>
          </a:graphicData>
        </a:graphic>
      </p:graphicFrame>
      <p:graphicFrame>
        <p:nvGraphicFramePr>
          <p:cNvPr id="40966" name="Object 6"/>
          <p:cNvGraphicFramePr>
            <a:graphicFrameLocks noChangeAspect="1"/>
          </p:cNvGraphicFramePr>
          <p:nvPr/>
        </p:nvGraphicFramePr>
        <p:xfrm>
          <a:off x="5484813" y="4017963"/>
          <a:ext cx="228600" cy="228600"/>
        </p:xfrm>
        <a:graphic>
          <a:graphicData uri="http://schemas.openxmlformats.org/presentationml/2006/ole">
            <mc:AlternateContent xmlns:mc="http://schemas.openxmlformats.org/markup-compatibility/2006">
              <mc:Choice xmlns:v="urn:schemas-microsoft-com:vml" Requires="v">
                <p:oleObj spid="_x0000_s206935" name="Equation" r:id="rId10" imgW="139680" imgH="139680" progId="Equation.3">
                  <p:embed/>
                </p:oleObj>
              </mc:Choice>
              <mc:Fallback>
                <p:oleObj name="Equation" r:id="rId10" imgW="139680" imgH="13968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4813" y="4017963"/>
                        <a:ext cx="228600" cy="228600"/>
                      </a:xfrm>
                      <a:prstGeom prst="rect">
                        <a:avLst/>
                      </a:prstGeom>
                      <a:solidFill>
                        <a:srgbClr val="66FFFF"/>
                      </a:solidFill>
                    </p:spPr>
                  </p:pic>
                </p:oleObj>
              </mc:Fallback>
            </mc:AlternateContent>
          </a:graphicData>
        </a:graphic>
      </p:graphicFrame>
      <p:graphicFrame>
        <p:nvGraphicFramePr>
          <p:cNvPr id="40967" name="Object 7"/>
          <p:cNvGraphicFramePr>
            <a:graphicFrameLocks noChangeAspect="1"/>
          </p:cNvGraphicFramePr>
          <p:nvPr/>
        </p:nvGraphicFramePr>
        <p:xfrm>
          <a:off x="7237413" y="3255963"/>
          <a:ext cx="228600" cy="228600"/>
        </p:xfrm>
        <a:graphic>
          <a:graphicData uri="http://schemas.openxmlformats.org/presentationml/2006/ole">
            <mc:AlternateContent xmlns:mc="http://schemas.openxmlformats.org/markup-compatibility/2006">
              <mc:Choice xmlns:v="urn:schemas-microsoft-com:vml" Requires="v">
                <p:oleObj spid="_x0000_s206936" name="Equation" r:id="rId11" imgW="139680" imgH="139680" progId="Equation.3">
                  <p:embed/>
                </p:oleObj>
              </mc:Choice>
              <mc:Fallback>
                <p:oleObj name="Equation" r:id="rId11" imgW="139680" imgH="13968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7413" y="3255963"/>
                        <a:ext cx="228600" cy="228600"/>
                      </a:xfrm>
                      <a:prstGeom prst="rect">
                        <a:avLst/>
                      </a:prstGeom>
                      <a:solidFill>
                        <a:srgbClr val="66FFFF"/>
                      </a:solidFill>
                    </p:spPr>
                  </p:pic>
                </p:oleObj>
              </mc:Fallback>
            </mc:AlternateContent>
          </a:graphicData>
        </a:graphic>
      </p:graphicFrame>
      <p:graphicFrame>
        <p:nvGraphicFramePr>
          <p:cNvPr id="40968" name="Object 8"/>
          <p:cNvGraphicFramePr>
            <a:graphicFrameLocks noChangeAspect="1"/>
          </p:cNvGraphicFramePr>
          <p:nvPr/>
        </p:nvGraphicFramePr>
        <p:xfrm>
          <a:off x="760413" y="3255963"/>
          <a:ext cx="207962" cy="125412"/>
        </p:xfrm>
        <a:graphic>
          <a:graphicData uri="http://schemas.openxmlformats.org/presentationml/2006/ole">
            <mc:AlternateContent xmlns:mc="http://schemas.openxmlformats.org/markup-compatibility/2006">
              <mc:Choice xmlns:v="urn:schemas-microsoft-com:vml" Requires="v">
                <p:oleObj spid="_x0000_s206937" name="Equation" r:id="rId12" imgW="126720" imgH="75960" progId="Equation.3">
                  <p:embed/>
                </p:oleObj>
              </mc:Choice>
              <mc:Fallback>
                <p:oleObj name="Equation" r:id="rId12" imgW="126720" imgH="7596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413" y="3255963"/>
                        <a:ext cx="207962" cy="125412"/>
                      </a:xfrm>
                      <a:prstGeom prst="rect">
                        <a:avLst/>
                      </a:prstGeom>
                      <a:solidFill>
                        <a:srgbClr val="66FFFF"/>
                      </a:solidFill>
                    </p:spPr>
                  </p:pic>
                </p:oleObj>
              </mc:Fallback>
            </mc:AlternateContent>
          </a:graphicData>
        </a:graphic>
      </p:graphicFrame>
      <p:graphicFrame>
        <p:nvGraphicFramePr>
          <p:cNvPr id="40969" name="Object 9"/>
          <p:cNvGraphicFramePr>
            <a:graphicFrameLocks noChangeAspect="1"/>
          </p:cNvGraphicFramePr>
          <p:nvPr/>
        </p:nvGraphicFramePr>
        <p:xfrm>
          <a:off x="2589213" y="4094163"/>
          <a:ext cx="207962" cy="125412"/>
        </p:xfrm>
        <a:graphic>
          <a:graphicData uri="http://schemas.openxmlformats.org/presentationml/2006/ole">
            <mc:AlternateContent xmlns:mc="http://schemas.openxmlformats.org/markup-compatibility/2006">
              <mc:Choice xmlns:v="urn:schemas-microsoft-com:vml" Requires="v">
                <p:oleObj spid="_x0000_s206938" name="Equation" r:id="rId13" imgW="126720" imgH="75960" progId="Equation.3">
                  <p:embed/>
                </p:oleObj>
              </mc:Choice>
              <mc:Fallback>
                <p:oleObj name="Equation" r:id="rId13" imgW="126720" imgH="7596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9213" y="4094163"/>
                        <a:ext cx="207962" cy="125412"/>
                      </a:xfrm>
                      <a:prstGeom prst="rect">
                        <a:avLst/>
                      </a:prstGeom>
                      <a:solidFill>
                        <a:srgbClr val="66FFFF"/>
                      </a:solidFill>
                    </p:spPr>
                  </p:pic>
                </p:oleObj>
              </mc:Fallback>
            </mc:AlternateContent>
          </a:graphicData>
        </a:graphic>
      </p:graphicFrame>
      <p:graphicFrame>
        <p:nvGraphicFramePr>
          <p:cNvPr id="40970" name="Object 10"/>
          <p:cNvGraphicFramePr>
            <a:graphicFrameLocks noChangeAspect="1"/>
          </p:cNvGraphicFramePr>
          <p:nvPr/>
        </p:nvGraphicFramePr>
        <p:xfrm>
          <a:off x="760413" y="2493963"/>
          <a:ext cx="228600" cy="228600"/>
        </p:xfrm>
        <a:graphic>
          <a:graphicData uri="http://schemas.openxmlformats.org/presentationml/2006/ole">
            <mc:AlternateContent xmlns:mc="http://schemas.openxmlformats.org/markup-compatibility/2006">
              <mc:Choice xmlns:v="urn:schemas-microsoft-com:vml" Requires="v">
                <p:oleObj spid="_x0000_s206939" name="Equation" r:id="rId14" imgW="139680" imgH="139680" progId="Equation.3">
                  <p:embed/>
                </p:oleObj>
              </mc:Choice>
              <mc:Fallback>
                <p:oleObj name="Equation" r:id="rId14" imgW="139680" imgH="139680" progId="Equation.3">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13" y="2493963"/>
                        <a:ext cx="228600" cy="228600"/>
                      </a:xfrm>
                      <a:prstGeom prst="rect">
                        <a:avLst/>
                      </a:prstGeom>
                      <a:solidFill>
                        <a:srgbClr val="66FFFF"/>
                      </a:solidFill>
                    </p:spPr>
                  </p:pic>
                </p:oleObj>
              </mc:Fallback>
            </mc:AlternateContent>
          </a:graphicData>
        </a:graphic>
      </p:graphicFrame>
      <p:grpSp>
        <p:nvGrpSpPr>
          <p:cNvPr id="2" name="Group 11"/>
          <p:cNvGrpSpPr>
            <a:grpSpLocks/>
          </p:cNvGrpSpPr>
          <p:nvPr/>
        </p:nvGrpSpPr>
        <p:grpSpPr bwMode="auto">
          <a:xfrm>
            <a:off x="912813" y="1274763"/>
            <a:ext cx="2209800" cy="1524000"/>
            <a:chOff x="672" y="672"/>
            <a:chExt cx="1392" cy="960"/>
          </a:xfrm>
        </p:grpSpPr>
        <p:sp>
          <p:nvSpPr>
            <p:cNvPr id="40972" name="Line 12"/>
            <p:cNvSpPr>
              <a:spLocks noChangeShapeType="1"/>
            </p:cNvSpPr>
            <p:nvPr/>
          </p:nvSpPr>
          <p:spPr bwMode="auto">
            <a:xfrm flipV="1">
              <a:off x="672" y="672"/>
              <a:ext cx="528" cy="960"/>
            </a:xfrm>
            <a:prstGeom prst="line">
              <a:avLst/>
            </a:prstGeom>
            <a:noFill/>
            <a:ln w="19050">
              <a:solidFill>
                <a:srgbClr val="FF0000"/>
              </a:solidFill>
              <a:round/>
              <a:headEnd/>
              <a:tailEnd/>
            </a:ln>
            <a:effectLst/>
          </p:spPr>
          <p:txBody>
            <a:bodyPr/>
            <a:lstStyle/>
            <a:p>
              <a:endParaRPr lang="zh-CN" altLang="en-US"/>
            </a:p>
          </p:txBody>
        </p:sp>
        <p:sp>
          <p:nvSpPr>
            <p:cNvPr id="40973" name="Line 13"/>
            <p:cNvSpPr>
              <a:spLocks noChangeShapeType="1"/>
            </p:cNvSpPr>
            <p:nvPr/>
          </p:nvSpPr>
          <p:spPr bwMode="auto">
            <a:xfrm>
              <a:off x="1008" y="672"/>
              <a:ext cx="1056" cy="0"/>
            </a:xfrm>
            <a:prstGeom prst="line">
              <a:avLst/>
            </a:prstGeom>
            <a:noFill/>
            <a:ln w="28575">
              <a:solidFill>
                <a:srgbClr val="FF0000"/>
              </a:solidFill>
              <a:round/>
              <a:headEnd/>
              <a:tailEnd/>
            </a:ln>
            <a:effectLst/>
          </p:spPr>
          <p:txBody>
            <a:bodyPr/>
            <a:lstStyle/>
            <a:p>
              <a:endParaRPr lang="zh-CN" altLang="en-US"/>
            </a:p>
          </p:txBody>
        </p:sp>
      </p:grpSp>
      <p:grpSp>
        <p:nvGrpSpPr>
          <p:cNvPr id="3" name="Group 14"/>
          <p:cNvGrpSpPr>
            <a:grpSpLocks/>
          </p:cNvGrpSpPr>
          <p:nvPr/>
        </p:nvGrpSpPr>
        <p:grpSpPr bwMode="auto">
          <a:xfrm>
            <a:off x="912813" y="1274763"/>
            <a:ext cx="4343400" cy="1905000"/>
            <a:chOff x="672" y="672"/>
            <a:chExt cx="2736" cy="1200"/>
          </a:xfrm>
        </p:grpSpPr>
        <p:sp>
          <p:nvSpPr>
            <p:cNvPr id="40975" name="Line 15"/>
            <p:cNvSpPr>
              <a:spLocks noChangeShapeType="1"/>
            </p:cNvSpPr>
            <p:nvPr/>
          </p:nvSpPr>
          <p:spPr bwMode="auto">
            <a:xfrm flipV="1">
              <a:off x="672" y="672"/>
              <a:ext cx="1920" cy="1200"/>
            </a:xfrm>
            <a:prstGeom prst="line">
              <a:avLst/>
            </a:prstGeom>
            <a:noFill/>
            <a:ln w="19050">
              <a:solidFill>
                <a:srgbClr val="FF0000"/>
              </a:solidFill>
              <a:round/>
              <a:headEnd/>
              <a:tailEnd/>
            </a:ln>
            <a:effectLst/>
          </p:spPr>
          <p:txBody>
            <a:bodyPr/>
            <a:lstStyle/>
            <a:p>
              <a:endParaRPr lang="zh-CN" altLang="en-US"/>
            </a:p>
          </p:txBody>
        </p:sp>
        <p:sp>
          <p:nvSpPr>
            <p:cNvPr id="40976" name="Line 16"/>
            <p:cNvSpPr>
              <a:spLocks noChangeShapeType="1"/>
            </p:cNvSpPr>
            <p:nvPr/>
          </p:nvSpPr>
          <p:spPr bwMode="auto">
            <a:xfrm>
              <a:off x="2400" y="672"/>
              <a:ext cx="1008" cy="0"/>
            </a:xfrm>
            <a:prstGeom prst="line">
              <a:avLst/>
            </a:prstGeom>
            <a:noFill/>
            <a:ln w="28575">
              <a:solidFill>
                <a:srgbClr val="FF0000"/>
              </a:solidFill>
              <a:round/>
              <a:headEnd/>
              <a:tailEnd/>
            </a:ln>
            <a:effectLst/>
          </p:spPr>
          <p:txBody>
            <a:bodyPr/>
            <a:lstStyle/>
            <a:p>
              <a:endParaRPr lang="zh-CN" altLang="en-US"/>
            </a:p>
          </p:txBody>
        </p:sp>
      </p:grpSp>
      <p:sp>
        <p:nvSpPr>
          <p:cNvPr id="40977" name="Rectangle 17"/>
          <p:cNvSpPr>
            <a:spLocks noGrp="1" noChangeArrowheads="1"/>
          </p:cNvSpPr>
          <p:nvPr>
            <p:ph type="title"/>
          </p:nvPr>
        </p:nvSpPr>
        <p:spPr>
          <a:xfrm>
            <a:off x="608013" y="500042"/>
            <a:ext cx="7772400" cy="762000"/>
          </a:xfrm>
        </p:spPr>
        <p:txBody>
          <a:bodyPr/>
          <a:lstStyle/>
          <a:p>
            <a:pPr algn="l"/>
            <a:r>
              <a:rPr lang="zh-CN" altLang="en-US" sz="2800" b="1" dirty="0">
                <a:solidFill>
                  <a:schemeClr val="tx1"/>
                </a:solidFill>
              </a:rPr>
              <a:t>判断同相输入端和反相输入端</a:t>
            </a:r>
          </a:p>
        </p:txBody>
      </p:sp>
      <p:sp>
        <p:nvSpPr>
          <p:cNvPr id="40978" name="Text Box 18"/>
          <p:cNvSpPr txBox="1">
            <a:spLocks noChangeArrowheads="1"/>
          </p:cNvSpPr>
          <p:nvPr/>
        </p:nvSpPr>
        <p:spPr bwMode="auto">
          <a:xfrm>
            <a:off x="684213" y="5734050"/>
            <a:ext cx="7343775" cy="822325"/>
          </a:xfrm>
          <a:prstGeom prst="rect">
            <a:avLst/>
          </a:prstGeom>
          <a:solidFill>
            <a:schemeClr val="bg1"/>
          </a:solidFill>
          <a:ln w="9525">
            <a:noFill/>
            <a:miter lim="800000"/>
            <a:headEnd/>
            <a:tailEnd/>
          </a:ln>
          <a:effectLst/>
        </p:spPr>
        <p:txBody>
          <a:bodyPr>
            <a:spAutoFit/>
          </a:bodyPr>
          <a:lstStyle/>
          <a:p>
            <a:pPr>
              <a:spcBef>
                <a:spcPct val="50000"/>
              </a:spcBef>
            </a:pPr>
            <a:r>
              <a:rPr kumimoji="1" lang="en-US" altLang="zh-CN" sz="2400">
                <a:latin typeface="Times New Roman" pitchFamily="18" charset="0"/>
              </a:rPr>
              <a:t>    </a:t>
            </a:r>
            <a:r>
              <a:rPr kumimoji="1" lang="zh-CN" altLang="en-US" sz="2400" b="1">
                <a:solidFill>
                  <a:srgbClr val="990033"/>
                </a:solidFill>
                <a:latin typeface="Times New Roman" pitchFamily="18" charset="0"/>
              </a:rPr>
              <a:t>输入电阻大、差模增益大、输出电阻小、共模抑制能力强、允许的共模输入电压高、输入端耐压高等。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09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40978"/>
                                        </p:tgtEl>
                                        <p:attrNameLst>
                                          <p:attrName>style.visibility</p:attrName>
                                        </p:attrNameLst>
                                      </p:cBhvr>
                                      <p:to>
                                        <p:strVal val="visible"/>
                                      </p:to>
                                    </p:set>
                                    <p:anim calcmode="lin" valueType="num">
                                      <p:cBhvr>
                                        <p:cTn id="25" dur="500" fill="hold"/>
                                        <p:tgtEl>
                                          <p:spTgt spid="40978"/>
                                        </p:tgtEl>
                                        <p:attrNameLst>
                                          <p:attrName>ppt_x</p:attrName>
                                        </p:attrNameLst>
                                      </p:cBhvr>
                                      <p:tavLst>
                                        <p:tav tm="0">
                                          <p:val>
                                            <p:strVal val="#ppt_x-#ppt_w/2"/>
                                          </p:val>
                                        </p:tav>
                                        <p:tav tm="100000">
                                          <p:val>
                                            <p:strVal val="#ppt_x"/>
                                          </p:val>
                                        </p:tav>
                                      </p:tavLst>
                                    </p:anim>
                                    <p:anim calcmode="lin" valueType="num">
                                      <p:cBhvr>
                                        <p:cTn id="26" dur="500" fill="hold"/>
                                        <p:tgtEl>
                                          <p:spTgt spid="40978"/>
                                        </p:tgtEl>
                                        <p:attrNameLst>
                                          <p:attrName>ppt_y</p:attrName>
                                        </p:attrNameLst>
                                      </p:cBhvr>
                                      <p:tavLst>
                                        <p:tav tm="0">
                                          <p:val>
                                            <p:strVal val="#ppt_y"/>
                                          </p:val>
                                        </p:tav>
                                        <p:tav tm="100000">
                                          <p:val>
                                            <p:strVal val="#ppt_y"/>
                                          </p:val>
                                        </p:tav>
                                      </p:tavLst>
                                    </p:anim>
                                    <p:anim calcmode="lin" valueType="num">
                                      <p:cBhvr>
                                        <p:cTn id="27" dur="500" fill="hold"/>
                                        <p:tgtEl>
                                          <p:spTgt spid="40978"/>
                                        </p:tgtEl>
                                        <p:attrNameLst>
                                          <p:attrName>ppt_w</p:attrName>
                                        </p:attrNameLst>
                                      </p:cBhvr>
                                      <p:tavLst>
                                        <p:tav tm="0">
                                          <p:val>
                                            <p:fltVal val="0"/>
                                          </p:val>
                                        </p:tav>
                                        <p:tav tm="100000">
                                          <p:val>
                                            <p:strVal val="#ppt_w"/>
                                          </p:val>
                                        </p:tav>
                                      </p:tavLst>
                                    </p:anim>
                                    <p:anim calcmode="lin" valueType="num">
                                      <p:cBhvr>
                                        <p:cTn id="28" dur="500" fill="hold"/>
                                        <p:tgtEl>
                                          <p:spTgt spid="4097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50825" y="836613"/>
            <a:ext cx="6913563" cy="609600"/>
          </a:xfrm>
          <a:noFill/>
        </p:spPr>
        <p:txBody>
          <a:bodyPr/>
          <a:lstStyle/>
          <a:p>
            <a:pPr algn="l"/>
            <a:r>
              <a:rPr lang="zh-CN" altLang="en-US" sz="3200" dirty="0">
                <a:solidFill>
                  <a:schemeClr val="tx1"/>
                </a:solidFill>
                <a:latin typeface="华文行楷" pitchFamily="2" charset="-122"/>
                <a:ea typeface="华文行楷" pitchFamily="2" charset="-122"/>
              </a:rPr>
              <a:t>三</a:t>
            </a:r>
            <a:r>
              <a:rPr lang="zh-CN" altLang="en-US" sz="3200" dirty="0">
                <a:solidFill>
                  <a:srgbClr val="000000"/>
                </a:solidFill>
                <a:latin typeface="华文行楷" pitchFamily="2" charset="-122"/>
                <a:ea typeface="华文行楷" pitchFamily="2" charset="-122"/>
              </a:rPr>
              <a:t>、集成运放的主要性能指标</a:t>
            </a:r>
          </a:p>
        </p:txBody>
      </p:sp>
      <p:sp>
        <p:nvSpPr>
          <p:cNvPr id="41987" name="Rectangle 3"/>
          <p:cNvSpPr>
            <a:spLocks noGrp="1" noChangeArrowheads="1"/>
          </p:cNvSpPr>
          <p:nvPr>
            <p:ph type="body" idx="1"/>
          </p:nvPr>
        </p:nvSpPr>
        <p:spPr>
          <a:xfrm>
            <a:off x="428564" y="1428736"/>
            <a:ext cx="8715436" cy="4800600"/>
          </a:xfrm>
          <a:noFill/>
          <a:ln/>
        </p:spPr>
        <p:txBody>
          <a:bodyPr/>
          <a:lstStyle/>
          <a:p>
            <a:pPr>
              <a:lnSpc>
                <a:spcPct val="90000"/>
              </a:lnSpc>
              <a:buFontTx/>
              <a:buNone/>
            </a:pPr>
            <a:r>
              <a:rPr lang="en-US" altLang="zh-CN" sz="2400" b="1" dirty="0">
                <a:solidFill>
                  <a:srgbClr val="000000"/>
                </a:solidFill>
              </a:rPr>
              <a:t>        </a:t>
            </a:r>
            <a:r>
              <a:rPr lang="zh-CN" altLang="en-US" sz="2400" b="1" dirty="0">
                <a:solidFill>
                  <a:srgbClr val="CC0066"/>
                </a:solidFill>
                <a:effectLst>
                  <a:outerShdw blurRad="38100" dist="38100" dir="2700000" algn="tl">
                    <a:srgbClr val="C0C0C0"/>
                  </a:outerShdw>
                </a:effectLst>
                <a:latin typeface="黑体" pitchFamily="2" charset="-122"/>
                <a:ea typeface="黑体" pitchFamily="2" charset="-122"/>
              </a:rPr>
              <a:t>指标参数                 </a:t>
            </a:r>
            <a:r>
              <a:rPr lang="en-US" altLang="zh-CN" sz="2400" b="1" dirty="0">
                <a:solidFill>
                  <a:srgbClr val="CC0066"/>
                </a:solidFill>
                <a:effectLst>
                  <a:outerShdw blurRad="38100" dist="38100" dir="2700000" algn="tl">
                    <a:srgbClr val="C0C0C0"/>
                  </a:outerShdw>
                </a:effectLst>
                <a:latin typeface="黑体" pitchFamily="2" charset="-122"/>
                <a:ea typeface="黑体" pitchFamily="2" charset="-122"/>
              </a:rPr>
              <a:t>F007</a:t>
            </a:r>
            <a:r>
              <a:rPr lang="zh-CN" altLang="en-US" sz="2400" b="1" dirty="0">
                <a:solidFill>
                  <a:srgbClr val="CC0066"/>
                </a:solidFill>
                <a:effectLst>
                  <a:outerShdw blurRad="38100" dist="38100" dir="2700000" algn="tl">
                    <a:srgbClr val="C0C0C0"/>
                  </a:outerShdw>
                </a:effectLst>
                <a:latin typeface="黑体" pitchFamily="2" charset="-122"/>
                <a:ea typeface="黑体" pitchFamily="2" charset="-122"/>
              </a:rPr>
              <a:t>典型值    理想值</a:t>
            </a:r>
          </a:p>
          <a:p>
            <a:pPr>
              <a:lnSpc>
                <a:spcPct val="90000"/>
              </a:lnSpc>
            </a:pPr>
            <a:r>
              <a:rPr lang="zh-CN" altLang="en-US" sz="2400" b="1" dirty="0">
                <a:solidFill>
                  <a:srgbClr val="000000"/>
                </a:solidFill>
                <a:latin typeface="Times New Roman" pitchFamily="18" charset="0"/>
                <a:cs typeface="Times New Roman" pitchFamily="18" charset="0"/>
              </a:rPr>
              <a:t>开环差模增益 </a:t>
            </a:r>
            <a:r>
              <a:rPr lang="en-US" altLang="zh-CN" sz="2400" b="1" i="1" dirty="0" err="1">
                <a:solidFill>
                  <a:srgbClr val="000000"/>
                </a:solidFill>
                <a:latin typeface="Times New Roman" pitchFamily="18" charset="0"/>
                <a:cs typeface="Times New Roman" pitchFamily="18" charset="0"/>
              </a:rPr>
              <a:t>A</a:t>
            </a:r>
            <a:r>
              <a:rPr lang="en-US" altLang="zh-CN" sz="2400" b="1" baseline="-25000" dirty="0" err="1">
                <a:solidFill>
                  <a:srgbClr val="000000"/>
                </a:solidFill>
                <a:latin typeface="Times New Roman" pitchFamily="18" charset="0"/>
                <a:cs typeface="Times New Roman" pitchFamily="18" charset="0"/>
              </a:rPr>
              <a:t>od</a:t>
            </a:r>
            <a:r>
              <a:rPr lang="en-US" altLang="zh-CN" sz="2400" b="1" dirty="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106dB         </a:t>
            </a:r>
            <a:r>
              <a:rPr lang="en-US" altLang="zh-CN" sz="2400" b="1" dirty="0" smtClean="0">
                <a:solidFill>
                  <a:srgbClr val="000000"/>
                </a:solidFill>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a:t>
            </a:r>
          </a:p>
          <a:p>
            <a:pPr>
              <a:lnSpc>
                <a:spcPct val="90000"/>
              </a:lnSpc>
            </a:pPr>
            <a:r>
              <a:rPr lang="zh-CN" altLang="en-US" sz="2400" b="1" dirty="0">
                <a:solidFill>
                  <a:srgbClr val="000000"/>
                </a:solidFill>
                <a:latin typeface="Times New Roman" pitchFamily="18" charset="0"/>
                <a:cs typeface="Times New Roman" pitchFamily="18" charset="0"/>
              </a:rPr>
              <a:t>差模输入电阻 </a:t>
            </a:r>
            <a:r>
              <a:rPr lang="zh-CN" altLang="zh-CN" sz="2400" b="1" i="1" dirty="0">
                <a:solidFill>
                  <a:srgbClr val="000000"/>
                </a:solidFill>
                <a:latin typeface="Times New Roman" pitchFamily="18" charset="0"/>
                <a:cs typeface="Times New Roman" pitchFamily="18" charset="0"/>
              </a:rPr>
              <a:t>r</a:t>
            </a:r>
            <a:r>
              <a:rPr lang="zh-CN" altLang="zh-CN" sz="2400" b="1" baseline="-25000" dirty="0">
                <a:solidFill>
                  <a:srgbClr val="000000"/>
                </a:solidFill>
                <a:latin typeface="Times New Roman" pitchFamily="18" charset="0"/>
                <a:cs typeface="Times New Roman" pitchFamily="18" charset="0"/>
              </a:rPr>
              <a:t>id</a:t>
            </a:r>
            <a:r>
              <a:rPr lang="zh-CN" altLang="zh-CN" sz="2400" b="1" dirty="0">
                <a:solidFill>
                  <a:srgbClr val="000000"/>
                </a:solidFill>
                <a:latin typeface="Times New Roman" pitchFamily="18" charset="0"/>
                <a:cs typeface="Times New Roman" pitchFamily="18" charset="0"/>
              </a:rPr>
              <a:t>                              2MΩ</a:t>
            </a:r>
            <a:r>
              <a:rPr lang="en-US" altLang="zh-CN" sz="2400" b="1" dirty="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a:t>
            </a:r>
            <a:endParaRPr lang="zh-CN" altLang="zh-CN" sz="2400" b="1" dirty="0">
              <a:solidFill>
                <a:srgbClr val="000000"/>
              </a:solidFill>
              <a:latin typeface="Times New Roman" pitchFamily="18" charset="0"/>
              <a:cs typeface="Times New Roman" pitchFamily="18" charset="0"/>
            </a:endParaRPr>
          </a:p>
          <a:p>
            <a:pPr>
              <a:lnSpc>
                <a:spcPct val="90000"/>
              </a:lnSpc>
            </a:pPr>
            <a:r>
              <a:rPr lang="zh-CN" altLang="zh-CN" sz="2400" b="1" dirty="0">
                <a:solidFill>
                  <a:srgbClr val="000000"/>
                </a:solidFill>
                <a:latin typeface="Times New Roman" pitchFamily="18" charset="0"/>
                <a:cs typeface="Times New Roman" pitchFamily="18" charset="0"/>
              </a:rPr>
              <a:t>共模抑制比</a:t>
            </a:r>
            <a:r>
              <a:rPr lang="zh-CN" altLang="zh-CN" sz="2400" b="1" i="1" dirty="0">
                <a:solidFill>
                  <a:srgbClr val="000000"/>
                </a:solidFill>
                <a:latin typeface="Times New Roman" pitchFamily="18" charset="0"/>
                <a:cs typeface="Times New Roman" pitchFamily="18" charset="0"/>
              </a:rPr>
              <a:t> K</a:t>
            </a:r>
            <a:r>
              <a:rPr lang="zh-CN" altLang="zh-CN" sz="2400" b="1" baseline="-25000" dirty="0">
                <a:solidFill>
                  <a:srgbClr val="000000"/>
                </a:solidFill>
                <a:latin typeface="Times New Roman" pitchFamily="18" charset="0"/>
                <a:cs typeface="Times New Roman" pitchFamily="18" charset="0"/>
              </a:rPr>
              <a:t>CMR</a:t>
            </a:r>
            <a:r>
              <a:rPr lang="zh-CN" altLang="zh-CN" sz="2400" b="1" dirty="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90</a:t>
            </a:r>
            <a:r>
              <a:rPr lang="zh-CN" altLang="zh-CN" sz="2400" b="1" dirty="0">
                <a:solidFill>
                  <a:srgbClr val="000000"/>
                </a:solidFill>
                <a:latin typeface="Times New Roman" pitchFamily="18" charset="0"/>
                <a:cs typeface="Times New Roman" pitchFamily="18" charset="0"/>
              </a:rPr>
              <a:t>dB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a:t>
            </a:r>
            <a:endParaRPr lang="zh-CN" altLang="zh-CN" sz="2400" b="1" dirty="0">
              <a:solidFill>
                <a:srgbClr val="000000"/>
              </a:solidFill>
              <a:latin typeface="Times New Roman" pitchFamily="18" charset="0"/>
              <a:cs typeface="Times New Roman" pitchFamily="18" charset="0"/>
            </a:endParaRPr>
          </a:p>
          <a:p>
            <a:pPr>
              <a:lnSpc>
                <a:spcPct val="90000"/>
              </a:lnSpc>
            </a:pPr>
            <a:r>
              <a:rPr lang="zh-CN" altLang="zh-CN" sz="2400" b="1" dirty="0">
                <a:solidFill>
                  <a:srgbClr val="000000"/>
                </a:solidFill>
                <a:latin typeface="Times New Roman" pitchFamily="18" charset="0"/>
                <a:cs typeface="Times New Roman" pitchFamily="18" charset="0"/>
              </a:rPr>
              <a:t>输入失调电压 </a:t>
            </a:r>
            <a:r>
              <a:rPr lang="zh-CN" altLang="zh-CN" sz="2400" b="1" i="1" dirty="0">
                <a:solidFill>
                  <a:srgbClr val="000000"/>
                </a:solidFill>
                <a:latin typeface="Times New Roman" pitchFamily="18" charset="0"/>
                <a:cs typeface="Times New Roman" pitchFamily="18" charset="0"/>
              </a:rPr>
              <a:t>U</a:t>
            </a:r>
            <a:r>
              <a:rPr lang="zh-CN" altLang="zh-CN" sz="2400" b="1" baseline="-25000" dirty="0">
                <a:solidFill>
                  <a:srgbClr val="000000"/>
                </a:solidFill>
                <a:latin typeface="Times New Roman" pitchFamily="18" charset="0"/>
                <a:cs typeface="Times New Roman" pitchFamily="18" charset="0"/>
              </a:rPr>
              <a:t>IO</a:t>
            </a:r>
            <a:r>
              <a:rPr lang="zh-CN" altLang="zh-CN" sz="2400" b="1" dirty="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1</a:t>
            </a:r>
            <a:r>
              <a:rPr lang="zh-CN" altLang="zh-CN" sz="2400" b="1" dirty="0">
                <a:solidFill>
                  <a:srgbClr val="000000"/>
                </a:solidFill>
                <a:latin typeface="Times New Roman" pitchFamily="18" charset="0"/>
                <a:cs typeface="Times New Roman" pitchFamily="18" charset="0"/>
              </a:rPr>
              <a:t>mV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zh-CN" altLang="zh-CN" sz="2400" b="1" dirty="0">
                <a:solidFill>
                  <a:srgbClr val="000000"/>
                </a:solidFill>
                <a:latin typeface="Times New Roman" pitchFamily="18" charset="0"/>
                <a:cs typeface="Times New Roman" pitchFamily="18" charset="0"/>
              </a:rPr>
              <a:t>0</a:t>
            </a:r>
          </a:p>
          <a:p>
            <a:pPr>
              <a:lnSpc>
                <a:spcPct val="90000"/>
              </a:lnSpc>
            </a:pPr>
            <a:r>
              <a:rPr lang="zh-CN" altLang="zh-CN" sz="2400" b="1" i="1" dirty="0">
                <a:solidFill>
                  <a:srgbClr val="000000"/>
                </a:solidFill>
                <a:latin typeface="Times New Roman" pitchFamily="18" charset="0"/>
                <a:cs typeface="Times New Roman" pitchFamily="18" charset="0"/>
              </a:rPr>
              <a:t>U</a:t>
            </a:r>
            <a:r>
              <a:rPr lang="zh-CN" altLang="zh-CN" sz="2400" b="1" baseline="-25000" dirty="0">
                <a:solidFill>
                  <a:srgbClr val="000000"/>
                </a:solidFill>
                <a:latin typeface="Times New Roman" pitchFamily="18" charset="0"/>
                <a:cs typeface="Times New Roman" pitchFamily="18" charset="0"/>
              </a:rPr>
              <a:t>IO</a:t>
            </a:r>
            <a:r>
              <a:rPr lang="zh-CN" altLang="zh-CN" sz="2400" b="1" dirty="0">
                <a:solidFill>
                  <a:srgbClr val="000000"/>
                </a:solidFill>
                <a:latin typeface="Times New Roman" pitchFamily="18" charset="0"/>
                <a:cs typeface="Times New Roman" pitchFamily="18" charset="0"/>
              </a:rPr>
              <a:t>的温漂d </a:t>
            </a:r>
            <a:r>
              <a:rPr lang="zh-CN" altLang="zh-CN" sz="2400" b="1" i="1" dirty="0">
                <a:solidFill>
                  <a:srgbClr val="000000"/>
                </a:solidFill>
                <a:latin typeface="Times New Roman" pitchFamily="18" charset="0"/>
                <a:cs typeface="Times New Roman" pitchFamily="18" charset="0"/>
              </a:rPr>
              <a:t>U</a:t>
            </a:r>
            <a:r>
              <a:rPr lang="zh-CN" altLang="zh-CN" sz="2400" b="1" baseline="-25000" dirty="0">
                <a:solidFill>
                  <a:srgbClr val="000000"/>
                </a:solidFill>
                <a:latin typeface="Times New Roman" pitchFamily="18" charset="0"/>
                <a:cs typeface="Times New Roman" pitchFamily="18" charset="0"/>
              </a:rPr>
              <a:t>IO</a:t>
            </a:r>
            <a:r>
              <a:rPr lang="zh-CN" altLang="zh-CN" sz="2400" b="1" dirty="0">
                <a:solidFill>
                  <a:srgbClr val="000000"/>
                </a:solidFill>
                <a:latin typeface="Times New Roman" pitchFamily="18" charset="0"/>
                <a:cs typeface="Times New Roman" pitchFamily="18" charset="0"/>
              </a:rPr>
              <a:t>/d</a:t>
            </a:r>
            <a:r>
              <a:rPr lang="zh-CN" altLang="zh-CN" sz="2400" b="1" i="1" dirty="0">
                <a:solidFill>
                  <a:srgbClr val="000000"/>
                </a:solidFill>
                <a:latin typeface="Times New Roman" pitchFamily="18" charset="0"/>
                <a:cs typeface="Times New Roman" pitchFamily="18" charset="0"/>
              </a:rPr>
              <a:t>T</a:t>
            </a:r>
            <a:r>
              <a:rPr lang="zh-CN" altLang="zh-CN" sz="2400" b="1" dirty="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几</a:t>
            </a:r>
            <a:r>
              <a:rPr lang="zh-CN" altLang="zh-CN" sz="2400" b="1" dirty="0">
                <a:solidFill>
                  <a:srgbClr val="000000"/>
                </a:solidFill>
                <a:latin typeface="Times New Roman" pitchFamily="18" charset="0"/>
                <a:cs typeface="Times New Roman" pitchFamily="18" charset="0"/>
              </a:rPr>
              <a:t>μV/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zh-CN" altLang="zh-CN" sz="2400" b="1" dirty="0">
                <a:solidFill>
                  <a:srgbClr val="000000"/>
                </a:solidFill>
                <a:latin typeface="Times New Roman" pitchFamily="18" charset="0"/>
                <a:cs typeface="Times New Roman" pitchFamily="18" charset="0"/>
              </a:rPr>
              <a:t>0</a:t>
            </a:r>
          </a:p>
          <a:p>
            <a:pPr>
              <a:lnSpc>
                <a:spcPct val="90000"/>
              </a:lnSpc>
            </a:pPr>
            <a:r>
              <a:rPr lang="zh-CN" altLang="zh-CN" sz="2400" b="1" dirty="0">
                <a:solidFill>
                  <a:srgbClr val="000000"/>
                </a:solidFill>
                <a:latin typeface="Times New Roman" pitchFamily="18" charset="0"/>
                <a:cs typeface="Times New Roman" pitchFamily="18" charset="0"/>
              </a:rPr>
              <a:t>输入失调电流 </a:t>
            </a:r>
            <a:r>
              <a:rPr lang="zh-CN" altLang="zh-CN" sz="2400" b="1" i="1" dirty="0">
                <a:solidFill>
                  <a:srgbClr val="000000"/>
                </a:solidFill>
                <a:latin typeface="Times New Roman" pitchFamily="18" charset="0"/>
                <a:cs typeface="Times New Roman" pitchFamily="18" charset="0"/>
              </a:rPr>
              <a:t>I</a:t>
            </a:r>
            <a:r>
              <a:rPr lang="zh-CN" altLang="zh-CN" sz="2400" b="1" baseline="-25000" dirty="0">
                <a:solidFill>
                  <a:srgbClr val="000000"/>
                </a:solidFill>
                <a:latin typeface="Times New Roman" pitchFamily="18" charset="0"/>
                <a:cs typeface="Times New Roman" pitchFamily="18" charset="0"/>
              </a:rPr>
              <a:t>IO</a:t>
            </a:r>
            <a:r>
              <a:rPr lang="zh-CN" altLang="zh-CN" sz="2400" b="1" dirty="0">
                <a:solidFill>
                  <a:srgbClr val="000000"/>
                </a:solidFill>
                <a:latin typeface="Times New Roman" pitchFamily="18" charset="0"/>
                <a:cs typeface="Times New Roman" pitchFamily="18" charset="0"/>
              </a:rPr>
              <a:t> (│ </a:t>
            </a:r>
            <a:r>
              <a:rPr lang="zh-CN" altLang="zh-CN" sz="2400" b="1" i="1" dirty="0">
                <a:solidFill>
                  <a:srgbClr val="000000"/>
                </a:solidFill>
                <a:latin typeface="Times New Roman" pitchFamily="18" charset="0"/>
                <a:cs typeface="Times New Roman" pitchFamily="18" charset="0"/>
              </a:rPr>
              <a:t>I</a:t>
            </a:r>
            <a:r>
              <a:rPr lang="zh-CN" altLang="zh-CN" sz="2400" b="1" baseline="-25000" dirty="0">
                <a:solidFill>
                  <a:srgbClr val="000000"/>
                </a:solidFill>
                <a:latin typeface="Times New Roman" pitchFamily="18" charset="0"/>
                <a:cs typeface="Times New Roman" pitchFamily="18" charset="0"/>
              </a:rPr>
              <a:t>B1</a:t>
            </a:r>
            <a:r>
              <a:rPr lang="zh-CN" altLang="zh-CN" sz="2400" b="1" dirty="0">
                <a:solidFill>
                  <a:srgbClr val="000000"/>
                </a:solidFill>
                <a:latin typeface="Times New Roman" pitchFamily="18" charset="0"/>
                <a:cs typeface="Times New Roman" pitchFamily="18" charset="0"/>
              </a:rPr>
              <a:t>- </a:t>
            </a:r>
            <a:r>
              <a:rPr lang="zh-CN" altLang="zh-CN" sz="2400" b="1" i="1" dirty="0">
                <a:solidFill>
                  <a:srgbClr val="000000"/>
                </a:solidFill>
                <a:latin typeface="Times New Roman" pitchFamily="18" charset="0"/>
                <a:cs typeface="Times New Roman" pitchFamily="18" charset="0"/>
              </a:rPr>
              <a:t>I</a:t>
            </a:r>
            <a:r>
              <a:rPr lang="zh-CN" altLang="zh-CN" sz="2400" b="1" baseline="-25000" dirty="0">
                <a:solidFill>
                  <a:srgbClr val="000000"/>
                </a:solidFill>
                <a:latin typeface="Times New Roman" pitchFamily="18" charset="0"/>
                <a:cs typeface="Times New Roman" pitchFamily="18" charset="0"/>
              </a:rPr>
              <a:t>B2</a:t>
            </a:r>
            <a:r>
              <a:rPr lang="zh-CN" altLang="zh-CN" sz="2400" b="1" dirty="0">
                <a:solidFill>
                  <a:srgbClr val="000000"/>
                </a:solidFill>
                <a:latin typeface="Times New Roman" pitchFamily="18" charset="0"/>
                <a:cs typeface="Times New Roman" pitchFamily="18" charset="0"/>
              </a:rPr>
              <a:t> │)    </a:t>
            </a:r>
            <a:r>
              <a:rPr lang="en-US" altLang="zh-CN" sz="2400" b="1" dirty="0">
                <a:solidFill>
                  <a:srgbClr val="000000"/>
                </a:solidFill>
                <a:latin typeface="Times New Roman" pitchFamily="18" charset="0"/>
                <a:cs typeface="Times New Roman" pitchFamily="18" charset="0"/>
              </a:rPr>
              <a:t>  </a:t>
            </a:r>
            <a:r>
              <a:rPr lang="zh-CN" altLang="zh-CN" sz="2400" b="1" dirty="0">
                <a:solidFill>
                  <a:srgbClr val="000000"/>
                </a:solidFill>
                <a:latin typeface="Times New Roman" pitchFamily="18" charset="0"/>
                <a:cs typeface="Times New Roman" pitchFamily="18" charset="0"/>
              </a:rPr>
              <a:t>20nA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zh-CN" altLang="zh-CN" sz="2400" b="1" dirty="0">
                <a:solidFill>
                  <a:srgbClr val="000000"/>
                </a:solidFill>
                <a:latin typeface="Times New Roman" pitchFamily="18" charset="0"/>
                <a:cs typeface="Times New Roman" pitchFamily="18" charset="0"/>
              </a:rPr>
              <a:t>0</a:t>
            </a:r>
          </a:p>
          <a:p>
            <a:pPr>
              <a:lnSpc>
                <a:spcPct val="90000"/>
              </a:lnSpc>
            </a:pPr>
            <a:r>
              <a:rPr lang="zh-CN" altLang="zh-CN" sz="2400" b="1" i="1" dirty="0">
                <a:solidFill>
                  <a:srgbClr val="000000"/>
                </a:solidFill>
                <a:latin typeface="Times New Roman" pitchFamily="18" charset="0"/>
                <a:cs typeface="Times New Roman" pitchFamily="18" charset="0"/>
              </a:rPr>
              <a:t>U</a:t>
            </a:r>
            <a:r>
              <a:rPr lang="zh-CN" altLang="zh-CN" sz="2400" b="1" baseline="-25000" dirty="0">
                <a:solidFill>
                  <a:srgbClr val="000000"/>
                </a:solidFill>
                <a:latin typeface="Times New Roman" pitchFamily="18" charset="0"/>
                <a:cs typeface="Times New Roman" pitchFamily="18" charset="0"/>
              </a:rPr>
              <a:t>IO</a:t>
            </a:r>
            <a:r>
              <a:rPr lang="zh-CN" altLang="zh-CN" sz="2400" b="1" dirty="0">
                <a:solidFill>
                  <a:srgbClr val="000000"/>
                </a:solidFill>
                <a:latin typeface="Times New Roman" pitchFamily="18" charset="0"/>
                <a:cs typeface="Times New Roman" pitchFamily="18" charset="0"/>
              </a:rPr>
              <a:t>的温漂d </a:t>
            </a:r>
            <a:r>
              <a:rPr lang="zh-CN" altLang="zh-CN" sz="2400" b="1" i="1" dirty="0">
                <a:solidFill>
                  <a:srgbClr val="000000"/>
                </a:solidFill>
                <a:latin typeface="Times New Roman" pitchFamily="18" charset="0"/>
                <a:cs typeface="Times New Roman" pitchFamily="18" charset="0"/>
              </a:rPr>
              <a:t>U</a:t>
            </a:r>
            <a:r>
              <a:rPr lang="zh-CN" altLang="zh-CN" sz="2400" b="1" baseline="-25000" dirty="0">
                <a:solidFill>
                  <a:srgbClr val="000000"/>
                </a:solidFill>
                <a:latin typeface="Times New Roman" pitchFamily="18" charset="0"/>
                <a:cs typeface="Times New Roman" pitchFamily="18" charset="0"/>
              </a:rPr>
              <a:t>IO</a:t>
            </a:r>
            <a:r>
              <a:rPr lang="zh-CN" altLang="zh-CN" sz="2400" b="1" dirty="0">
                <a:solidFill>
                  <a:srgbClr val="000000"/>
                </a:solidFill>
                <a:latin typeface="Times New Roman" pitchFamily="18" charset="0"/>
                <a:cs typeface="Times New Roman" pitchFamily="18" charset="0"/>
              </a:rPr>
              <a:t>/d</a:t>
            </a:r>
            <a:r>
              <a:rPr lang="zh-CN" altLang="zh-CN" sz="2400" b="1" i="1" dirty="0">
                <a:solidFill>
                  <a:srgbClr val="000000"/>
                </a:solidFill>
                <a:latin typeface="Times New Roman" pitchFamily="18" charset="0"/>
                <a:cs typeface="Times New Roman" pitchFamily="18" charset="0"/>
              </a:rPr>
              <a:t>T</a:t>
            </a:r>
            <a:r>
              <a:rPr lang="zh-CN" altLang="zh-CN" sz="2400" b="1" dirty="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几</a:t>
            </a:r>
            <a:r>
              <a:rPr lang="zh-CN" altLang="zh-CN" sz="2400" b="1" dirty="0">
                <a:solidFill>
                  <a:srgbClr val="000000"/>
                </a:solidFill>
                <a:latin typeface="Times New Roman" pitchFamily="18" charset="0"/>
                <a:cs typeface="Times New Roman" pitchFamily="18" charset="0"/>
              </a:rPr>
              <a:t>nA/ ℃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zh-CN" altLang="zh-CN" sz="2400" b="1" dirty="0">
                <a:solidFill>
                  <a:srgbClr val="000000"/>
                </a:solidFill>
                <a:latin typeface="Times New Roman" pitchFamily="18" charset="0"/>
                <a:cs typeface="Times New Roman" pitchFamily="18" charset="0"/>
              </a:rPr>
              <a:t>0 </a:t>
            </a:r>
          </a:p>
          <a:p>
            <a:pPr>
              <a:lnSpc>
                <a:spcPct val="90000"/>
              </a:lnSpc>
            </a:pPr>
            <a:r>
              <a:rPr lang="zh-CN" altLang="zh-CN" sz="2400" b="1" dirty="0">
                <a:solidFill>
                  <a:srgbClr val="000000"/>
                </a:solidFill>
                <a:latin typeface="Times New Roman" pitchFamily="18" charset="0"/>
                <a:cs typeface="Times New Roman" pitchFamily="18" charset="0"/>
              </a:rPr>
              <a:t>最大共模输入电压 </a:t>
            </a:r>
            <a:r>
              <a:rPr lang="zh-CN" altLang="zh-CN" sz="2400" b="1" i="1" dirty="0">
                <a:solidFill>
                  <a:srgbClr val="000000"/>
                </a:solidFill>
                <a:latin typeface="Times New Roman" pitchFamily="18" charset="0"/>
                <a:cs typeface="Times New Roman" pitchFamily="18" charset="0"/>
              </a:rPr>
              <a:t>U</a:t>
            </a:r>
            <a:r>
              <a:rPr lang="zh-CN" altLang="zh-CN" sz="2400" b="1" baseline="-25000" dirty="0">
                <a:solidFill>
                  <a:srgbClr val="000000"/>
                </a:solidFill>
                <a:latin typeface="Times New Roman" pitchFamily="18" charset="0"/>
                <a:cs typeface="Times New Roman" pitchFamily="18" charset="0"/>
              </a:rPr>
              <a:t>Icmax</a:t>
            </a:r>
            <a:r>
              <a:rPr lang="zh-CN" altLang="zh-CN" sz="2400" b="1" dirty="0">
                <a:solidFill>
                  <a:srgbClr val="000000"/>
                </a:solidFill>
                <a:latin typeface="Times New Roman" pitchFamily="18" charset="0"/>
                <a:cs typeface="Times New Roman" pitchFamily="18" charset="0"/>
              </a:rPr>
              <a:t>               ±13V</a:t>
            </a:r>
          </a:p>
          <a:p>
            <a:pPr>
              <a:lnSpc>
                <a:spcPct val="90000"/>
              </a:lnSpc>
            </a:pPr>
            <a:r>
              <a:rPr lang="zh-CN" altLang="zh-CN" sz="2400" b="1" dirty="0">
                <a:solidFill>
                  <a:srgbClr val="000000"/>
                </a:solidFill>
                <a:latin typeface="Times New Roman" pitchFamily="18" charset="0"/>
                <a:cs typeface="Times New Roman" pitchFamily="18" charset="0"/>
              </a:rPr>
              <a:t>最大差模输入电压 </a:t>
            </a:r>
            <a:r>
              <a:rPr lang="zh-CN" altLang="zh-CN" sz="2400" b="1" i="1" dirty="0">
                <a:solidFill>
                  <a:srgbClr val="000000"/>
                </a:solidFill>
                <a:latin typeface="Times New Roman" pitchFamily="18" charset="0"/>
                <a:cs typeface="Times New Roman" pitchFamily="18" charset="0"/>
              </a:rPr>
              <a:t>U</a:t>
            </a:r>
            <a:r>
              <a:rPr lang="zh-CN" altLang="zh-CN" sz="2400" b="1" baseline="-25000" dirty="0">
                <a:solidFill>
                  <a:srgbClr val="000000"/>
                </a:solidFill>
                <a:latin typeface="Times New Roman" pitchFamily="18" charset="0"/>
                <a:cs typeface="Times New Roman" pitchFamily="18" charset="0"/>
              </a:rPr>
              <a:t>Idmax</a:t>
            </a:r>
            <a:r>
              <a:rPr lang="zh-CN" altLang="zh-CN" sz="2400" b="1" dirty="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zh-CN" altLang="zh-CN" sz="2400" b="1" dirty="0">
                <a:solidFill>
                  <a:srgbClr val="000000"/>
                </a:solidFill>
                <a:latin typeface="Times New Roman" pitchFamily="18" charset="0"/>
                <a:cs typeface="Times New Roman" pitchFamily="18" charset="0"/>
              </a:rPr>
              <a:t>±30V</a:t>
            </a:r>
          </a:p>
          <a:p>
            <a:pPr>
              <a:lnSpc>
                <a:spcPct val="90000"/>
              </a:lnSpc>
            </a:pPr>
            <a:r>
              <a:rPr lang="zh-CN" altLang="zh-CN" sz="2400" b="1" dirty="0">
                <a:solidFill>
                  <a:srgbClr val="000000"/>
                </a:solidFill>
                <a:latin typeface="Times New Roman" pitchFamily="18" charset="0"/>
                <a:cs typeface="Times New Roman" pitchFamily="18" charset="0"/>
              </a:rPr>
              <a:t>-3dB带宽 </a:t>
            </a:r>
            <a:r>
              <a:rPr lang="zh-CN" altLang="zh-CN" sz="2400" b="1" i="1" dirty="0">
                <a:solidFill>
                  <a:srgbClr val="000000"/>
                </a:solidFill>
                <a:latin typeface="Times New Roman" pitchFamily="18" charset="0"/>
                <a:cs typeface="Times New Roman" pitchFamily="18" charset="0"/>
              </a:rPr>
              <a:t>f</a:t>
            </a:r>
            <a:r>
              <a:rPr lang="zh-CN" altLang="zh-CN" sz="2400" b="1" baseline="-25000" dirty="0">
                <a:solidFill>
                  <a:srgbClr val="000000"/>
                </a:solidFill>
                <a:latin typeface="Times New Roman" pitchFamily="18" charset="0"/>
                <a:cs typeface="Times New Roman" pitchFamily="18" charset="0"/>
              </a:rPr>
              <a:t>H</a:t>
            </a:r>
            <a:r>
              <a:rPr lang="zh-CN" altLang="zh-CN" sz="2400" b="1" dirty="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zh-CN" altLang="zh-CN" sz="2400" b="1" dirty="0">
                <a:solidFill>
                  <a:srgbClr val="000000"/>
                </a:solidFill>
                <a:latin typeface="Times New Roman" pitchFamily="18" charset="0"/>
                <a:cs typeface="Times New Roman" pitchFamily="18" charset="0"/>
              </a:rPr>
              <a:t>10Hz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a:t>
            </a:r>
            <a:endParaRPr lang="zh-CN" altLang="zh-CN" sz="2400" b="1" dirty="0">
              <a:solidFill>
                <a:srgbClr val="000000"/>
              </a:solidFill>
              <a:latin typeface="Times New Roman" pitchFamily="18" charset="0"/>
              <a:cs typeface="Times New Roman" pitchFamily="18" charset="0"/>
            </a:endParaRPr>
          </a:p>
          <a:p>
            <a:pPr>
              <a:lnSpc>
                <a:spcPct val="90000"/>
              </a:lnSpc>
            </a:pPr>
            <a:r>
              <a:rPr lang="zh-CN" altLang="zh-CN" sz="2400" b="1" dirty="0">
                <a:solidFill>
                  <a:srgbClr val="000000"/>
                </a:solidFill>
                <a:latin typeface="Times New Roman" pitchFamily="18" charset="0"/>
                <a:cs typeface="Times New Roman" pitchFamily="18" charset="0"/>
              </a:rPr>
              <a:t>转换速率 </a:t>
            </a:r>
            <a:r>
              <a:rPr lang="zh-CN" altLang="zh-CN" sz="2400" b="1" i="1" dirty="0">
                <a:solidFill>
                  <a:srgbClr val="000000"/>
                </a:solidFill>
                <a:latin typeface="Times New Roman" pitchFamily="18" charset="0"/>
                <a:cs typeface="Times New Roman" pitchFamily="18" charset="0"/>
              </a:rPr>
              <a:t>SR</a:t>
            </a:r>
            <a:r>
              <a:rPr lang="zh-CN" altLang="zh-CN" sz="2400" b="1" dirty="0">
                <a:solidFill>
                  <a:srgbClr val="000000"/>
                </a:solidFill>
                <a:latin typeface="Times New Roman" pitchFamily="18" charset="0"/>
                <a:cs typeface="Times New Roman" pitchFamily="18" charset="0"/>
              </a:rPr>
              <a:t>(=d</a:t>
            </a:r>
            <a:r>
              <a:rPr lang="zh-CN" altLang="zh-CN" sz="2400" b="1" i="1" dirty="0">
                <a:solidFill>
                  <a:srgbClr val="000000"/>
                </a:solidFill>
                <a:latin typeface="Times New Roman" pitchFamily="18" charset="0"/>
                <a:cs typeface="Times New Roman" pitchFamily="18" charset="0"/>
              </a:rPr>
              <a:t>u</a:t>
            </a:r>
            <a:r>
              <a:rPr lang="zh-CN" altLang="zh-CN" sz="2400" b="1" baseline="-25000" dirty="0">
                <a:solidFill>
                  <a:srgbClr val="000000"/>
                </a:solidFill>
                <a:latin typeface="Times New Roman" pitchFamily="18" charset="0"/>
                <a:cs typeface="Times New Roman" pitchFamily="18" charset="0"/>
              </a:rPr>
              <a:t>O</a:t>
            </a:r>
            <a:r>
              <a:rPr lang="zh-CN" altLang="zh-CN" sz="2400" b="1" dirty="0">
                <a:solidFill>
                  <a:srgbClr val="000000"/>
                </a:solidFill>
                <a:latin typeface="Times New Roman" pitchFamily="18" charset="0"/>
                <a:cs typeface="Times New Roman" pitchFamily="18" charset="0"/>
              </a:rPr>
              <a:t>/d</a:t>
            </a:r>
            <a:r>
              <a:rPr lang="zh-CN" altLang="zh-CN" sz="2400" b="1" i="1" dirty="0">
                <a:solidFill>
                  <a:srgbClr val="000000"/>
                </a:solidFill>
                <a:latin typeface="Times New Roman" pitchFamily="18" charset="0"/>
                <a:cs typeface="Times New Roman" pitchFamily="18" charset="0"/>
              </a:rPr>
              <a:t>t</a:t>
            </a:r>
            <a:r>
              <a:rPr lang="zh-CN" altLang="zh-CN" sz="2400" b="1" dirty="0">
                <a:solidFill>
                  <a:srgbClr val="000000"/>
                </a:solidFill>
                <a:latin typeface="Times New Roman" pitchFamily="18" charset="0"/>
                <a:cs typeface="Times New Roman" pitchFamily="18" charset="0"/>
              </a:rPr>
              <a:t>│</a:t>
            </a:r>
            <a:r>
              <a:rPr lang="zh-CN" altLang="zh-CN" sz="2400" b="1" baseline="-25000" dirty="0">
                <a:solidFill>
                  <a:srgbClr val="000000"/>
                </a:solidFill>
                <a:latin typeface="Times New Roman" pitchFamily="18" charset="0"/>
                <a:cs typeface="Times New Roman" pitchFamily="18" charset="0"/>
              </a:rPr>
              <a:t>max</a:t>
            </a:r>
            <a:r>
              <a:rPr lang="zh-CN" altLang="zh-CN" sz="2400" b="1" dirty="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0</a:t>
            </a:r>
            <a:r>
              <a:rPr lang="zh-CN" altLang="zh-CN" sz="2400" b="1" dirty="0">
                <a:solidFill>
                  <a:srgbClr val="000000"/>
                </a:solidFill>
                <a:latin typeface="Times New Roman" pitchFamily="18" charset="0"/>
                <a:cs typeface="Times New Roman" pitchFamily="18" charset="0"/>
              </a:rPr>
              <a:t>.5V/μS   </a:t>
            </a:r>
            <a:r>
              <a:rPr lang="en-US" altLang="zh-CN" sz="2400" b="1" dirty="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a:t>
            </a:r>
            <a:endParaRPr lang="zh-CN" altLang="zh-CN" sz="2400" b="1" dirty="0">
              <a:solidFill>
                <a:srgbClr val="000000"/>
              </a:solidFill>
              <a:latin typeface="Times New Roman" pitchFamily="18" charset="0"/>
              <a:cs typeface="Times New Roman" pitchFamily="18" charset="0"/>
            </a:endParaRPr>
          </a:p>
        </p:txBody>
      </p:sp>
      <p:grpSp>
        <p:nvGrpSpPr>
          <p:cNvPr id="2" name="Group 8"/>
          <p:cNvGrpSpPr>
            <a:grpSpLocks/>
          </p:cNvGrpSpPr>
          <p:nvPr/>
        </p:nvGrpSpPr>
        <p:grpSpPr bwMode="auto">
          <a:xfrm>
            <a:off x="2314560" y="1357299"/>
            <a:ext cx="2703513" cy="838201"/>
            <a:chOff x="1447" y="799"/>
            <a:chExt cx="1703" cy="528"/>
          </a:xfrm>
        </p:grpSpPr>
        <p:sp>
          <p:nvSpPr>
            <p:cNvPr id="41993" name="AutoShape 9"/>
            <p:cNvSpPr>
              <a:spLocks/>
            </p:cNvSpPr>
            <p:nvPr/>
          </p:nvSpPr>
          <p:spPr bwMode="auto">
            <a:xfrm>
              <a:off x="1837" y="799"/>
              <a:ext cx="1313" cy="310"/>
            </a:xfrm>
            <a:prstGeom prst="borderCallout1">
              <a:avLst>
                <a:gd name="adj1" fmla="val 23227"/>
                <a:gd name="adj2" fmla="val -3657"/>
                <a:gd name="adj3" fmla="val 157097"/>
                <a:gd name="adj4" fmla="val -15995"/>
              </a:avLst>
            </a:prstGeom>
            <a:solidFill>
              <a:srgbClr val="FFFFCC"/>
            </a:solidFill>
            <a:ln w="19050">
              <a:solidFill>
                <a:srgbClr val="FF0000"/>
              </a:solidFill>
              <a:miter lim="800000"/>
              <a:headEnd/>
              <a:tailEnd/>
            </a:ln>
            <a:effectLst/>
          </p:spPr>
          <p:txBody>
            <a:bodyPr/>
            <a:lstStyle/>
            <a:p>
              <a:pPr algn="ctr">
                <a:lnSpc>
                  <a:spcPct val="110000"/>
                </a:lnSpc>
              </a:pPr>
              <a:r>
                <a:rPr kumimoji="1" lang="en-US" altLang="zh-CN" sz="2400" b="1">
                  <a:latin typeface="Times New Roman" pitchFamily="18" charset="0"/>
                </a:rPr>
                <a:t>20lg│</a:t>
              </a:r>
              <a:r>
                <a:rPr kumimoji="1" lang="en-US" altLang="zh-CN" sz="2400" b="1" i="1">
                  <a:latin typeface="Times New Roman" pitchFamily="18" charset="0"/>
                </a:rPr>
                <a:t>A</a:t>
              </a:r>
              <a:r>
                <a:rPr kumimoji="1" lang="en-US" altLang="zh-CN" sz="2400" b="1" baseline="-25000">
                  <a:latin typeface="Times New Roman" pitchFamily="18" charset="0"/>
                </a:rPr>
                <a:t>od</a:t>
              </a:r>
              <a:r>
                <a:rPr kumimoji="1" lang="en-US" altLang="zh-CN" sz="2400" b="1">
                  <a:latin typeface="Times New Roman" pitchFamily="18" charset="0"/>
                </a:rPr>
                <a:t>│</a:t>
              </a:r>
            </a:p>
          </p:txBody>
        </p:sp>
        <p:sp>
          <p:nvSpPr>
            <p:cNvPr id="41994" name="Line 10"/>
            <p:cNvSpPr>
              <a:spLocks noChangeShapeType="1"/>
            </p:cNvSpPr>
            <p:nvPr/>
          </p:nvSpPr>
          <p:spPr bwMode="auto">
            <a:xfrm>
              <a:off x="1447" y="1327"/>
              <a:ext cx="317" cy="0"/>
            </a:xfrm>
            <a:prstGeom prst="line">
              <a:avLst/>
            </a:prstGeom>
            <a:noFill/>
            <a:ln w="28575">
              <a:solidFill>
                <a:srgbClr val="FF0000"/>
              </a:solidFill>
              <a:round/>
              <a:headEnd/>
              <a:tailEnd/>
            </a:ln>
            <a:effectLst/>
          </p:spPr>
          <p:txBody>
            <a:bodyPr/>
            <a:lstStyle/>
            <a:p>
              <a:endParaRPr lang="zh-CN" altLang="en-US"/>
            </a:p>
          </p:txBody>
        </p:sp>
      </p:grpSp>
      <p:sp>
        <p:nvSpPr>
          <p:cNvPr id="41995" name="AutoShape 11"/>
          <p:cNvSpPr>
            <a:spLocks/>
          </p:cNvSpPr>
          <p:nvPr/>
        </p:nvSpPr>
        <p:spPr bwMode="auto">
          <a:xfrm>
            <a:off x="3786182" y="2285992"/>
            <a:ext cx="4964112" cy="473075"/>
          </a:xfrm>
          <a:prstGeom prst="borderCallout1">
            <a:avLst>
              <a:gd name="adj1" fmla="val 24162"/>
              <a:gd name="adj2" fmla="val -1537"/>
              <a:gd name="adj3" fmla="val 210403"/>
              <a:gd name="adj4" fmla="val -9722"/>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使</a:t>
            </a:r>
            <a:r>
              <a:rPr kumimoji="1" lang="en-US" altLang="zh-CN" sz="2400" b="1" i="1">
                <a:latin typeface="Times New Roman" pitchFamily="18" charset="0"/>
              </a:rPr>
              <a:t>u</a:t>
            </a:r>
            <a:r>
              <a:rPr kumimoji="1" lang="en-US" altLang="zh-CN" sz="2400" b="1" baseline="-25000">
                <a:latin typeface="Times New Roman" pitchFamily="18" charset="0"/>
              </a:rPr>
              <a:t>O</a:t>
            </a:r>
            <a:r>
              <a:rPr kumimoji="1" lang="zh-CN" altLang="en-US" sz="2400" b="1">
                <a:latin typeface="Times New Roman" pitchFamily="18" charset="0"/>
              </a:rPr>
              <a:t>为</a:t>
            </a:r>
            <a:r>
              <a:rPr kumimoji="1" lang="en-US" altLang="zh-CN" sz="2400" b="1">
                <a:latin typeface="Times New Roman" pitchFamily="18" charset="0"/>
              </a:rPr>
              <a:t>0</a:t>
            </a:r>
            <a:r>
              <a:rPr kumimoji="1" lang="zh-CN" altLang="en-US" sz="2400" b="1">
                <a:latin typeface="Times New Roman" pitchFamily="18" charset="0"/>
              </a:rPr>
              <a:t>在输入端所加的补偿电压</a:t>
            </a:r>
          </a:p>
        </p:txBody>
      </p:sp>
      <p:sp>
        <p:nvSpPr>
          <p:cNvPr id="41996" name="AutoShape 12"/>
          <p:cNvSpPr>
            <a:spLocks/>
          </p:cNvSpPr>
          <p:nvPr/>
        </p:nvSpPr>
        <p:spPr bwMode="auto">
          <a:xfrm>
            <a:off x="5357818" y="3857628"/>
            <a:ext cx="3311525" cy="792163"/>
          </a:xfrm>
          <a:prstGeom prst="borderCallout1">
            <a:avLst>
              <a:gd name="adj1" fmla="val 14431"/>
              <a:gd name="adj2" fmla="val -2301"/>
              <a:gd name="adj3" fmla="val 120843"/>
              <a:gd name="adj4" fmla="val -43574"/>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超过此值不能正常放大差模信号</a:t>
            </a:r>
          </a:p>
        </p:txBody>
      </p:sp>
      <p:sp>
        <p:nvSpPr>
          <p:cNvPr id="41997" name="AutoShape 13"/>
          <p:cNvSpPr>
            <a:spLocks/>
          </p:cNvSpPr>
          <p:nvPr/>
        </p:nvSpPr>
        <p:spPr bwMode="auto">
          <a:xfrm>
            <a:off x="4932363" y="4714884"/>
            <a:ext cx="4211637" cy="473075"/>
          </a:xfrm>
          <a:prstGeom prst="borderCallout1">
            <a:avLst>
              <a:gd name="adj1" fmla="val 24162"/>
              <a:gd name="adj2" fmla="val -1810"/>
              <a:gd name="adj3" fmla="val 117449"/>
              <a:gd name="adj4" fmla="val -23935"/>
            </a:avLst>
          </a:prstGeom>
          <a:solidFill>
            <a:srgbClr val="FFFFCC"/>
          </a:solidFill>
          <a:ln w="19050">
            <a:solidFill>
              <a:srgbClr val="FF0000"/>
            </a:solidFill>
            <a:miter lim="800000"/>
            <a:headEnd/>
            <a:tailEnd/>
          </a:ln>
          <a:effectLst/>
        </p:spPr>
        <p:txBody>
          <a:bodyPr/>
          <a:lstStyle/>
          <a:p>
            <a:pPr algn="ctr"/>
            <a:r>
              <a:rPr kumimoji="1" lang="zh-CN" altLang="en-US" sz="2400" b="1">
                <a:latin typeface="Times New Roman" pitchFamily="18" charset="0"/>
              </a:rPr>
              <a:t>超过此值输入级放大管击穿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95"/>
                                        </p:tgtEl>
                                        <p:attrNameLst>
                                          <p:attrName>style.visibility</p:attrName>
                                        </p:attrNameLst>
                                      </p:cBhvr>
                                      <p:to>
                                        <p:strVal val="visible"/>
                                      </p:to>
                                    </p:set>
                                    <p:animEffect transition="in" filter="wipe(left)">
                                      <p:cBhvr>
                                        <p:cTn id="12" dur="500"/>
                                        <p:tgtEl>
                                          <p:spTgt spid="41995"/>
                                        </p:tgtEl>
                                      </p:cBhvr>
                                    </p:animEffect>
                                  </p:childTnLst>
                                  <p:subTnLst>
                                    <p:set>
                                      <p:cBhvr override="childStyle">
                                        <p:cTn dur="1" fill="hold" display="0" masterRel="nextClick" afterEffect="1"/>
                                        <p:tgtEl>
                                          <p:spTgt spid="4199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996"/>
                                        </p:tgtEl>
                                        <p:attrNameLst>
                                          <p:attrName>style.visibility</p:attrName>
                                        </p:attrNameLst>
                                      </p:cBhvr>
                                      <p:to>
                                        <p:strVal val="visible"/>
                                      </p:to>
                                    </p:set>
                                    <p:animEffect transition="in" filter="wipe(left)">
                                      <p:cBhvr>
                                        <p:cTn id="17" dur="500"/>
                                        <p:tgtEl>
                                          <p:spTgt spid="41996"/>
                                        </p:tgtEl>
                                      </p:cBhvr>
                                    </p:animEffect>
                                  </p:childTnLst>
                                  <p:subTnLst>
                                    <p:set>
                                      <p:cBhvr override="childStyle">
                                        <p:cTn dur="1" fill="hold" display="0" masterRel="nextClick" afterEffect="1"/>
                                        <p:tgtEl>
                                          <p:spTgt spid="4199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997"/>
                                        </p:tgtEl>
                                        <p:attrNameLst>
                                          <p:attrName>style.visibility</p:attrName>
                                        </p:attrNameLst>
                                      </p:cBhvr>
                                      <p:to>
                                        <p:strVal val="visible"/>
                                      </p:to>
                                    </p:set>
                                    <p:animEffect transition="in" filter="wipe(left)">
                                      <p:cBhvr>
                                        <p:cTn id="22" dur="500"/>
                                        <p:tgtEl>
                                          <p:spTgt spid="41997"/>
                                        </p:tgtEl>
                                      </p:cBhvr>
                                    </p:animEffect>
                                  </p:childTnLst>
                                  <p:subTnLst>
                                    <p:set>
                                      <p:cBhvr override="childStyle">
                                        <p:cTn dur="1" fill="hold" display="0" masterRel="nextClick" afterEffect="1"/>
                                        <p:tgtEl>
                                          <p:spTgt spid="4199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5" grpId="0" animBg="1"/>
      <p:bldP spid="41996" grpId="0" animBg="1"/>
      <p:bldP spid="4199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857233"/>
            <a:ext cx="8001000" cy="571504"/>
          </a:xfrm>
        </p:spPr>
        <p:txBody>
          <a:bodyPr/>
          <a:lstStyle/>
          <a:p>
            <a:r>
              <a:rPr lang="zh-CN" altLang="en-US" sz="3200" dirty="0" smtClean="0">
                <a:solidFill>
                  <a:srgbClr val="000000"/>
                </a:solidFill>
                <a:latin typeface="华文行楷" pitchFamily="2" charset="-122"/>
                <a:ea typeface="华文行楷" pitchFamily="2" charset="-122"/>
              </a:rPr>
              <a:t>四、集成运放的种类</a:t>
            </a:r>
            <a:endParaRPr lang="zh-CN" altLang="en-US" sz="3200" dirty="0"/>
          </a:p>
        </p:txBody>
      </p:sp>
      <p:sp>
        <p:nvSpPr>
          <p:cNvPr id="3" name="内容占位符 2"/>
          <p:cNvSpPr>
            <a:spLocks noGrp="1"/>
          </p:cNvSpPr>
          <p:nvPr>
            <p:ph idx="1"/>
          </p:nvPr>
        </p:nvSpPr>
        <p:spPr>
          <a:xfrm>
            <a:off x="1071538" y="1500174"/>
            <a:ext cx="7072362" cy="1390648"/>
          </a:xfrm>
        </p:spPr>
        <p:txBody>
          <a:bodyPr/>
          <a:lstStyle/>
          <a:p>
            <a:pPr>
              <a:buNone/>
            </a:pPr>
            <a:r>
              <a:rPr lang="zh-CN" altLang="en-US" sz="2400" b="1" dirty="0" smtClean="0"/>
              <a:t>按照性能特点分类：</a:t>
            </a:r>
            <a:endParaRPr lang="en-US" altLang="zh-CN" sz="2400" b="1" dirty="0" smtClean="0"/>
          </a:p>
          <a:p>
            <a:pPr>
              <a:buNone/>
            </a:pPr>
            <a:r>
              <a:rPr lang="zh-CN" altLang="en-US" sz="2400" b="1" dirty="0" smtClean="0"/>
              <a:t>①通用性   ②高阻型  ③高速型   ④高精度型</a:t>
            </a:r>
            <a:endParaRPr lang="en-US" altLang="zh-CN" sz="2400" b="1" dirty="0" smtClean="0"/>
          </a:p>
          <a:p>
            <a:pPr>
              <a:buNone/>
            </a:pPr>
            <a:r>
              <a:rPr lang="zh-CN" altLang="en-US" sz="2400" b="1" dirty="0" smtClean="0"/>
              <a:t>⑤低功耗型   ⑥高电压型   ⑦大功率型</a:t>
            </a:r>
            <a:endParaRPr lang="zh-CN" altLang="en-US" sz="2400" b="1" dirty="0"/>
          </a:p>
        </p:txBody>
      </p:sp>
      <p:sp>
        <p:nvSpPr>
          <p:cNvPr id="4" name="TextBox 3"/>
          <p:cNvSpPr txBox="1"/>
          <p:nvPr/>
        </p:nvSpPr>
        <p:spPr>
          <a:xfrm>
            <a:off x="500034" y="2948923"/>
            <a:ext cx="8429684" cy="3194721"/>
          </a:xfrm>
          <a:prstGeom prst="rect">
            <a:avLst/>
          </a:prstGeom>
          <a:noFill/>
        </p:spPr>
        <p:txBody>
          <a:bodyPr wrap="square" rtlCol="0">
            <a:spAutoFit/>
          </a:bodyPr>
          <a:lstStyle/>
          <a:p>
            <a:pPr>
              <a:lnSpc>
                <a:spcPct val="120000"/>
              </a:lnSpc>
            </a:pPr>
            <a:r>
              <a:rPr lang="zh-CN" altLang="en-US" sz="24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1</a:t>
            </a:r>
            <a:r>
              <a:rPr lang="zh-CN" altLang="en-US" sz="2400" b="1" dirty="0" smtClean="0">
                <a:latin typeface="Times New Roman" pitchFamily="18" charset="0"/>
                <a:cs typeface="Times New Roman" pitchFamily="18" charset="0"/>
              </a:rPr>
              <a:t>）作低频放大器，应选用</a:t>
            </a:r>
            <a:r>
              <a:rPr lang="en-US" sz="2400" b="1" u="sng"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a:t>
            </a:r>
          </a:p>
          <a:p>
            <a:pPr>
              <a:lnSpc>
                <a:spcPct val="120000"/>
              </a:lnSpc>
            </a:pPr>
            <a:r>
              <a:rPr lang="zh-CN" altLang="en-US" sz="24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2</a:t>
            </a:r>
            <a:r>
              <a:rPr lang="zh-CN" altLang="en-US" sz="2400" b="1" dirty="0" smtClean="0">
                <a:latin typeface="Times New Roman" pitchFamily="18" charset="0"/>
                <a:cs typeface="Times New Roman" pitchFamily="18" charset="0"/>
              </a:rPr>
              <a:t>）作宽频带放大器，应选用</a:t>
            </a:r>
            <a:r>
              <a:rPr lang="en-US" sz="2400" b="1" u="sng"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a:t>
            </a:r>
          </a:p>
          <a:p>
            <a:pPr>
              <a:lnSpc>
                <a:spcPct val="120000"/>
              </a:lnSpc>
            </a:pPr>
            <a:r>
              <a:rPr lang="zh-CN" altLang="en-US" sz="24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）作幅值为</a:t>
            </a:r>
            <a:r>
              <a:rPr lang="en-US" sz="2400" b="1" dirty="0" smtClean="0">
                <a:latin typeface="Times New Roman" pitchFamily="18" charset="0"/>
                <a:cs typeface="Times New Roman" pitchFamily="18" charset="0"/>
              </a:rPr>
              <a:t>1</a:t>
            </a:r>
            <a:r>
              <a:rPr lang="en-US" altLang="zh-CN" sz="2400" b="1" dirty="0" smtClean="0">
                <a:latin typeface="Times New Roman" pitchFamily="18" charset="0"/>
                <a:cs typeface="Times New Roman" pitchFamily="18" charset="0"/>
              </a:rPr>
              <a:t>μ</a:t>
            </a:r>
            <a:r>
              <a:rPr lang="en-US" sz="2400" b="1" dirty="0" smtClean="0">
                <a:latin typeface="Times New Roman" pitchFamily="18" charset="0"/>
                <a:cs typeface="Times New Roman" pitchFamily="18" charset="0"/>
              </a:rPr>
              <a:t>V</a:t>
            </a:r>
            <a:r>
              <a:rPr lang="zh-CN" altLang="en-US" sz="2400" b="1" dirty="0" smtClean="0">
                <a:latin typeface="Times New Roman" pitchFamily="18" charset="0"/>
                <a:cs typeface="Times New Roman" pitchFamily="18" charset="0"/>
              </a:rPr>
              <a:t>以下微弱信号的测量放大器，应选用</a:t>
            </a:r>
            <a:r>
              <a:rPr lang="en-US" sz="2400" b="1" u="sng"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a:t>
            </a:r>
          </a:p>
          <a:p>
            <a:pPr>
              <a:lnSpc>
                <a:spcPct val="120000"/>
              </a:lnSpc>
            </a:pPr>
            <a:r>
              <a:rPr lang="zh-CN" altLang="en-US" sz="24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4</a:t>
            </a:r>
            <a:r>
              <a:rPr lang="zh-CN" altLang="en-US" sz="2400" b="1" dirty="0" smtClean="0">
                <a:latin typeface="Times New Roman" pitchFamily="18" charset="0"/>
                <a:cs typeface="Times New Roman" pitchFamily="18" charset="0"/>
              </a:rPr>
              <a:t>）作内阻为</a:t>
            </a:r>
            <a:r>
              <a:rPr lang="en-US" sz="2400" b="1" dirty="0" smtClean="0">
                <a:latin typeface="Times New Roman" pitchFamily="18" charset="0"/>
                <a:cs typeface="Times New Roman" pitchFamily="18" charset="0"/>
              </a:rPr>
              <a:t>100k</a:t>
            </a:r>
            <a:r>
              <a:rPr lang="en-US" altLang="zh-CN" sz="2400" b="1" dirty="0" smtClean="0">
                <a:latin typeface="Times New Roman" pitchFamily="18" charset="0"/>
                <a:cs typeface="Times New Roman" pitchFamily="18" charset="0"/>
              </a:rPr>
              <a:t>Ω</a:t>
            </a:r>
            <a:r>
              <a:rPr lang="zh-CN" altLang="en-US" sz="2400" b="1" dirty="0" smtClean="0">
                <a:latin typeface="Times New Roman" pitchFamily="18" charset="0"/>
                <a:cs typeface="Times New Roman" pitchFamily="18" charset="0"/>
              </a:rPr>
              <a:t>信号源的放大器，应选用</a:t>
            </a:r>
            <a:r>
              <a:rPr lang="en-US" sz="2400" b="1" u="sng"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a:t>
            </a:r>
          </a:p>
          <a:p>
            <a:pPr>
              <a:lnSpc>
                <a:spcPct val="120000"/>
              </a:lnSpc>
            </a:pPr>
            <a:r>
              <a:rPr lang="zh-CN" altLang="en-US" sz="24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5</a:t>
            </a:r>
            <a:r>
              <a:rPr lang="zh-CN" altLang="en-US" sz="2400" b="1" dirty="0" smtClean="0">
                <a:latin typeface="Times New Roman" pitchFamily="18" charset="0"/>
                <a:cs typeface="Times New Roman" pitchFamily="18" charset="0"/>
              </a:rPr>
              <a:t>）负载需</a:t>
            </a:r>
            <a:r>
              <a:rPr lang="en-US" sz="2400" b="1" dirty="0" smtClean="0">
                <a:latin typeface="Times New Roman" pitchFamily="18" charset="0"/>
                <a:cs typeface="Times New Roman" pitchFamily="18" charset="0"/>
              </a:rPr>
              <a:t>5A</a:t>
            </a:r>
            <a:r>
              <a:rPr lang="zh-CN" altLang="en-US" sz="2400" b="1" dirty="0" smtClean="0">
                <a:latin typeface="Times New Roman" pitchFamily="18" charset="0"/>
                <a:cs typeface="Times New Roman" pitchFamily="18" charset="0"/>
              </a:rPr>
              <a:t>电流驱动的放大器，应选用</a:t>
            </a:r>
            <a:r>
              <a:rPr lang="en-US" sz="2400" b="1" u="sng"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a:t>
            </a:r>
          </a:p>
          <a:p>
            <a:pPr>
              <a:lnSpc>
                <a:spcPct val="120000"/>
              </a:lnSpc>
            </a:pPr>
            <a:r>
              <a:rPr lang="zh-CN" altLang="en-US" sz="24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6</a:t>
            </a:r>
            <a:r>
              <a:rPr lang="zh-CN" altLang="en-US" sz="2400" b="1" dirty="0" smtClean="0">
                <a:latin typeface="Times New Roman" pitchFamily="18" charset="0"/>
                <a:cs typeface="Times New Roman" pitchFamily="18" charset="0"/>
              </a:rPr>
              <a:t>）要求输出电压幅值为</a:t>
            </a:r>
            <a:r>
              <a:rPr lang="en-US" altLang="zh-CN" sz="24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80V</a:t>
            </a:r>
            <a:r>
              <a:rPr lang="zh-CN" altLang="en-US" sz="2400" b="1" dirty="0" smtClean="0">
                <a:latin typeface="Times New Roman" pitchFamily="18" charset="0"/>
                <a:cs typeface="Times New Roman" pitchFamily="18" charset="0"/>
              </a:rPr>
              <a:t>的放大器，应选用</a:t>
            </a:r>
            <a:r>
              <a:rPr lang="en-US" sz="2400" b="1" u="sng"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a:t>
            </a:r>
          </a:p>
          <a:p>
            <a:pPr>
              <a:lnSpc>
                <a:spcPct val="120000"/>
              </a:lnSpc>
            </a:pPr>
            <a:r>
              <a:rPr lang="zh-CN" altLang="en-US" sz="24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7</a:t>
            </a:r>
            <a:r>
              <a:rPr lang="zh-CN" altLang="en-US" sz="2400" b="1" dirty="0" smtClean="0">
                <a:latin typeface="Times New Roman" pitchFamily="18" charset="0"/>
                <a:cs typeface="Times New Roman" pitchFamily="18" charset="0"/>
              </a:rPr>
              <a:t>）宇航仪器中所用的放大器，应选用</a:t>
            </a:r>
            <a:r>
              <a:rPr lang="en-US" sz="2400" b="1" u="sng"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a:t>
            </a:r>
            <a:endParaRPr lang="zh-CN" alt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2"/>
          <p:cNvGraphicFramePr>
            <a:graphicFrameLocks noChangeAspect="1"/>
          </p:cNvGraphicFramePr>
          <p:nvPr/>
        </p:nvGraphicFramePr>
        <p:xfrm>
          <a:off x="762000" y="1484313"/>
          <a:ext cx="7620000" cy="3135312"/>
        </p:xfrm>
        <a:graphic>
          <a:graphicData uri="http://schemas.openxmlformats.org/presentationml/2006/ole">
            <mc:AlternateContent xmlns:mc="http://schemas.openxmlformats.org/markup-compatibility/2006">
              <mc:Choice xmlns:v="urn:schemas-microsoft-com:vml" Requires="v">
                <p:oleObj spid="_x0000_s207892" name="Photo Editor 照片" r:id="rId3" imgW="24009524" imgH="9876190" progId="">
                  <p:embed/>
                </p:oleObj>
              </mc:Choice>
              <mc:Fallback>
                <p:oleObj name="Photo Editor 照片" r:id="rId3" imgW="24009524" imgH="987619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484313"/>
                        <a:ext cx="7620000" cy="313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1" name="Rectangle 3"/>
          <p:cNvSpPr>
            <a:spLocks noGrp="1" noChangeArrowheads="1"/>
          </p:cNvSpPr>
          <p:nvPr>
            <p:ph type="title"/>
          </p:nvPr>
        </p:nvSpPr>
        <p:spPr>
          <a:xfrm>
            <a:off x="323850" y="908050"/>
            <a:ext cx="7772400" cy="457200"/>
          </a:xfrm>
        </p:spPr>
        <p:txBody>
          <a:bodyPr/>
          <a:lstStyle/>
          <a:p>
            <a:pPr algn="just"/>
            <a:r>
              <a:rPr lang="zh-CN" altLang="en-US" sz="3600">
                <a:ea typeface="华文行楷" pitchFamily="2" charset="-122"/>
              </a:rPr>
              <a:t>讨论</a:t>
            </a:r>
          </a:p>
        </p:txBody>
      </p:sp>
      <p:sp>
        <p:nvSpPr>
          <p:cNvPr id="43012" name="Text Box 4"/>
          <p:cNvSpPr txBox="1">
            <a:spLocks noChangeArrowheads="1"/>
          </p:cNvSpPr>
          <p:nvPr/>
        </p:nvSpPr>
        <p:spPr bwMode="auto">
          <a:xfrm>
            <a:off x="838200" y="4760913"/>
            <a:ext cx="7467600" cy="1771650"/>
          </a:xfrm>
          <a:prstGeom prst="rect">
            <a:avLst/>
          </a:prstGeom>
          <a:noFill/>
          <a:ln w="9525">
            <a:noFill/>
            <a:miter lim="800000"/>
            <a:headEnd/>
            <a:tailEnd/>
          </a:ln>
          <a:effectLst/>
        </p:spPr>
        <p:txBody>
          <a:bodyPr>
            <a:spAutoFit/>
          </a:bodyPr>
          <a:lstStyle/>
          <a:p>
            <a:pPr>
              <a:spcBef>
                <a:spcPct val="20000"/>
              </a:spcBef>
            </a:pPr>
            <a:r>
              <a:rPr kumimoji="1" lang="en-US" altLang="zh-CN" sz="2400" b="1">
                <a:latin typeface="Times New Roman" pitchFamily="18" charset="0"/>
              </a:rPr>
              <a:t>1.  </a:t>
            </a:r>
            <a:r>
              <a:rPr kumimoji="1" lang="zh-CN" altLang="en-US" sz="2400" b="1">
                <a:latin typeface="Times New Roman" pitchFamily="18" charset="0"/>
              </a:rPr>
              <a:t>输入级采用什么措施增大放大倍数？</a:t>
            </a:r>
          </a:p>
          <a:p>
            <a:pPr>
              <a:spcBef>
                <a:spcPct val="20000"/>
              </a:spcBef>
            </a:pPr>
            <a:r>
              <a:rPr kumimoji="1" lang="en-US" altLang="zh-CN" sz="2400" b="1">
                <a:latin typeface="Times New Roman" pitchFamily="18" charset="0"/>
              </a:rPr>
              <a:t>2.  </a:t>
            </a:r>
            <a:r>
              <a:rPr kumimoji="1" lang="zh-CN" altLang="en-US" sz="2400" b="1">
                <a:latin typeface="Times New Roman" pitchFamily="18" charset="0"/>
              </a:rPr>
              <a:t>中间级采用什么措施增大电压放大倍数？</a:t>
            </a:r>
          </a:p>
          <a:p>
            <a:pPr>
              <a:spcBef>
                <a:spcPct val="20000"/>
              </a:spcBef>
            </a:pPr>
            <a:r>
              <a:rPr kumimoji="1" lang="en-US" altLang="zh-CN" sz="2400" b="1">
                <a:latin typeface="Times New Roman" pitchFamily="18" charset="0"/>
              </a:rPr>
              <a:t>3.  </a:t>
            </a:r>
            <a:r>
              <a:rPr kumimoji="1" lang="zh-CN" altLang="en-US" sz="2400" b="1">
                <a:latin typeface="Times New Roman" pitchFamily="18" charset="0"/>
              </a:rPr>
              <a:t>如何消除交越失真？</a:t>
            </a:r>
          </a:p>
          <a:p>
            <a:pPr>
              <a:spcBef>
                <a:spcPct val="20000"/>
              </a:spcBef>
            </a:pPr>
            <a:r>
              <a:rPr kumimoji="1" lang="en-US" altLang="zh-CN" sz="2400" b="1">
                <a:latin typeface="Times New Roman" pitchFamily="18" charset="0"/>
              </a:rPr>
              <a:t>4.  </a:t>
            </a:r>
            <a:r>
              <a:rPr kumimoji="1" lang="en-US" altLang="zh-CN" sz="2400" b="1" i="1">
                <a:latin typeface="Times New Roman" pitchFamily="18" charset="0"/>
              </a:rPr>
              <a:t>u</a:t>
            </a:r>
            <a:r>
              <a:rPr kumimoji="1" lang="en-US" altLang="zh-CN" sz="2400" b="1" baseline="-25000">
                <a:latin typeface="Times New Roman" pitchFamily="18" charset="0"/>
              </a:rPr>
              <a:t>I1</a:t>
            </a:r>
            <a:r>
              <a:rPr kumimoji="1" lang="zh-CN" altLang="en-US" sz="2400" b="1">
                <a:latin typeface="Times New Roman" pitchFamily="18" charset="0"/>
              </a:rPr>
              <a:t>、 </a:t>
            </a:r>
            <a:r>
              <a:rPr kumimoji="1" lang="en-US" altLang="zh-CN" sz="2400" b="1" i="1">
                <a:latin typeface="Times New Roman" pitchFamily="18" charset="0"/>
              </a:rPr>
              <a:t>u</a:t>
            </a:r>
            <a:r>
              <a:rPr kumimoji="1" lang="en-US" altLang="zh-CN" sz="2400" b="1" baseline="-25000">
                <a:latin typeface="Times New Roman" pitchFamily="18" charset="0"/>
              </a:rPr>
              <a:t>I3</a:t>
            </a:r>
            <a:r>
              <a:rPr kumimoji="1" lang="zh-CN" altLang="en-US" sz="2400" b="1">
                <a:latin typeface="Times New Roman" pitchFamily="18" charset="0"/>
              </a:rPr>
              <a:t>哪个是同相输入端？哪个是反相输入端？</a:t>
            </a:r>
          </a:p>
        </p:txBody>
      </p:sp>
      <p:sp>
        <p:nvSpPr>
          <p:cNvPr id="43013" name="AutoShape 5"/>
          <p:cNvSpPr>
            <a:spLocks/>
          </p:cNvSpPr>
          <p:nvPr/>
        </p:nvSpPr>
        <p:spPr bwMode="auto">
          <a:xfrm>
            <a:off x="2557463" y="1027113"/>
            <a:ext cx="1252537" cy="381000"/>
          </a:xfrm>
          <a:prstGeom prst="borderCallout1">
            <a:avLst>
              <a:gd name="adj1" fmla="val 30000"/>
              <a:gd name="adj2" fmla="val -6083"/>
              <a:gd name="adj3" fmla="val 179167"/>
              <a:gd name="adj4" fmla="val -28009"/>
            </a:avLst>
          </a:prstGeom>
          <a:solidFill>
            <a:srgbClr val="CCFFFF"/>
          </a:solidFill>
          <a:ln w="19050">
            <a:solidFill>
              <a:srgbClr val="FF0000"/>
            </a:solidFill>
            <a:miter lim="800000"/>
            <a:headEnd/>
            <a:tailEnd/>
          </a:ln>
          <a:effectLst/>
        </p:spPr>
        <p:txBody>
          <a:bodyPr/>
          <a:lstStyle/>
          <a:p>
            <a:pPr algn="ctr"/>
            <a:r>
              <a:rPr kumimoji="1" lang="zh-CN" altLang="en-US" sz="2000" b="1">
                <a:latin typeface="Times New Roman" pitchFamily="18" charset="0"/>
              </a:rPr>
              <a:t>有源负载</a:t>
            </a:r>
          </a:p>
        </p:txBody>
      </p:sp>
      <p:sp>
        <p:nvSpPr>
          <p:cNvPr id="43014" name="AutoShape 6"/>
          <p:cNvSpPr>
            <a:spLocks/>
          </p:cNvSpPr>
          <p:nvPr/>
        </p:nvSpPr>
        <p:spPr bwMode="auto">
          <a:xfrm>
            <a:off x="2743200" y="3998913"/>
            <a:ext cx="1277938" cy="396875"/>
          </a:xfrm>
          <a:prstGeom prst="borderCallout1">
            <a:avLst>
              <a:gd name="adj1" fmla="val 28801"/>
              <a:gd name="adj2" fmla="val 105963"/>
              <a:gd name="adj3" fmla="val -10398"/>
              <a:gd name="adj4" fmla="val 123852"/>
            </a:avLst>
          </a:prstGeom>
          <a:solidFill>
            <a:srgbClr val="CCFFFF"/>
          </a:solidFill>
          <a:ln w="19050">
            <a:solidFill>
              <a:srgbClr val="FF0000"/>
            </a:solidFill>
            <a:miter lim="800000"/>
            <a:headEnd/>
            <a:tailEnd/>
          </a:ln>
          <a:effectLst/>
        </p:spPr>
        <p:txBody>
          <a:bodyPr/>
          <a:lstStyle/>
          <a:p>
            <a:pPr algn="ctr"/>
            <a:r>
              <a:rPr kumimoji="1" lang="zh-CN" altLang="en-US" sz="2000" b="1">
                <a:latin typeface="Times New Roman" pitchFamily="18" charset="0"/>
              </a:rPr>
              <a:t>有源负载</a:t>
            </a:r>
          </a:p>
        </p:txBody>
      </p:sp>
      <p:grpSp>
        <p:nvGrpSpPr>
          <p:cNvPr id="2" name="Group 7"/>
          <p:cNvGrpSpPr>
            <a:grpSpLocks/>
          </p:cNvGrpSpPr>
          <p:nvPr/>
        </p:nvGrpSpPr>
        <p:grpSpPr bwMode="auto">
          <a:xfrm>
            <a:off x="4953000" y="2703513"/>
            <a:ext cx="2133600" cy="1524000"/>
            <a:chOff x="3120" y="1440"/>
            <a:chExt cx="1344" cy="960"/>
          </a:xfrm>
        </p:grpSpPr>
        <p:sp>
          <p:nvSpPr>
            <p:cNvPr id="43016" name="Oval 8"/>
            <p:cNvSpPr>
              <a:spLocks noChangeArrowheads="1"/>
            </p:cNvSpPr>
            <p:nvPr/>
          </p:nvSpPr>
          <p:spPr bwMode="auto">
            <a:xfrm>
              <a:off x="3120" y="1440"/>
              <a:ext cx="864" cy="720"/>
            </a:xfrm>
            <a:prstGeom prst="ellipse">
              <a:avLst/>
            </a:prstGeom>
            <a:noFill/>
            <a:ln w="28575">
              <a:solidFill>
                <a:srgbClr val="FF0000"/>
              </a:solidFill>
              <a:round/>
              <a:headEnd/>
              <a:tailEnd/>
            </a:ln>
            <a:effectLst/>
          </p:spPr>
          <p:txBody>
            <a:bodyPr wrap="none" anchor="ctr"/>
            <a:lstStyle/>
            <a:p>
              <a:endParaRPr lang="zh-CN" altLang="en-US"/>
            </a:p>
          </p:txBody>
        </p:sp>
        <p:sp>
          <p:nvSpPr>
            <p:cNvPr id="43017" name="Oval 9"/>
            <p:cNvSpPr>
              <a:spLocks noChangeArrowheads="1"/>
            </p:cNvSpPr>
            <p:nvPr/>
          </p:nvSpPr>
          <p:spPr bwMode="auto">
            <a:xfrm>
              <a:off x="3936" y="1968"/>
              <a:ext cx="528" cy="432"/>
            </a:xfrm>
            <a:prstGeom prst="ellipse">
              <a:avLst/>
            </a:prstGeom>
            <a:noFill/>
            <a:ln w="28575">
              <a:solidFill>
                <a:srgbClr val="FF0000"/>
              </a:solidFill>
              <a:round/>
              <a:headEnd/>
              <a:tailEnd/>
            </a:ln>
            <a:effectLst/>
          </p:spPr>
          <p:txBody>
            <a:bodyPr wrap="none" anchor="ctr"/>
            <a:lstStyle/>
            <a:p>
              <a:pPr algn="ctr"/>
              <a:endParaRPr kumimoji="1" lang="zh-CN" altLang="zh-CN" sz="2400">
                <a:solidFill>
                  <a:srgbClr val="CC0066"/>
                </a:solidFill>
                <a:latin typeface="Times New Roman" pitchFamily="18" charset="0"/>
              </a:endParaRPr>
            </a:p>
          </p:txBody>
        </p:sp>
      </p:grpSp>
      <p:sp>
        <p:nvSpPr>
          <p:cNvPr id="43018" name="Oval 10"/>
          <p:cNvSpPr>
            <a:spLocks noChangeArrowheads="1"/>
          </p:cNvSpPr>
          <p:nvPr/>
        </p:nvSpPr>
        <p:spPr bwMode="auto">
          <a:xfrm>
            <a:off x="3581400" y="2017713"/>
            <a:ext cx="1447800" cy="1295400"/>
          </a:xfrm>
          <a:prstGeom prst="ellipse">
            <a:avLst/>
          </a:prstGeom>
          <a:noFill/>
          <a:ln w="28575">
            <a:solidFill>
              <a:srgbClr val="FF0000"/>
            </a:solidFill>
            <a:round/>
            <a:headEnd/>
            <a:tailEnd/>
          </a:ln>
          <a:effectLst/>
        </p:spPr>
        <p:txBody>
          <a:bodyPr wrap="none" anchor="ctr"/>
          <a:lstStyle/>
          <a:p>
            <a:endParaRPr lang="zh-CN" altLang="en-US"/>
          </a:p>
        </p:txBody>
      </p:sp>
      <p:grpSp>
        <p:nvGrpSpPr>
          <p:cNvPr id="3" name="Group 11"/>
          <p:cNvGrpSpPr>
            <a:grpSpLocks/>
          </p:cNvGrpSpPr>
          <p:nvPr/>
        </p:nvGrpSpPr>
        <p:grpSpPr bwMode="auto">
          <a:xfrm>
            <a:off x="4876800" y="569913"/>
            <a:ext cx="3044825" cy="879475"/>
            <a:chOff x="3072" y="96"/>
            <a:chExt cx="1918" cy="554"/>
          </a:xfrm>
        </p:grpSpPr>
        <p:sp>
          <p:nvSpPr>
            <p:cNvPr id="43020" name="AutoShape 12"/>
            <p:cNvSpPr>
              <a:spLocks/>
            </p:cNvSpPr>
            <p:nvPr/>
          </p:nvSpPr>
          <p:spPr bwMode="auto">
            <a:xfrm>
              <a:off x="3072" y="384"/>
              <a:ext cx="1680" cy="266"/>
            </a:xfrm>
            <a:prstGeom prst="borderCallout1">
              <a:avLst>
                <a:gd name="adj1" fmla="val 27069"/>
                <a:gd name="adj2" fmla="val -2856"/>
                <a:gd name="adj3" fmla="val 243986"/>
                <a:gd name="adj4" fmla="val -11431"/>
              </a:avLst>
            </a:prstGeom>
            <a:solidFill>
              <a:srgbClr val="CCFFFF"/>
            </a:solidFill>
            <a:ln w="19050">
              <a:solidFill>
                <a:srgbClr val="FF0000"/>
              </a:solidFill>
              <a:miter lim="800000"/>
              <a:headEnd/>
              <a:tailEnd/>
            </a:ln>
            <a:effectLst/>
          </p:spPr>
          <p:txBody>
            <a:bodyPr/>
            <a:lstStyle/>
            <a:p>
              <a:pPr algn="ctr"/>
              <a:r>
                <a:rPr kumimoji="1" lang="zh-CN" altLang="en-US" sz="2000" b="1">
                  <a:latin typeface="Times New Roman" pitchFamily="18" charset="0"/>
                </a:rPr>
                <a:t>复合管共射放大电路</a:t>
              </a:r>
            </a:p>
          </p:txBody>
        </p:sp>
        <p:sp>
          <p:nvSpPr>
            <p:cNvPr id="43021" name="AutoShape 13"/>
            <p:cNvSpPr>
              <a:spLocks/>
            </p:cNvSpPr>
            <p:nvPr/>
          </p:nvSpPr>
          <p:spPr bwMode="auto">
            <a:xfrm>
              <a:off x="3072" y="96"/>
              <a:ext cx="1918" cy="255"/>
            </a:xfrm>
            <a:prstGeom prst="borderCallout1">
              <a:avLst>
                <a:gd name="adj1" fmla="val 28236"/>
                <a:gd name="adj2" fmla="val -2505"/>
                <a:gd name="adj3" fmla="val 356861"/>
                <a:gd name="adj4" fmla="val -15694"/>
              </a:avLst>
            </a:prstGeom>
            <a:solidFill>
              <a:srgbClr val="CCFFFF"/>
            </a:solidFill>
            <a:ln w="19050">
              <a:solidFill>
                <a:srgbClr val="FF0000"/>
              </a:solidFill>
              <a:miter lim="800000"/>
              <a:headEnd/>
              <a:tailEnd/>
            </a:ln>
            <a:effectLst/>
          </p:spPr>
          <p:txBody>
            <a:bodyPr/>
            <a:lstStyle/>
            <a:p>
              <a:pPr algn="ctr"/>
              <a:r>
                <a:rPr kumimoji="1" lang="zh-CN" altLang="en-US" sz="2000" b="1">
                  <a:latin typeface="Times New Roman" pitchFamily="18" charset="0"/>
                </a:rPr>
                <a:t>增大输入级的负载电阻</a:t>
              </a:r>
            </a:p>
          </p:txBody>
        </p:sp>
      </p:grpSp>
      <p:graphicFrame>
        <p:nvGraphicFramePr>
          <p:cNvPr id="43022" name="Object 14"/>
          <p:cNvGraphicFramePr>
            <a:graphicFrameLocks noChangeAspect="1"/>
          </p:cNvGraphicFramePr>
          <p:nvPr/>
        </p:nvGraphicFramePr>
        <p:xfrm>
          <a:off x="762000" y="1484313"/>
          <a:ext cx="7620000" cy="3135312"/>
        </p:xfrm>
        <a:graphic>
          <a:graphicData uri="http://schemas.openxmlformats.org/presentationml/2006/ole">
            <mc:AlternateContent xmlns:mc="http://schemas.openxmlformats.org/markup-compatibility/2006">
              <mc:Choice xmlns:v="urn:schemas-microsoft-com:vml" Requires="v">
                <p:oleObj spid="_x0000_s207893" name="Photo Editor 照片" r:id="rId5" imgW="24009524" imgH="9876190" progId="">
                  <p:embed/>
                </p:oleObj>
              </mc:Choice>
              <mc:Fallback>
                <p:oleObj name="Photo Editor 照片" r:id="rId5" imgW="24009524" imgH="987619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484313"/>
                        <a:ext cx="7620000" cy="313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5"/>
          <p:cNvGrpSpPr>
            <a:grpSpLocks/>
          </p:cNvGrpSpPr>
          <p:nvPr/>
        </p:nvGrpSpPr>
        <p:grpSpPr bwMode="auto">
          <a:xfrm>
            <a:off x="685800" y="2170113"/>
            <a:ext cx="7315200" cy="1752600"/>
            <a:chOff x="432" y="1104"/>
            <a:chExt cx="4608" cy="1104"/>
          </a:xfrm>
        </p:grpSpPr>
        <p:sp>
          <p:nvSpPr>
            <p:cNvPr id="43024" name="Text Box 16"/>
            <p:cNvSpPr txBox="1">
              <a:spLocks noChangeArrowheads="1"/>
            </p:cNvSpPr>
            <p:nvPr/>
          </p:nvSpPr>
          <p:spPr bwMode="auto">
            <a:xfrm>
              <a:off x="2064" y="1440"/>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sp>
          <p:nvSpPr>
            <p:cNvPr id="43025" name="Text Box 17"/>
            <p:cNvSpPr txBox="1">
              <a:spLocks noChangeArrowheads="1"/>
            </p:cNvSpPr>
            <p:nvPr/>
          </p:nvSpPr>
          <p:spPr bwMode="auto">
            <a:xfrm>
              <a:off x="2784" y="1488"/>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sp>
          <p:nvSpPr>
            <p:cNvPr id="43026" name="Text Box 18"/>
            <p:cNvSpPr txBox="1">
              <a:spLocks noChangeArrowheads="1"/>
            </p:cNvSpPr>
            <p:nvPr/>
          </p:nvSpPr>
          <p:spPr bwMode="auto">
            <a:xfrm>
              <a:off x="1536" y="1344"/>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43027" name="Text Box 19"/>
            <p:cNvSpPr txBox="1">
              <a:spLocks noChangeArrowheads="1"/>
            </p:cNvSpPr>
            <p:nvPr/>
          </p:nvSpPr>
          <p:spPr bwMode="auto">
            <a:xfrm>
              <a:off x="3552" y="1920"/>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sp>
          <p:nvSpPr>
            <p:cNvPr id="43028" name="Text Box 20"/>
            <p:cNvSpPr txBox="1">
              <a:spLocks noChangeArrowheads="1"/>
            </p:cNvSpPr>
            <p:nvPr/>
          </p:nvSpPr>
          <p:spPr bwMode="auto">
            <a:xfrm>
              <a:off x="3984" y="1632"/>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sp>
          <p:nvSpPr>
            <p:cNvPr id="43029" name="Text Box 21"/>
            <p:cNvSpPr txBox="1">
              <a:spLocks noChangeArrowheads="1"/>
            </p:cNvSpPr>
            <p:nvPr/>
          </p:nvSpPr>
          <p:spPr bwMode="auto">
            <a:xfrm>
              <a:off x="4752" y="1248"/>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_</a:t>
              </a:r>
            </a:p>
          </p:txBody>
        </p:sp>
        <p:sp>
          <p:nvSpPr>
            <p:cNvPr id="43030" name="Text Box 22"/>
            <p:cNvSpPr txBox="1">
              <a:spLocks noChangeArrowheads="1"/>
            </p:cNvSpPr>
            <p:nvPr/>
          </p:nvSpPr>
          <p:spPr bwMode="auto">
            <a:xfrm>
              <a:off x="432" y="1536"/>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sp>
          <p:nvSpPr>
            <p:cNvPr id="43031" name="Text Box 23"/>
            <p:cNvSpPr txBox="1">
              <a:spLocks noChangeArrowheads="1"/>
            </p:cNvSpPr>
            <p:nvPr/>
          </p:nvSpPr>
          <p:spPr bwMode="auto">
            <a:xfrm>
              <a:off x="2352" y="1104"/>
              <a:ext cx="288" cy="288"/>
            </a:xfrm>
            <a:prstGeom prst="rect">
              <a:avLst/>
            </a:prstGeom>
            <a:noFill/>
            <a:ln w="9525">
              <a:noFill/>
              <a:miter lim="800000"/>
              <a:headEnd/>
              <a:tailEnd/>
            </a:ln>
            <a:effectLst/>
          </p:spPr>
          <p:txBody>
            <a:bodyPr>
              <a:spAutoFit/>
            </a:bodyPr>
            <a:lstStyle/>
            <a:p>
              <a:pPr>
                <a:spcBef>
                  <a:spcPct val="50000"/>
                </a:spcBef>
              </a:pPr>
              <a:r>
                <a:rPr kumimoji="1" lang="en-US" altLang="zh-CN" sz="2400" b="1">
                  <a:solidFill>
                    <a:srgbClr val="FF0000"/>
                  </a:solidFill>
                  <a:latin typeface="Times New Roman" pitchFamily="18" charset="0"/>
                </a:rPr>
                <a:t>+</a:t>
              </a:r>
            </a:p>
          </p:txBody>
        </p:sp>
      </p:grpSp>
      <p:sp>
        <p:nvSpPr>
          <p:cNvPr id="43032" name="Text Box 24"/>
          <p:cNvSpPr txBox="1">
            <a:spLocks noChangeArrowheads="1"/>
          </p:cNvSpPr>
          <p:nvPr/>
        </p:nvSpPr>
        <p:spPr bwMode="auto">
          <a:xfrm>
            <a:off x="533400" y="3541713"/>
            <a:ext cx="990600" cy="720725"/>
          </a:xfrm>
          <a:prstGeom prst="rect">
            <a:avLst/>
          </a:prstGeom>
          <a:solidFill>
            <a:srgbClr val="CCFFFF"/>
          </a:solidFill>
          <a:ln w="19050">
            <a:solidFill>
              <a:srgbClr val="FF0000"/>
            </a:solidFill>
            <a:miter lim="800000"/>
            <a:headEnd/>
            <a:tailEnd/>
          </a:ln>
          <a:effectLst/>
        </p:spPr>
        <p:txBody>
          <a:bodyPr>
            <a:spAutoFit/>
          </a:bodyPr>
          <a:lstStyle/>
          <a:p>
            <a:pPr algn="ctr"/>
            <a:r>
              <a:rPr kumimoji="1" lang="zh-CN" altLang="en-US" sz="2000" b="1">
                <a:latin typeface="Times New Roman" pitchFamily="18" charset="0"/>
              </a:rPr>
              <a:t>反相</a:t>
            </a:r>
          </a:p>
          <a:p>
            <a:pPr algn="ctr"/>
            <a:r>
              <a:rPr kumimoji="1" lang="zh-CN" altLang="en-US" sz="2000" b="1">
                <a:latin typeface="Times New Roman" pitchFamily="18" charset="0"/>
              </a:rPr>
              <a:t>输入端</a:t>
            </a:r>
          </a:p>
        </p:txBody>
      </p:sp>
      <p:sp>
        <p:nvSpPr>
          <p:cNvPr id="43033" name="Text Box 25"/>
          <p:cNvSpPr txBox="1">
            <a:spLocks noChangeArrowheads="1"/>
          </p:cNvSpPr>
          <p:nvPr/>
        </p:nvSpPr>
        <p:spPr bwMode="auto">
          <a:xfrm>
            <a:off x="2971800" y="3541713"/>
            <a:ext cx="990600" cy="720725"/>
          </a:xfrm>
          <a:prstGeom prst="rect">
            <a:avLst/>
          </a:prstGeom>
          <a:solidFill>
            <a:srgbClr val="CCFFFF"/>
          </a:solidFill>
          <a:ln w="19050">
            <a:solidFill>
              <a:srgbClr val="FF0000"/>
            </a:solidFill>
            <a:miter lim="800000"/>
            <a:headEnd/>
            <a:tailEnd/>
          </a:ln>
          <a:effectLst/>
        </p:spPr>
        <p:txBody>
          <a:bodyPr>
            <a:spAutoFit/>
          </a:bodyPr>
          <a:lstStyle/>
          <a:p>
            <a:pPr algn="ctr"/>
            <a:r>
              <a:rPr kumimoji="1" lang="zh-CN" altLang="en-US" sz="2000" b="1">
                <a:latin typeface="Times New Roman" pitchFamily="18" charset="0"/>
              </a:rPr>
              <a:t>同相</a:t>
            </a:r>
          </a:p>
          <a:p>
            <a:pPr algn="ctr"/>
            <a:r>
              <a:rPr kumimoji="1" lang="zh-CN" altLang="en-US" sz="2000" b="1">
                <a:latin typeface="Times New Roman" pitchFamily="18" charset="0"/>
              </a:rPr>
              <a:t>输入端</a:t>
            </a:r>
          </a:p>
        </p:txBody>
      </p:sp>
      <p:grpSp>
        <p:nvGrpSpPr>
          <p:cNvPr id="5" name="Group 26"/>
          <p:cNvGrpSpPr>
            <a:grpSpLocks/>
          </p:cNvGrpSpPr>
          <p:nvPr/>
        </p:nvGrpSpPr>
        <p:grpSpPr bwMode="auto">
          <a:xfrm>
            <a:off x="6553200" y="4227513"/>
            <a:ext cx="2187575" cy="1295400"/>
            <a:chOff x="4128" y="2400"/>
            <a:chExt cx="1378" cy="816"/>
          </a:xfrm>
        </p:grpSpPr>
        <p:sp>
          <p:nvSpPr>
            <p:cNvPr id="43035" name="AutoShape 27"/>
            <p:cNvSpPr>
              <a:spLocks/>
            </p:cNvSpPr>
            <p:nvPr/>
          </p:nvSpPr>
          <p:spPr bwMode="auto">
            <a:xfrm>
              <a:off x="4368" y="2736"/>
              <a:ext cx="1138" cy="480"/>
            </a:xfrm>
            <a:prstGeom prst="borderCallout1">
              <a:avLst>
                <a:gd name="adj1" fmla="val 15000"/>
                <a:gd name="adj2" fmla="val -4218"/>
                <a:gd name="adj3" fmla="val -121875"/>
                <a:gd name="adj4" fmla="val -52199"/>
              </a:avLst>
            </a:prstGeom>
            <a:solidFill>
              <a:srgbClr val="CCFFFF"/>
            </a:solidFill>
            <a:ln w="19050">
              <a:solidFill>
                <a:srgbClr val="FF0000"/>
              </a:solidFill>
              <a:miter lim="800000"/>
              <a:headEnd/>
              <a:tailEnd/>
            </a:ln>
            <a:effectLst/>
          </p:spPr>
          <p:txBody>
            <a:bodyPr/>
            <a:lstStyle/>
            <a:p>
              <a:pPr algn="ctr"/>
              <a:r>
                <a:rPr kumimoji="1" lang="zh-CN" altLang="en-US" sz="2000" b="1">
                  <a:latin typeface="Times New Roman" pitchFamily="18" charset="0"/>
                </a:rPr>
                <a:t>积累电流放大系数</a:t>
              </a:r>
            </a:p>
          </p:txBody>
        </p:sp>
        <p:sp>
          <p:nvSpPr>
            <p:cNvPr id="43036" name="Line 28"/>
            <p:cNvSpPr>
              <a:spLocks noChangeShapeType="1"/>
            </p:cNvSpPr>
            <p:nvPr/>
          </p:nvSpPr>
          <p:spPr bwMode="auto">
            <a:xfrm>
              <a:off x="4128" y="2400"/>
              <a:ext cx="192" cy="384"/>
            </a:xfrm>
            <a:prstGeom prst="line">
              <a:avLst/>
            </a:prstGeom>
            <a:noFill/>
            <a:ln w="19050">
              <a:solidFill>
                <a:srgbClr val="FF0000"/>
              </a:solidFill>
              <a:round/>
              <a:headEnd/>
              <a:tailEnd/>
            </a:ln>
            <a:effectLst/>
          </p:spPr>
          <p:txBody>
            <a:bodyPr/>
            <a:lstStyle/>
            <a:p>
              <a:endParaRPr lang="zh-CN" altLang="en-US"/>
            </a:p>
          </p:txBody>
        </p:sp>
      </p:grpSp>
      <p:sp>
        <p:nvSpPr>
          <p:cNvPr id="43037" name="AutoShape 29"/>
          <p:cNvSpPr>
            <a:spLocks/>
          </p:cNvSpPr>
          <p:nvPr/>
        </p:nvSpPr>
        <p:spPr bwMode="auto">
          <a:xfrm>
            <a:off x="0" y="2322513"/>
            <a:ext cx="1092200" cy="385762"/>
          </a:xfrm>
          <a:prstGeom prst="borderCallout1">
            <a:avLst>
              <a:gd name="adj1" fmla="val 29630"/>
              <a:gd name="adj2" fmla="val 106977"/>
              <a:gd name="adj3" fmla="val 165019"/>
              <a:gd name="adj4" fmla="val 131542"/>
            </a:avLst>
          </a:prstGeom>
          <a:solidFill>
            <a:srgbClr val="CCFFFF"/>
          </a:solidFill>
          <a:ln w="19050">
            <a:solidFill>
              <a:srgbClr val="FF0000"/>
            </a:solidFill>
            <a:miter lim="800000"/>
            <a:headEnd/>
            <a:tailEnd/>
          </a:ln>
          <a:effectLst/>
        </p:spPr>
        <p:txBody>
          <a:bodyPr/>
          <a:lstStyle/>
          <a:p>
            <a:pPr algn="ctr"/>
            <a:r>
              <a:rPr kumimoji="1" lang="zh-CN" altLang="en-US" sz="2000" b="1">
                <a:latin typeface="Times New Roman" pitchFamily="18" charset="0"/>
              </a:rPr>
              <a:t>超</a:t>
            </a:r>
            <a:r>
              <a:rPr kumimoji="1" lang="en-US" altLang="zh-CN" sz="2000" b="1" i="1">
                <a:latin typeface="Times New Roman" pitchFamily="18" charset="0"/>
              </a:rPr>
              <a:t>β</a:t>
            </a:r>
            <a:r>
              <a:rPr kumimoji="1" lang="zh-CN" altLang="en-US" sz="2000" b="1">
                <a:latin typeface="Times New Roman" pitchFamily="18" charset="0"/>
              </a:rPr>
              <a:t>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0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30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430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4303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43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nimBg="1" autoUpdateAnimBg="0"/>
      <p:bldP spid="43014" grpId="0" animBg="1" autoUpdateAnimBg="0"/>
      <p:bldP spid="43018" grpId="0" animBg="1"/>
      <p:bldP spid="43032" grpId="0" animBg="1" autoUpdateAnimBg="0"/>
      <p:bldP spid="43033" grpId="0" animBg="1" autoUpdateAnimBg="0"/>
      <p:bldP spid="43037"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850" y="908050"/>
            <a:ext cx="3352800" cy="641350"/>
          </a:xfrm>
        </p:spPr>
        <p:txBody>
          <a:bodyPr/>
          <a:lstStyle/>
          <a:p>
            <a:pPr algn="l"/>
            <a:r>
              <a:rPr lang="en-US" altLang="zh-CN" sz="3600" dirty="0" smtClean="0">
                <a:solidFill>
                  <a:schemeClr val="tx1"/>
                </a:solidFill>
                <a:latin typeface="华文行楷" pitchFamily="2" charset="-122"/>
                <a:ea typeface="华文行楷" pitchFamily="2" charset="-122"/>
              </a:rPr>
              <a:t>2.</a:t>
            </a:r>
            <a:r>
              <a:rPr lang="zh-CN" altLang="en-US" sz="3600" dirty="0" smtClean="0">
                <a:solidFill>
                  <a:schemeClr val="tx1"/>
                </a:solidFill>
                <a:latin typeface="华文行楷" pitchFamily="2" charset="-122"/>
                <a:ea typeface="华文行楷" pitchFamily="2" charset="-122"/>
              </a:rPr>
              <a:t>阻</a:t>
            </a:r>
            <a:r>
              <a:rPr lang="zh-CN" altLang="en-US" sz="3600" dirty="0">
                <a:solidFill>
                  <a:schemeClr val="tx1"/>
                </a:solidFill>
                <a:latin typeface="华文行楷" pitchFamily="2" charset="-122"/>
                <a:ea typeface="华文行楷" pitchFamily="2" charset="-122"/>
              </a:rPr>
              <a:t>容耦合</a:t>
            </a:r>
          </a:p>
        </p:txBody>
      </p:sp>
      <p:pic>
        <p:nvPicPr>
          <p:cNvPr id="24579" name="Picture 3" descr="Dz030102"/>
          <p:cNvPicPr>
            <a:picLocks noChangeAspect="1" noChangeArrowheads="1"/>
          </p:cNvPicPr>
          <p:nvPr/>
        </p:nvPicPr>
        <p:blipFill>
          <a:blip r:embed="rId3" cstate="print"/>
          <a:srcRect/>
          <a:stretch>
            <a:fillRect/>
          </a:stretch>
        </p:blipFill>
        <p:spPr bwMode="auto">
          <a:xfrm>
            <a:off x="755650" y="1844675"/>
            <a:ext cx="4419600" cy="2559050"/>
          </a:xfrm>
          <a:prstGeom prst="rect">
            <a:avLst/>
          </a:prstGeom>
          <a:noFill/>
        </p:spPr>
      </p:pic>
      <p:sp>
        <p:nvSpPr>
          <p:cNvPr id="24580" name="Text Box 4"/>
          <p:cNvSpPr txBox="1">
            <a:spLocks noChangeArrowheads="1"/>
          </p:cNvSpPr>
          <p:nvPr/>
        </p:nvSpPr>
        <p:spPr bwMode="auto">
          <a:xfrm>
            <a:off x="1143000" y="5029200"/>
            <a:ext cx="7010400" cy="936347"/>
          </a:xfrm>
          <a:prstGeom prst="rect">
            <a:avLst/>
          </a:prstGeom>
          <a:noFill/>
          <a:ln w="9525">
            <a:noFill/>
            <a:miter lim="800000"/>
            <a:headEnd/>
            <a:tailEnd/>
          </a:ln>
        </p:spPr>
        <p:txBody>
          <a:bodyPr>
            <a:spAutoFit/>
          </a:bodyPr>
          <a:lstStyle/>
          <a:p>
            <a:pPr>
              <a:lnSpc>
                <a:spcPct val="120000"/>
              </a:lnSpc>
              <a:spcBef>
                <a:spcPts val="0"/>
              </a:spcBef>
            </a:pPr>
            <a:r>
              <a:rPr kumimoji="1" lang="en-US" altLang="zh-CN" sz="2400" dirty="0">
                <a:solidFill>
                  <a:srgbClr val="D60093"/>
                </a:solidFill>
                <a:latin typeface="Times New Roman" pitchFamily="18" charset="0"/>
              </a:rPr>
              <a:t>     </a:t>
            </a:r>
            <a:r>
              <a:rPr kumimoji="1" lang="en-US" altLang="zh-CN" sz="2400" dirty="0" smtClean="0">
                <a:solidFill>
                  <a:srgbClr val="D60093"/>
                </a:solidFill>
                <a:latin typeface="Times New Roman" pitchFamily="18" charset="0"/>
              </a:rPr>
              <a:t>   </a:t>
            </a:r>
            <a:r>
              <a:rPr kumimoji="1" lang="en-US" altLang="zh-CN" sz="2400" b="1" i="1" dirty="0" smtClean="0">
                <a:solidFill>
                  <a:srgbClr val="A50021"/>
                </a:solidFill>
                <a:latin typeface="Times New Roman" pitchFamily="18" charset="0"/>
              </a:rPr>
              <a:t>Q</a:t>
            </a:r>
            <a:r>
              <a:rPr kumimoji="1" lang="zh-CN" altLang="zh-CN" sz="2400" b="1" dirty="0">
                <a:solidFill>
                  <a:srgbClr val="A50021"/>
                </a:solidFill>
                <a:latin typeface="Times New Roman" pitchFamily="18" charset="0"/>
              </a:rPr>
              <a:t>点相互独立</a:t>
            </a:r>
            <a:r>
              <a:rPr kumimoji="1" lang="zh-CN" altLang="en-US" sz="2400" b="1" dirty="0">
                <a:solidFill>
                  <a:srgbClr val="A50021"/>
                </a:solidFill>
                <a:latin typeface="Times New Roman" pitchFamily="18" charset="0"/>
              </a:rPr>
              <a:t>。不能放大变化缓慢的信号，低频特性差，不能集成化。</a:t>
            </a:r>
          </a:p>
        </p:txBody>
      </p:sp>
      <p:grpSp>
        <p:nvGrpSpPr>
          <p:cNvPr id="2" name="Group 5"/>
          <p:cNvGrpSpPr>
            <a:grpSpLocks/>
          </p:cNvGrpSpPr>
          <p:nvPr/>
        </p:nvGrpSpPr>
        <p:grpSpPr bwMode="auto">
          <a:xfrm>
            <a:off x="1212850" y="4359275"/>
            <a:ext cx="3810000" cy="457200"/>
            <a:chOff x="768" y="2640"/>
            <a:chExt cx="2400" cy="288"/>
          </a:xfrm>
        </p:grpSpPr>
        <p:sp>
          <p:nvSpPr>
            <p:cNvPr id="24582" name="Text Box 6"/>
            <p:cNvSpPr txBox="1">
              <a:spLocks noChangeArrowheads="1"/>
            </p:cNvSpPr>
            <p:nvPr/>
          </p:nvSpPr>
          <p:spPr bwMode="auto">
            <a:xfrm>
              <a:off x="768" y="2640"/>
              <a:ext cx="1056"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共射电路</a:t>
              </a:r>
            </a:p>
          </p:txBody>
        </p:sp>
        <p:sp>
          <p:nvSpPr>
            <p:cNvPr id="24583" name="Text Box 7"/>
            <p:cNvSpPr txBox="1">
              <a:spLocks noChangeArrowheads="1"/>
            </p:cNvSpPr>
            <p:nvPr/>
          </p:nvSpPr>
          <p:spPr bwMode="auto">
            <a:xfrm>
              <a:off x="2112" y="2640"/>
              <a:ext cx="1056" cy="2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rPr>
                <a:t>共集电路</a:t>
              </a:r>
            </a:p>
          </p:txBody>
        </p:sp>
      </p:grpSp>
      <p:sp>
        <p:nvSpPr>
          <p:cNvPr id="24584" name="Text Box 8"/>
          <p:cNvSpPr txBox="1">
            <a:spLocks noChangeArrowheads="1"/>
          </p:cNvSpPr>
          <p:nvPr/>
        </p:nvSpPr>
        <p:spPr bwMode="auto">
          <a:xfrm>
            <a:off x="6072198" y="3971932"/>
            <a:ext cx="3000396" cy="457200"/>
          </a:xfrm>
          <a:prstGeom prst="rect">
            <a:avLst/>
          </a:prstGeom>
          <a:noFill/>
          <a:ln w="9525">
            <a:noFill/>
            <a:miter lim="800000"/>
            <a:headEnd/>
            <a:tailEnd/>
          </a:ln>
          <a:effectLst/>
        </p:spPr>
        <p:txBody>
          <a:bodyPr wrap="square">
            <a:spAutoFit/>
          </a:bodyPr>
          <a:lstStyle/>
          <a:p>
            <a:pPr>
              <a:spcBef>
                <a:spcPct val="50000"/>
              </a:spcBef>
            </a:pPr>
            <a:r>
              <a:rPr kumimoji="1" lang="zh-CN" altLang="en-US" sz="2400" b="1" dirty="0">
                <a:solidFill>
                  <a:srgbClr val="A50021"/>
                </a:solidFill>
                <a:latin typeface="Times New Roman" pitchFamily="18" charset="0"/>
              </a:rPr>
              <a:t>有零点漂移吗？</a:t>
            </a:r>
          </a:p>
        </p:txBody>
      </p:sp>
      <p:sp>
        <p:nvSpPr>
          <p:cNvPr id="24585" name="Text Box 9"/>
          <p:cNvSpPr txBox="1">
            <a:spLocks noChangeArrowheads="1"/>
          </p:cNvSpPr>
          <p:nvPr/>
        </p:nvSpPr>
        <p:spPr bwMode="auto">
          <a:xfrm>
            <a:off x="5480050" y="1714488"/>
            <a:ext cx="3048000" cy="2308324"/>
          </a:xfrm>
          <a:prstGeom prst="rect">
            <a:avLst/>
          </a:prstGeom>
          <a:noFill/>
          <a:ln w="9525">
            <a:noFill/>
            <a:miter lim="800000"/>
            <a:headEnd/>
            <a:tailEnd/>
          </a:ln>
          <a:effectLst/>
        </p:spPr>
        <p:txBody>
          <a:bodyPr>
            <a:spAutoFit/>
          </a:bodyPr>
          <a:lstStyle/>
          <a:p>
            <a:pPr>
              <a:lnSpc>
                <a:spcPct val="120000"/>
              </a:lnSpc>
              <a:spcBef>
                <a:spcPts val="0"/>
              </a:spcBef>
            </a:pPr>
            <a:r>
              <a:rPr kumimoji="1" lang="en-US" altLang="zh-CN" sz="2400" b="1" dirty="0">
                <a:latin typeface="Times New Roman" pitchFamily="18" charset="0"/>
              </a:rPr>
              <a:t>    </a:t>
            </a:r>
            <a:r>
              <a:rPr kumimoji="1" lang="en-US" altLang="zh-CN" sz="2400" b="1" dirty="0" smtClean="0">
                <a:latin typeface="Times New Roman" pitchFamily="18" charset="0"/>
              </a:rPr>
              <a:t>    </a:t>
            </a:r>
            <a:r>
              <a:rPr kumimoji="1" lang="zh-CN" altLang="en-US" sz="2400" b="1" dirty="0" smtClean="0">
                <a:latin typeface="Times New Roman" pitchFamily="18" charset="0"/>
              </a:rPr>
              <a:t>利用</a:t>
            </a:r>
            <a:r>
              <a:rPr kumimoji="1" lang="zh-CN" altLang="en-US" sz="2400" b="1" dirty="0">
                <a:latin typeface="Times New Roman" pitchFamily="18" charset="0"/>
              </a:rPr>
              <a:t>电容连接信号源与放大电路、放大电路的前后级、放大电路与负载，为阻容耦合。</a:t>
            </a:r>
          </a:p>
        </p:txBody>
      </p:sp>
      <p:sp>
        <p:nvSpPr>
          <p:cNvPr id="24591" name="Oval 15"/>
          <p:cNvSpPr>
            <a:spLocks noChangeArrowheads="1"/>
          </p:cNvSpPr>
          <p:nvPr/>
        </p:nvSpPr>
        <p:spPr bwMode="auto">
          <a:xfrm>
            <a:off x="2478088" y="2228850"/>
            <a:ext cx="647700" cy="647700"/>
          </a:xfrm>
          <a:prstGeom prst="ellipse">
            <a:avLst/>
          </a:prstGeom>
          <a:noFill/>
          <a:ln w="28575">
            <a:solidFill>
              <a:srgbClr val="FF0000"/>
            </a:solidFill>
            <a:round/>
            <a:headEnd/>
            <a:tailE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4591"/>
                                        </p:tgtEl>
                                        <p:attrNameLst>
                                          <p:attrName>style.visibility</p:attrName>
                                        </p:attrNameLst>
                                      </p:cBhvr>
                                      <p:to>
                                        <p:strVal val="visible"/>
                                      </p:to>
                                    </p:set>
                                    <p:anim calcmode="lin" valueType="num">
                                      <p:cBhvr>
                                        <p:cTn id="7" dur="500" fill="hold"/>
                                        <p:tgtEl>
                                          <p:spTgt spid="24591"/>
                                        </p:tgtEl>
                                        <p:attrNameLst>
                                          <p:attrName>ppt_w</p:attrName>
                                        </p:attrNameLst>
                                      </p:cBhvr>
                                      <p:tavLst>
                                        <p:tav tm="0">
                                          <p:val>
                                            <p:fltVal val="0"/>
                                          </p:val>
                                        </p:tav>
                                        <p:tav tm="100000">
                                          <p:val>
                                            <p:strVal val="#ppt_w"/>
                                          </p:val>
                                        </p:tav>
                                      </p:tavLst>
                                    </p:anim>
                                    <p:anim calcmode="lin" valueType="num">
                                      <p:cBhvr>
                                        <p:cTn id="8" dur="500" fill="hold"/>
                                        <p:tgtEl>
                                          <p:spTgt spid="245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585">
                                            <p:txEl>
                                              <p:pRg st="0" end="0"/>
                                            </p:txEl>
                                          </p:spTgt>
                                        </p:tgtEl>
                                        <p:attrNameLst>
                                          <p:attrName>style.visibility</p:attrName>
                                        </p:attrNameLst>
                                      </p:cBhvr>
                                      <p:to>
                                        <p:strVal val="visible"/>
                                      </p:to>
                                    </p:set>
                                    <p:animEffect transition="in" filter="wipe(left)">
                                      <p:cBhvr>
                                        <p:cTn id="13" dur="500"/>
                                        <p:tgtEl>
                                          <p:spTgt spid="2458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584">
                                            <p:txEl>
                                              <p:pRg st="0" end="0"/>
                                            </p:txEl>
                                          </p:spTgt>
                                        </p:tgtEl>
                                        <p:attrNameLst>
                                          <p:attrName>style.visibility</p:attrName>
                                        </p:attrNameLst>
                                      </p:cBhvr>
                                      <p:to>
                                        <p:strVal val="visible"/>
                                      </p:to>
                                    </p:set>
                                    <p:animEffect transition="in" filter="wipe(left)">
                                      <p:cBhvr>
                                        <p:cTn id="23" dur="500"/>
                                        <p:tgtEl>
                                          <p:spTgt spid="2458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580"/>
                                        </p:tgtEl>
                                        <p:attrNameLst>
                                          <p:attrName>style.visibility</p:attrName>
                                        </p:attrNameLst>
                                      </p:cBhvr>
                                      <p:to>
                                        <p:strVal val="visible"/>
                                      </p:to>
                                    </p:set>
                                    <p:animEffect transition="in" filter="wipe(left)">
                                      <p:cBhvr>
                                        <p:cTn id="28"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utoUpdateAnimBg="0"/>
      <p:bldP spid="24584" grpId="0" build="p" autoUpdateAnimBg="0"/>
      <p:bldP spid="24585" grpId="0" build="p" autoUpdateAnimBg="0"/>
      <p:bldP spid="245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p:cNvSpPr>
          <p:nvPr/>
        </p:nvSpPr>
        <p:spPr bwMode="auto">
          <a:xfrm>
            <a:off x="4211638" y="1341438"/>
            <a:ext cx="3748087" cy="884237"/>
          </a:xfrm>
          <a:prstGeom prst="borderCallout1">
            <a:avLst>
              <a:gd name="adj1" fmla="val 12926"/>
              <a:gd name="adj2" fmla="val -2032"/>
              <a:gd name="adj3" fmla="val 86713"/>
              <a:gd name="adj4" fmla="val -13639"/>
            </a:avLst>
          </a:prstGeom>
          <a:solidFill>
            <a:srgbClr val="FFFFCC"/>
          </a:solidFill>
          <a:ln w="19050">
            <a:solidFill>
              <a:srgbClr val="FF3300"/>
            </a:solidFill>
            <a:miter lim="800000"/>
            <a:headEnd/>
            <a:tailEnd/>
          </a:ln>
          <a:effectLst/>
        </p:spPr>
        <p:txBody>
          <a:bodyPr/>
          <a:lstStyle/>
          <a:p>
            <a:r>
              <a:rPr kumimoji="1" lang="en-US" altLang="zh-CN" sz="2400">
                <a:latin typeface="Times New Roman" pitchFamily="18" charset="0"/>
              </a:rPr>
              <a:t>    </a:t>
            </a:r>
            <a:r>
              <a:rPr kumimoji="1" lang="zh-CN" altLang="en-US" sz="2400" b="1">
                <a:latin typeface="Times New Roman" pitchFamily="18" charset="0"/>
              </a:rPr>
              <a:t>可能是实际的负载，也可能是下级放大电路</a:t>
            </a:r>
          </a:p>
        </p:txBody>
      </p:sp>
      <p:sp>
        <p:nvSpPr>
          <p:cNvPr id="26627" name="Rectangle 3"/>
          <p:cNvSpPr>
            <a:spLocks noGrp="1" noChangeArrowheads="1"/>
          </p:cNvSpPr>
          <p:nvPr>
            <p:ph type="title"/>
          </p:nvPr>
        </p:nvSpPr>
        <p:spPr>
          <a:xfrm>
            <a:off x="179388" y="836613"/>
            <a:ext cx="7340600" cy="650875"/>
          </a:xfrm>
        </p:spPr>
        <p:txBody>
          <a:bodyPr/>
          <a:lstStyle/>
          <a:p>
            <a:pPr algn="l"/>
            <a:r>
              <a:rPr lang="en-US" altLang="zh-CN" sz="3600" dirty="0" smtClean="0">
                <a:solidFill>
                  <a:schemeClr val="tx1"/>
                </a:solidFill>
                <a:latin typeface="华文行楷" pitchFamily="2" charset="-122"/>
                <a:ea typeface="华文行楷" pitchFamily="2" charset="-122"/>
              </a:rPr>
              <a:t>3.</a:t>
            </a:r>
            <a:r>
              <a:rPr lang="zh-CN" altLang="en-US" sz="3600" dirty="0" smtClean="0">
                <a:solidFill>
                  <a:schemeClr val="tx1"/>
                </a:solidFill>
                <a:latin typeface="华文行楷" pitchFamily="2" charset="-122"/>
                <a:ea typeface="华文行楷" pitchFamily="2" charset="-122"/>
              </a:rPr>
              <a:t>变压器</a:t>
            </a:r>
            <a:r>
              <a:rPr lang="zh-CN" altLang="en-US" sz="3600" dirty="0">
                <a:solidFill>
                  <a:schemeClr val="tx1"/>
                </a:solidFill>
                <a:latin typeface="华文行楷" pitchFamily="2" charset="-122"/>
                <a:ea typeface="华文行楷" pitchFamily="2" charset="-122"/>
              </a:rPr>
              <a:t>耦合</a:t>
            </a:r>
          </a:p>
        </p:txBody>
      </p:sp>
      <p:graphicFrame>
        <p:nvGraphicFramePr>
          <p:cNvPr id="26628" name="Object 4"/>
          <p:cNvGraphicFramePr>
            <a:graphicFrameLocks noChangeAspect="1"/>
          </p:cNvGraphicFramePr>
          <p:nvPr/>
        </p:nvGraphicFramePr>
        <p:xfrm>
          <a:off x="395288" y="1557338"/>
          <a:ext cx="3352800" cy="2551112"/>
        </p:xfrm>
        <a:graphic>
          <a:graphicData uri="http://schemas.openxmlformats.org/presentationml/2006/ole">
            <mc:AlternateContent xmlns:mc="http://schemas.openxmlformats.org/markup-compatibility/2006">
              <mc:Choice xmlns:v="urn:schemas-microsoft-com:vml" Requires="v">
                <p:oleObj spid="_x0000_s158758" name="Photo Editor 照片" r:id="rId3" imgW="10031225" imgH="7628571" progId="">
                  <p:embed/>
                </p:oleObj>
              </mc:Choice>
              <mc:Fallback>
                <p:oleObj name="Photo Editor 照片" r:id="rId3" imgW="10031225" imgH="7628571"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557338"/>
                        <a:ext cx="3352800" cy="255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5"/>
          <p:cNvGraphicFramePr>
            <a:graphicFrameLocks noChangeAspect="1"/>
          </p:cNvGraphicFramePr>
          <p:nvPr/>
        </p:nvGraphicFramePr>
        <p:xfrm>
          <a:off x="3203575" y="4652963"/>
          <a:ext cx="2555875" cy="465137"/>
        </p:xfrm>
        <a:graphic>
          <a:graphicData uri="http://schemas.openxmlformats.org/presentationml/2006/ole">
            <mc:AlternateContent xmlns:mc="http://schemas.openxmlformats.org/markup-compatibility/2006">
              <mc:Choice xmlns:v="urn:schemas-microsoft-com:vml" Requires="v">
                <p:oleObj spid="_x0000_s158759" name="Equation" r:id="rId5" imgW="1320480" imgH="241200" progId="Equation.3">
                  <p:embed/>
                </p:oleObj>
              </mc:Choice>
              <mc:Fallback>
                <p:oleObj name="Equation" r:id="rId5" imgW="132048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4652963"/>
                        <a:ext cx="2555875" cy="465137"/>
                      </a:xfrm>
                      <a:prstGeom prst="rect">
                        <a:avLst/>
                      </a:prstGeom>
                      <a:solidFill>
                        <a:srgbClr val="FFFFCC"/>
                      </a:solidFill>
                      <a:ln w="9525">
                        <a:solidFill>
                          <a:srgbClr val="FF0000"/>
                        </a:solidFill>
                        <a:miter lim="800000"/>
                        <a:headEnd/>
                        <a:tailEnd/>
                      </a:ln>
                    </p:spPr>
                  </p:pic>
                </p:oleObj>
              </mc:Fallback>
            </mc:AlternateContent>
          </a:graphicData>
        </a:graphic>
      </p:graphicFrame>
      <p:sp>
        <p:nvSpPr>
          <p:cNvPr id="26630" name="Text Box 6"/>
          <p:cNvSpPr txBox="1">
            <a:spLocks noChangeArrowheads="1"/>
          </p:cNvSpPr>
          <p:nvPr/>
        </p:nvSpPr>
        <p:spPr bwMode="auto">
          <a:xfrm>
            <a:off x="500034" y="4357694"/>
            <a:ext cx="2473354" cy="1865126"/>
          </a:xfrm>
          <a:prstGeom prst="rect">
            <a:avLst/>
          </a:prstGeom>
          <a:noFill/>
          <a:ln w="9525">
            <a:noFill/>
            <a:miter lim="800000"/>
            <a:headEnd/>
            <a:tailEnd/>
          </a:ln>
          <a:effectLst/>
        </p:spPr>
        <p:txBody>
          <a:bodyPr wrap="square">
            <a:spAutoFit/>
          </a:bodyPr>
          <a:lstStyle/>
          <a:p>
            <a:pPr>
              <a:lnSpc>
                <a:spcPct val="120000"/>
              </a:lnSpc>
              <a:spcBef>
                <a:spcPts val="0"/>
              </a:spcBef>
            </a:pPr>
            <a:r>
              <a:rPr kumimoji="1" lang="en-US" altLang="zh-CN" sz="2400" dirty="0">
                <a:latin typeface="Times New Roman" pitchFamily="18" charset="0"/>
              </a:rPr>
              <a:t>    </a:t>
            </a:r>
            <a:r>
              <a:rPr kumimoji="1" lang="en-US" altLang="zh-CN" sz="2400" dirty="0" smtClean="0">
                <a:latin typeface="Times New Roman" pitchFamily="18" charset="0"/>
              </a:rPr>
              <a:t>    </a:t>
            </a:r>
            <a:r>
              <a:rPr kumimoji="1" lang="zh-CN" altLang="en-US" sz="2400" b="1" dirty="0" smtClean="0">
                <a:latin typeface="Times New Roman" pitchFamily="18" charset="0"/>
              </a:rPr>
              <a:t>理想变压器</a:t>
            </a:r>
            <a:r>
              <a:rPr kumimoji="1" lang="zh-CN" altLang="en-US" sz="2400" b="1" dirty="0">
                <a:latin typeface="Times New Roman" pitchFamily="18" charset="0"/>
              </a:rPr>
              <a:t>情况下，负载上获得的功率等于原边消耗的功率。</a:t>
            </a:r>
          </a:p>
        </p:txBody>
      </p:sp>
      <p:graphicFrame>
        <p:nvGraphicFramePr>
          <p:cNvPr id="26631" name="Object 7"/>
          <p:cNvGraphicFramePr>
            <a:graphicFrameLocks noChangeAspect="1"/>
          </p:cNvGraphicFramePr>
          <p:nvPr/>
        </p:nvGraphicFramePr>
        <p:xfrm>
          <a:off x="3203575" y="5157788"/>
          <a:ext cx="5430838" cy="884237"/>
        </p:xfrm>
        <a:graphic>
          <a:graphicData uri="http://schemas.openxmlformats.org/presentationml/2006/ole">
            <mc:AlternateContent xmlns:mc="http://schemas.openxmlformats.org/markup-compatibility/2006">
              <mc:Choice xmlns:v="urn:schemas-microsoft-com:vml" Requires="v">
                <p:oleObj spid="_x0000_s158760" name="公式" r:id="rId7" imgW="2806560" imgH="457200" progId="Equation.3">
                  <p:embed/>
                </p:oleObj>
              </mc:Choice>
              <mc:Fallback>
                <p:oleObj name="公式" r:id="rId7" imgW="2806560" imgH="457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5157788"/>
                        <a:ext cx="5430838" cy="884237"/>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6637" name="Object 13"/>
          <p:cNvGraphicFramePr>
            <a:graphicFrameLocks noChangeAspect="1"/>
          </p:cNvGraphicFramePr>
          <p:nvPr/>
        </p:nvGraphicFramePr>
        <p:xfrm>
          <a:off x="4140200" y="1268413"/>
          <a:ext cx="3887788" cy="1820862"/>
        </p:xfrm>
        <a:graphic>
          <a:graphicData uri="http://schemas.openxmlformats.org/presentationml/2006/ole">
            <mc:AlternateContent xmlns:mc="http://schemas.openxmlformats.org/markup-compatibility/2006">
              <mc:Choice xmlns:v="urn:schemas-microsoft-com:vml" Requires="v">
                <p:oleObj spid="_x0000_s158761" name="Photo Editor 照片" r:id="rId9" imgW="12847619" imgH="6257143" progId="">
                  <p:embed/>
                </p:oleObj>
              </mc:Choice>
              <mc:Fallback>
                <p:oleObj name="Photo Editor 照片" r:id="rId9" imgW="12847619" imgH="6257143"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1268413"/>
                        <a:ext cx="3887788" cy="18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9"/>
          <p:cNvGrpSpPr>
            <a:grpSpLocks/>
          </p:cNvGrpSpPr>
          <p:nvPr/>
        </p:nvGrpSpPr>
        <p:grpSpPr bwMode="auto">
          <a:xfrm>
            <a:off x="3203575" y="3213100"/>
            <a:ext cx="3289300" cy="1385888"/>
            <a:chOff x="2018" y="2341"/>
            <a:chExt cx="2072" cy="873"/>
          </a:xfrm>
        </p:grpSpPr>
        <p:pic>
          <p:nvPicPr>
            <p:cNvPr id="26639" name="Picture 15" descr="Dz030104"/>
            <p:cNvPicPr>
              <a:picLocks noChangeAspect="1" noChangeArrowheads="1"/>
            </p:cNvPicPr>
            <p:nvPr/>
          </p:nvPicPr>
          <p:blipFill>
            <a:blip r:embed="rId11" cstate="print"/>
            <a:srcRect r="51033"/>
            <a:stretch>
              <a:fillRect/>
            </a:stretch>
          </p:blipFill>
          <p:spPr bwMode="auto">
            <a:xfrm>
              <a:off x="2018" y="2341"/>
              <a:ext cx="1198" cy="873"/>
            </a:xfrm>
            <a:prstGeom prst="rect">
              <a:avLst/>
            </a:prstGeom>
            <a:noFill/>
            <a:ln/>
            <a:effectLst/>
          </p:spPr>
        </p:pic>
        <p:pic>
          <p:nvPicPr>
            <p:cNvPr id="26640" name="Picture 16" descr="Dz030104"/>
            <p:cNvPicPr>
              <a:picLocks noChangeAspect="1" noChangeArrowheads="1"/>
            </p:cNvPicPr>
            <p:nvPr/>
          </p:nvPicPr>
          <p:blipFill>
            <a:blip r:embed="rId12" cstate="print"/>
            <a:srcRect l="73459"/>
            <a:stretch>
              <a:fillRect/>
            </a:stretch>
          </p:blipFill>
          <p:spPr bwMode="auto">
            <a:xfrm>
              <a:off x="3588" y="2341"/>
              <a:ext cx="502" cy="862"/>
            </a:xfrm>
            <a:prstGeom prst="rect">
              <a:avLst/>
            </a:prstGeom>
            <a:noFill/>
            <a:ln>
              <a:noFill/>
            </a:ln>
            <a:effectLst/>
          </p:spPr>
        </p:pic>
        <p:sp>
          <p:nvSpPr>
            <p:cNvPr id="26641" name="AutoShape 17"/>
            <p:cNvSpPr>
              <a:spLocks noChangeArrowheads="1"/>
            </p:cNvSpPr>
            <p:nvPr/>
          </p:nvSpPr>
          <p:spPr bwMode="auto">
            <a:xfrm>
              <a:off x="3288" y="2795"/>
              <a:ext cx="272" cy="136"/>
            </a:xfrm>
            <a:prstGeom prst="rightArrow">
              <a:avLst>
                <a:gd name="adj1" fmla="val 50000"/>
                <a:gd name="adj2" fmla="val 50000"/>
              </a:avLst>
            </a:prstGeom>
            <a:solidFill>
              <a:srgbClr val="66FFFF"/>
            </a:solidFill>
            <a:ln w="28575">
              <a:solidFill>
                <a:srgbClr val="CC0000"/>
              </a:solidFill>
              <a:miter lim="800000"/>
              <a:headEnd/>
              <a:tailEnd/>
            </a:ln>
            <a:effectLst/>
          </p:spPr>
          <p:txBody>
            <a:bodyPr wrap="none" anchor="ctr"/>
            <a:lstStyle/>
            <a:p>
              <a:endParaRPr lang="zh-CN" altLang="en-US"/>
            </a:p>
          </p:txBody>
        </p:sp>
      </p:grpSp>
      <p:sp>
        <p:nvSpPr>
          <p:cNvPr id="26642" name="AutoShape 18"/>
          <p:cNvSpPr>
            <a:spLocks/>
          </p:cNvSpPr>
          <p:nvPr/>
        </p:nvSpPr>
        <p:spPr bwMode="auto">
          <a:xfrm>
            <a:off x="6877050" y="3213100"/>
            <a:ext cx="1800225" cy="1219200"/>
          </a:xfrm>
          <a:prstGeom prst="borderCallout2">
            <a:avLst>
              <a:gd name="adj1" fmla="val 9375"/>
              <a:gd name="adj2" fmla="val -4231"/>
              <a:gd name="adj3" fmla="val 9375"/>
              <a:gd name="adj4" fmla="val -15167"/>
              <a:gd name="adj5" fmla="val 48958"/>
              <a:gd name="adj6" fmla="val -26806"/>
            </a:avLst>
          </a:prstGeom>
          <a:solidFill>
            <a:srgbClr val="FFFFCC"/>
          </a:solidFill>
          <a:ln w="19050">
            <a:solidFill>
              <a:srgbClr val="FF3300"/>
            </a:solidFill>
            <a:miter lim="800000"/>
            <a:headEnd/>
            <a:tailEnd/>
          </a:ln>
          <a:effectLst/>
        </p:spPr>
        <p:txBody>
          <a:bodyPr/>
          <a:lstStyle/>
          <a:p>
            <a:r>
              <a:rPr kumimoji="1" lang="zh-CN" altLang="en-US" sz="2400" b="1">
                <a:latin typeface="Verdana" pitchFamily="34" charset="0"/>
              </a:rPr>
              <a:t>从变压器原边看到的等效电阻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ipe(left)">
                                      <p:cBhvr>
                                        <p:cTn id="7" dur="500"/>
                                        <p:tgtEl>
                                          <p:spTgt spid="266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6626"/>
                                        </p:tgtEl>
                                        <p:attrNameLst>
                                          <p:attrName>style.visibility</p:attrName>
                                        </p:attrNameLst>
                                      </p:cBhvr>
                                      <p:to>
                                        <p:strVal val="visible"/>
                                      </p:to>
                                    </p:set>
                                  </p:childTnLst>
                                  <p:subTnLst>
                                    <p:set>
                                      <p:cBhvr override="childStyle">
                                        <p:cTn dur="1" fill="hold" display="0" masterRel="nextClick" afterEffect="1"/>
                                        <p:tgtEl>
                                          <p:spTgt spid="26626"/>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637"/>
                                        </p:tgtEl>
                                        <p:attrNameLst>
                                          <p:attrName>style.visibility</p:attrName>
                                        </p:attrNameLst>
                                      </p:cBhvr>
                                      <p:to>
                                        <p:strVal val="visible"/>
                                      </p:to>
                                    </p:set>
                                    <p:animEffect transition="in" filter="wipe(left)">
                                      <p:cBhvr>
                                        <p:cTn id="16" dur="500"/>
                                        <p:tgtEl>
                                          <p:spTgt spid="266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630">
                                            <p:txEl>
                                              <p:pRg st="0" end="0"/>
                                            </p:txEl>
                                          </p:spTgt>
                                        </p:tgtEl>
                                        <p:attrNameLst>
                                          <p:attrName>style.visibility</p:attrName>
                                        </p:attrNameLst>
                                      </p:cBhvr>
                                      <p:to>
                                        <p:strVal val="visible"/>
                                      </p:to>
                                    </p:set>
                                    <p:animEffect transition="in" filter="wipe(left)">
                                      <p:cBhvr>
                                        <p:cTn id="21" dur="500"/>
                                        <p:tgtEl>
                                          <p:spTgt spid="2663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strVal val="#ppt_w*0.70"/>
                                          </p:val>
                                        </p:tav>
                                        <p:tav tm="100000">
                                          <p:val>
                                            <p:strVal val="#ppt_w"/>
                                          </p:val>
                                        </p:tav>
                                      </p:tavLst>
                                    </p:anim>
                                    <p:anim calcmode="lin" valueType="num">
                                      <p:cBhvr>
                                        <p:cTn id="27" dur="1000" fill="hold"/>
                                        <p:tgtEl>
                                          <p:spTgt spid="2"/>
                                        </p:tgtEl>
                                        <p:attrNameLst>
                                          <p:attrName>ppt_h</p:attrName>
                                        </p:attrNameLst>
                                      </p:cBhvr>
                                      <p:tavLst>
                                        <p:tav tm="0">
                                          <p:val>
                                            <p:strVal val="#ppt_h"/>
                                          </p:val>
                                        </p:tav>
                                        <p:tav tm="100000">
                                          <p:val>
                                            <p:strVal val="#ppt_h"/>
                                          </p:val>
                                        </p:tav>
                                      </p:tavLst>
                                    </p:anim>
                                    <p:animEffect transition="in" filter="fade">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66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629"/>
                                        </p:tgtEl>
                                        <p:attrNameLst>
                                          <p:attrName>style.visibility</p:attrName>
                                        </p:attrNameLst>
                                      </p:cBhvr>
                                      <p:to>
                                        <p:strVal val="visible"/>
                                      </p:to>
                                    </p:set>
                                    <p:animEffect transition="in" filter="wipe(left)">
                                      <p:cBhvr>
                                        <p:cTn id="37" dur="500"/>
                                        <p:tgtEl>
                                          <p:spTgt spid="266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6631"/>
                                        </p:tgtEl>
                                        <p:attrNameLst>
                                          <p:attrName>style.visibility</p:attrName>
                                        </p:attrNameLst>
                                      </p:cBhvr>
                                      <p:to>
                                        <p:strVal val="visible"/>
                                      </p:to>
                                    </p:set>
                                    <p:animEffect transition="in" filter="wipe(left)">
                                      <p:cBhvr>
                                        <p:cTn id="42" dur="5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autoUpdateAnimBg="0"/>
      <p:bldP spid="26630" grpId="0" build="p" autoUpdateAnimBg="0"/>
      <p:bldP spid="26642" grpId="0" animBg="1" autoUpdateAnimBg="0"/>
    </p:bld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1357</TotalTime>
  <Words>4124</Words>
  <Application>Microsoft Office PowerPoint</Application>
  <PresentationFormat>全屏显示(4:3)</PresentationFormat>
  <Paragraphs>454</Paragraphs>
  <Slides>77</Slides>
  <Notes>20</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77</vt:i4>
      </vt:variant>
    </vt:vector>
  </HeadingPairs>
  <TitlesOfParts>
    <vt:vector size="82" baseType="lpstr">
      <vt:lpstr>Profile</vt:lpstr>
      <vt:lpstr>Photo Editor 照片</vt:lpstr>
      <vt:lpstr>Equation</vt:lpstr>
      <vt:lpstr>公式</vt:lpstr>
      <vt:lpstr>VISIO</vt:lpstr>
      <vt:lpstr>模拟电子技术基础 Fundamentals of Analog Electronic </vt:lpstr>
      <vt:lpstr>第三章 集成运算放大电路</vt:lpstr>
      <vt:lpstr>§3.1 多级放大电路的一般问题</vt:lpstr>
      <vt:lpstr>1、直接耦合</vt:lpstr>
      <vt:lpstr>如何设置合适的静态工作点？</vt:lpstr>
      <vt:lpstr>如何设置合适的静态工作点？</vt:lpstr>
      <vt:lpstr>NPN型管和PNP型管混合使用</vt:lpstr>
      <vt:lpstr>2.阻容耦合</vt:lpstr>
      <vt:lpstr>3.变压器耦合</vt:lpstr>
      <vt:lpstr>讨论：两级直接耦合放大电路</vt:lpstr>
      <vt:lpstr>   从Multisim “参数扫描” 结果分析两级放大电路Q点的相互影响。   R1取何值时T2工作在饱和区？</vt:lpstr>
      <vt:lpstr>二、多级放大电路的动态分析</vt:lpstr>
      <vt:lpstr>2.分析举例</vt:lpstr>
      <vt:lpstr>讨论一   失真分析：由NPN型管组成的两级共射放大电路</vt:lpstr>
      <vt:lpstr>讨论二：放大电路的选用</vt:lpstr>
      <vt:lpstr>§3.2  集成运算放大电路概述</vt:lpstr>
      <vt:lpstr>一、集成运放的电路结构特点</vt:lpstr>
      <vt:lpstr>二、集成运放电路的组成和各部分的作用</vt:lpstr>
      <vt:lpstr>集成运放电路四个组成部分的作用</vt:lpstr>
      <vt:lpstr>三、集成运放的电压传输特性</vt:lpstr>
      <vt:lpstr>PowerPoint 演示文稿</vt:lpstr>
      <vt:lpstr>一、直接耦合放大电路的零点漂移现象</vt:lpstr>
      <vt:lpstr>差分信号的来源</vt:lpstr>
      <vt:lpstr>差分信号的来源</vt:lpstr>
      <vt:lpstr>二、差分信号的来源</vt:lpstr>
      <vt:lpstr>差分信号的来源</vt:lpstr>
      <vt:lpstr>二、差分放大电路</vt:lpstr>
      <vt:lpstr>1.长尾式差分放大电路的组成</vt:lpstr>
      <vt:lpstr>典型电路</vt:lpstr>
      <vt:lpstr>2.长尾式差分放大电路的分析 </vt:lpstr>
      <vt:lpstr>（2）抑制共模信号 </vt:lpstr>
      <vt:lpstr>（2）抑制共模信号 ：Re的共模负反馈作用</vt:lpstr>
      <vt:lpstr>（3）放大差模信号</vt:lpstr>
      <vt:lpstr>差模信号作用时的动态分析</vt:lpstr>
      <vt:lpstr>（4）动态参数：Ad、Ri、 Ro、 Ac、KCMR</vt:lpstr>
      <vt:lpstr>3. 差分放大电路的四种接法</vt:lpstr>
      <vt:lpstr>（1）双端输入单端输出：差模信号作用下的分析</vt:lpstr>
      <vt:lpstr>（1）双端输入单端输出：共模信号作用下的分析</vt:lpstr>
      <vt:lpstr>（1）双端输入单端输出：问题讨论</vt:lpstr>
      <vt:lpstr>（2）单端输入双端输出</vt:lpstr>
      <vt:lpstr>（2）单端输入双端输出</vt:lpstr>
      <vt:lpstr>（3）四种接法的比较：电路参数理想对称条件下</vt:lpstr>
      <vt:lpstr>4.具有恒流源的差分放大电路</vt:lpstr>
      <vt:lpstr>具有恒流源差分放大电路的组成</vt:lpstr>
      <vt:lpstr>5.差分放大电路的改进</vt:lpstr>
      <vt:lpstr>（2）场效应管差分放大电路</vt:lpstr>
      <vt:lpstr>讨论一</vt:lpstr>
      <vt:lpstr>讨论二</vt:lpstr>
      <vt:lpstr>三、集成运放中的电流源</vt:lpstr>
      <vt:lpstr>1.镜像电流源</vt:lpstr>
      <vt:lpstr>2. 微电流源</vt:lpstr>
      <vt:lpstr>3.多路电流源</vt:lpstr>
      <vt:lpstr>4.有源负载      </vt:lpstr>
      <vt:lpstr>（2）用于差分放大电路</vt:lpstr>
      <vt:lpstr>4.互补输出级</vt:lpstr>
      <vt:lpstr>1.对输出级的要求</vt:lpstr>
      <vt:lpstr>2.基本电路</vt:lpstr>
      <vt:lpstr>（3）动态分析</vt:lpstr>
      <vt:lpstr>（4）交越失真</vt:lpstr>
      <vt:lpstr>3.消除交越失真的互补输出级</vt:lpstr>
      <vt:lpstr>4.准互补输出级      </vt:lpstr>
      <vt:lpstr>PowerPoint 演示文稿</vt:lpstr>
      <vt:lpstr>PowerPoint 演示文稿</vt:lpstr>
      <vt:lpstr>二、双极型集成运放</vt:lpstr>
      <vt:lpstr>（2）基本性能分析</vt:lpstr>
      <vt:lpstr>（3）交流等效电路</vt:lpstr>
      <vt:lpstr>2.实例：F007——通用型集成运放</vt:lpstr>
      <vt:lpstr>找出偏置电路</vt:lpstr>
      <vt:lpstr>简化电路 分解电路</vt:lpstr>
      <vt:lpstr>输入级的分析</vt:lpstr>
      <vt:lpstr>输入级的分析</vt:lpstr>
      <vt:lpstr>中间级的分析</vt:lpstr>
      <vt:lpstr>输出级的分析</vt:lpstr>
      <vt:lpstr>判断同相输入端和反相输入端</vt:lpstr>
      <vt:lpstr>三、集成运放的主要性能指标</vt:lpstr>
      <vt:lpstr>四、集成运放的种类</vt:lpstr>
      <vt:lpstr>讨论</vt:lpstr>
    </vt:vector>
  </TitlesOfParts>
  <Company>tsinghua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模拟电子技术基础</dc:title>
  <dc:creator>hua</dc:creator>
  <cp:lastModifiedBy>zhangfq251@163.com</cp:lastModifiedBy>
  <cp:revision>67</cp:revision>
  <dcterms:created xsi:type="dcterms:W3CDTF">2007-07-18T09:03:59Z</dcterms:created>
  <dcterms:modified xsi:type="dcterms:W3CDTF">2020-09-25T07:51:51Z</dcterms:modified>
</cp:coreProperties>
</file>